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2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31EF1-314B-504C-81B1-276A517299EF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1E90-C3BE-A947-8F82-6CA8DBA2B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31EF1-314B-504C-81B1-276A517299EF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1E90-C3BE-A947-8F82-6CA8DBA2B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31EF1-314B-504C-81B1-276A517299EF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1E90-C3BE-A947-8F82-6CA8DBA2B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31EF1-314B-504C-81B1-276A517299EF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1E90-C3BE-A947-8F82-6CA8DBA2B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31EF1-314B-504C-81B1-276A517299EF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1E90-C3BE-A947-8F82-6CA8DBA2B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31EF1-314B-504C-81B1-276A517299EF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1E90-C3BE-A947-8F82-6CA8DBA2B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31EF1-314B-504C-81B1-276A517299EF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1E90-C3BE-A947-8F82-6CA8DBA2B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31EF1-314B-504C-81B1-276A517299EF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1E90-C3BE-A947-8F82-6CA8DBA2B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31EF1-314B-504C-81B1-276A517299EF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1E90-C3BE-A947-8F82-6CA8DBA2B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31EF1-314B-504C-81B1-276A517299EF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1E90-C3BE-A947-8F82-6CA8DBA2B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31EF1-314B-504C-81B1-276A517299EF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1E90-C3BE-A947-8F82-6CA8DBA2B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31EF1-314B-504C-81B1-276A517299EF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81E90-C3BE-A947-8F82-6CA8DBA2B2C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twiki.cern.ch/twiki/bin/viewauth/AtlasProtected/TTH2bbWinter2013%23MC11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7 </a:t>
            </a:r>
            <a:r>
              <a:rPr lang="en-US" dirty="0" err="1" smtClean="0"/>
              <a:t>TeV</a:t>
            </a:r>
            <a:r>
              <a:rPr lang="en-US" dirty="0" smtClean="0"/>
              <a:t> </a:t>
            </a:r>
            <a:r>
              <a:rPr lang="en-US" dirty="0" err="1" smtClean="0"/>
              <a:t>Dilepton</a:t>
            </a:r>
            <a:r>
              <a:rPr lang="en-US" dirty="0" smtClean="0"/>
              <a:t> Control Plots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, RHUL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24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Removed HT cut: 3jets 2 </a:t>
            </a:r>
            <a:r>
              <a:rPr lang="en-US" dirty="0" err="1" smtClean="0"/>
              <a:t>btag</a:t>
            </a:r>
            <a:endParaRPr lang="en-US" dirty="0"/>
          </a:p>
        </p:txBody>
      </p:sp>
      <p:pic>
        <p:nvPicPr>
          <p:cNvPr id="8" name="Picture 7" descr="H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84" y="2030414"/>
            <a:ext cx="4503008" cy="3235830"/>
          </a:xfrm>
          <a:prstGeom prst="rect">
            <a:avLst/>
          </a:prstGeom>
        </p:spPr>
      </p:pic>
      <p:pic>
        <p:nvPicPr>
          <p:cNvPr id="12" name="Picture 11" descr="H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0992" y="2030414"/>
            <a:ext cx="4503008" cy="323583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57200" y="1175148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 cut has little effect since HT is already quite above the standard thresholds</a:t>
            </a:r>
          </a:p>
          <a:p>
            <a:endParaRPr lang="en-US" dirty="0"/>
          </a:p>
          <a:p>
            <a:r>
              <a:rPr lang="en-US" dirty="0" smtClean="0"/>
              <a:t>Left: HT&gt;130							Right: HT&gt;0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story so far…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Looked at </a:t>
            </a:r>
            <a:r>
              <a:rPr lang="en-US" dirty="0" err="1" smtClean="0"/>
              <a:t>eμ</a:t>
            </a:r>
            <a:r>
              <a:rPr lang="en-US" dirty="0" smtClean="0"/>
              <a:t> channel – completely dominated by </a:t>
            </a:r>
            <a:r>
              <a:rPr lang="en-US" dirty="0" err="1" smtClean="0"/>
              <a:t>ttbar</a:t>
            </a:r>
            <a:endParaRPr lang="en-US" dirty="0" smtClean="0"/>
          </a:p>
          <a:p>
            <a:r>
              <a:rPr lang="en-US" dirty="0" smtClean="0"/>
              <a:t>Exclusive jet/</a:t>
            </a:r>
            <a:r>
              <a:rPr lang="en-US" dirty="0" err="1" smtClean="0"/>
              <a:t>b</a:t>
            </a:r>
            <a:r>
              <a:rPr lang="en-US" dirty="0" smtClean="0"/>
              <a:t>-jet bins not well described by MC@NLO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 be expected if </a:t>
            </a:r>
            <a:r>
              <a:rPr lang="en-US" dirty="0" err="1" smtClean="0"/>
              <a:t>Njets</a:t>
            </a:r>
            <a:r>
              <a:rPr lang="en-US" dirty="0" smtClean="0"/>
              <a:t> distribution not well described</a:t>
            </a:r>
          </a:p>
          <a:p>
            <a:r>
              <a:rPr lang="en-US" dirty="0" smtClean="0"/>
              <a:t>HT cut seems superfluous in the cases examined</a:t>
            </a:r>
          </a:p>
          <a:p>
            <a:pPr lvl="1"/>
            <a:r>
              <a:rPr lang="en-US" dirty="0" smtClean="0"/>
              <a:t>Examine HT definition and try some other possibilities… next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μμ</a:t>
            </a:r>
            <a:r>
              <a:rPr lang="en-US" dirty="0" smtClean="0"/>
              <a:t>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473346" cy="4525963"/>
          </a:xfrm>
        </p:spPr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9816"/>
          </a:xfrm>
        </p:spPr>
        <p:txBody>
          <a:bodyPr/>
          <a:lstStyle/>
          <a:p>
            <a:r>
              <a:rPr lang="en-US" dirty="0" smtClean="0"/>
              <a:t>7 </a:t>
            </a:r>
            <a:r>
              <a:rPr lang="en-US" dirty="0" err="1" smtClean="0"/>
              <a:t>TeV</a:t>
            </a:r>
            <a:r>
              <a:rPr lang="en-US" dirty="0" smtClean="0"/>
              <a:t> </a:t>
            </a:r>
            <a:r>
              <a:rPr lang="en-US" dirty="0" err="1" smtClean="0"/>
              <a:t>Dilepton</a:t>
            </a:r>
            <a:r>
              <a:rPr lang="en-US" dirty="0" smtClean="0"/>
              <a:t> </a:t>
            </a:r>
            <a:r>
              <a:rPr lang="en-US" dirty="0" err="1" smtClean="0"/>
              <a:t>ttH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30" y="1451503"/>
            <a:ext cx="8229600" cy="463364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Made a few plots of basic quantities using the available Monte Carlo</a:t>
            </a:r>
          </a:p>
          <a:p>
            <a:pPr lvl="1"/>
            <a:r>
              <a:rPr lang="en-US" dirty="0" smtClean="0"/>
              <a:t>Used MC@NLO for </a:t>
            </a:r>
            <a:r>
              <a:rPr lang="en-US" dirty="0" err="1" smtClean="0"/>
              <a:t>ttbar</a:t>
            </a:r>
            <a:r>
              <a:rPr lang="en-US" dirty="0" smtClean="0"/>
              <a:t> and </a:t>
            </a:r>
            <a:r>
              <a:rPr lang="en-US" dirty="0" err="1" smtClean="0"/>
              <a:t>C</a:t>
            </a:r>
            <a:r>
              <a:rPr lang="en-US" dirty="0" err="1" smtClean="0"/>
              <a:t>écile’s</a:t>
            </a:r>
            <a:r>
              <a:rPr lang="en-US" dirty="0" smtClean="0"/>
              <a:t> </a:t>
            </a:r>
            <a:r>
              <a:rPr lang="en-US" dirty="0" err="1" smtClean="0"/>
              <a:t>ntuples</a:t>
            </a:r>
            <a:endParaRPr lang="en-US" dirty="0" smtClean="0"/>
          </a:p>
          <a:p>
            <a:r>
              <a:rPr lang="en-US" dirty="0" smtClean="0"/>
              <a:t>Cuts:</a:t>
            </a:r>
          </a:p>
          <a:p>
            <a:pPr lvl="1"/>
            <a:r>
              <a:rPr lang="en-US" dirty="0" smtClean="0"/>
              <a:t>==2 opposite sign leptons</a:t>
            </a:r>
          </a:p>
          <a:p>
            <a:pPr lvl="1"/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e</a:t>
            </a:r>
            <a:r>
              <a:rPr lang="en-US" baseline="30000" dirty="0" smtClean="0"/>
              <a:t> </a:t>
            </a:r>
            <a:r>
              <a:rPr lang="en-US" dirty="0" smtClean="0"/>
              <a:t>&gt; 25GeV,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μ</a:t>
            </a:r>
            <a:r>
              <a:rPr lang="en-US" baseline="30000" dirty="0" smtClean="0"/>
              <a:t> </a:t>
            </a:r>
            <a:r>
              <a:rPr lang="en-US" dirty="0" smtClean="0"/>
              <a:t>&gt; 20GeV</a:t>
            </a:r>
          </a:p>
          <a:p>
            <a:pPr lvl="1"/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jet</a:t>
            </a:r>
            <a:r>
              <a:rPr lang="en-US" baseline="30000" dirty="0" smtClean="0"/>
              <a:t> </a:t>
            </a:r>
            <a:r>
              <a:rPr lang="en-US" dirty="0" smtClean="0"/>
              <a:t>&gt; 25GeV</a:t>
            </a:r>
          </a:p>
          <a:p>
            <a:pPr lvl="1"/>
            <a:r>
              <a:rPr lang="en-US" dirty="0" err="1"/>
              <a:t>e</a:t>
            </a:r>
            <a:r>
              <a:rPr lang="en-US" dirty="0" err="1" smtClean="0"/>
              <a:t>μ</a:t>
            </a:r>
            <a:r>
              <a:rPr lang="en-US" dirty="0" smtClean="0"/>
              <a:t>-channel: </a:t>
            </a:r>
          </a:p>
          <a:p>
            <a:pPr lvl="2"/>
            <a:r>
              <a:rPr lang="en-US" dirty="0" smtClean="0"/>
              <a:t>H</a:t>
            </a:r>
            <a:r>
              <a:rPr lang="en-US" baseline="-25000" dirty="0" smtClean="0"/>
              <a:t>T </a:t>
            </a:r>
            <a:r>
              <a:rPr lang="en-US" dirty="0" smtClean="0"/>
              <a:t>&gt; 130GeV (using </a:t>
            </a:r>
            <a:r>
              <a:rPr lang="en-US" dirty="0" err="1" smtClean="0"/>
              <a:t>C</a:t>
            </a:r>
            <a:r>
              <a:rPr lang="en-US" dirty="0" err="1" smtClean="0"/>
              <a:t>écile’s</a:t>
            </a:r>
            <a:r>
              <a:rPr lang="en-US" dirty="0" smtClean="0"/>
              <a:t> definition)</a:t>
            </a:r>
            <a:endParaRPr lang="en-US" dirty="0" smtClean="0"/>
          </a:p>
          <a:p>
            <a:pPr lvl="1"/>
            <a:r>
              <a:rPr lang="en-US" dirty="0" err="1"/>
              <a:t>e</a:t>
            </a:r>
            <a:r>
              <a:rPr lang="en-US" dirty="0" err="1" smtClean="0"/>
              <a:t>e/μμ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M</a:t>
            </a:r>
            <a:r>
              <a:rPr lang="en-US" baseline="-25000" dirty="0" err="1" smtClean="0"/>
              <a:t>ll</a:t>
            </a:r>
            <a:r>
              <a:rPr lang="en-US" baseline="-25000" dirty="0" smtClean="0"/>
              <a:t> </a:t>
            </a:r>
            <a:r>
              <a:rPr lang="en-US" dirty="0" smtClean="0"/>
              <a:t>&gt; 15GeV &amp;&amp; |</a:t>
            </a:r>
            <a:r>
              <a:rPr lang="en-US" dirty="0" err="1" smtClean="0"/>
              <a:t>M</a:t>
            </a:r>
            <a:r>
              <a:rPr lang="en-US" baseline="-25000" dirty="0" err="1" smtClean="0"/>
              <a:t>ll</a:t>
            </a:r>
            <a:r>
              <a:rPr lang="en-US" dirty="0" smtClean="0"/>
              <a:t>-M</a:t>
            </a:r>
            <a:r>
              <a:rPr lang="en-US" baseline="-25000" dirty="0" smtClean="0"/>
              <a:t>Z</a:t>
            </a:r>
            <a:r>
              <a:rPr lang="en-US" dirty="0" smtClean="0"/>
              <a:t>| &lt; 10GeV</a:t>
            </a:r>
          </a:p>
          <a:p>
            <a:pPr lvl="2"/>
            <a:r>
              <a:rPr lang="en-US" dirty="0" smtClean="0"/>
              <a:t>MET &gt; 60GeV</a:t>
            </a:r>
          </a:p>
          <a:p>
            <a:r>
              <a:rPr lang="en-US" dirty="0" smtClean="0"/>
              <a:t>Looked at various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jet</a:t>
            </a:r>
            <a:r>
              <a:rPr lang="en-US" dirty="0" smtClean="0"/>
              <a:t> /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b</a:t>
            </a:r>
            <a:r>
              <a:rPr lang="en-US" baseline="-25000" dirty="0" smtClean="0"/>
              <a:t>-jet</a:t>
            </a:r>
            <a:r>
              <a:rPr lang="en-US" dirty="0" smtClean="0"/>
              <a:t> bins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87556" y="5168496"/>
          <a:ext cx="4050434" cy="1219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347"/>
                <a:gridCol w="683128"/>
                <a:gridCol w="670239"/>
                <a:gridCol w="683128"/>
                <a:gridCol w="708906"/>
                <a:gridCol w="763686"/>
              </a:tblGrid>
              <a:tr h="26997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 tag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tag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tag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r>
                        <a:rPr lang="en-US" sz="1400" baseline="0" dirty="0" smtClean="0"/>
                        <a:t> tag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≥4 tag</a:t>
                      </a:r>
                      <a:endParaRPr lang="en-US" sz="1400" dirty="0"/>
                    </a:p>
                  </a:txBody>
                  <a:tcPr/>
                </a:tc>
              </a:tr>
              <a:tr h="26997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jet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</a:rPr>
                        <a:t>✔</a:t>
                      </a:r>
                      <a:endParaRPr lang="en-US" sz="14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</a:rPr>
                        <a:t>✔</a:t>
                      </a:r>
                      <a:endParaRPr lang="en-US" sz="1400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</a:rPr>
                        <a:t>✔</a:t>
                      </a:r>
                      <a:endParaRPr lang="en-US" sz="1400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6997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jet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</a:rPr>
                        <a:t>✔</a:t>
                      </a:r>
                      <a:endParaRPr lang="en-US" sz="1400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</a:rPr>
                        <a:t>✔</a:t>
                      </a:r>
                      <a:endParaRPr lang="en-US" sz="1400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6997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 jet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</a:rPr>
                        <a:t>✔</a:t>
                      </a:r>
                      <a:endParaRPr lang="en-US" sz="1400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</a:rPr>
                        <a:t>✔</a:t>
                      </a:r>
                      <a:endParaRPr lang="en-US" sz="1400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</a:rPr>
                        <a:t>✔</a:t>
                      </a:r>
                      <a:endParaRPr lang="en-US" sz="1400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40" y="274638"/>
            <a:ext cx="897305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Cross sections on </a:t>
            </a:r>
            <a:r>
              <a:rPr lang="en-US" dirty="0" err="1" smtClean="0"/>
              <a:t>ttH</a:t>
            </a:r>
            <a:r>
              <a:rPr lang="en-US" dirty="0" smtClean="0"/>
              <a:t> wiki:</a:t>
            </a:r>
            <a:br>
              <a:rPr lang="en-US" dirty="0" smtClean="0"/>
            </a:br>
            <a:r>
              <a:rPr lang="en-US" sz="2000" dirty="0" smtClean="0">
                <a:hlinkClick r:id="rId2"/>
              </a:rPr>
              <a:t>https://twiki.cern.ch/twiki/bin/viewauth/AtlasProtected/TTH2bbWinter2013#MC11x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(Corrections welcome!)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40" y="1577101"/>
            <a:ext cx="4314184" cy="50017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5824" y="1577101"/>
            <a:ext cx="4658868" cy="4666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4314436" cy="3391345"/>
          </a:xfrm>
        </p:spPr>
        <p:txBody>
          <a:bodyPr/>
          <a:lstStyle/>
          <a:p>
            <a:r>
              <a:rPr lang="en-US" dirty="0" smtClean="0"/>
              <a:t>2 jets, 0 tags:</a:t>
            </a:r>
            <a:br>
              <a:rPr lang="en-US" dirty="0" smtClean="0"/>
            </a:br>
            <a:r>
              <a:rPr lang="en-US" dirty="0" smtClean="0"/>
              <a:t>MC overshoots data</a:t>
            </a:r>
            <a:endParaRPr lang="en-US" dirty="0"/>
          </a:p>
        </p:txBody>
      </p:sp>
      <p:pic>
        <p:nvPicPr>
          <p:cNvPr id="3" name="Picture 2" descr="pTle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665983"/>
            <a:ext cx="4314436" cy="3100323"/>
          </a:xfrm>
          <a:prstGeom prst="rect">
            <a:avLst/>
          </a:prstGeom>
        </p:spPr>
      </p:pic>
      <p:pic>
        <p:nvPicPr>
          <p:cNvPr id="4" name="Picture 3" descr="ml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7921" y="571665"/>
            <a:ext cx="4306079" cy="3094318"/>
          </a:xfrm>
          <a:prstGeom prst="rect">
            <a:avLst/>
          </a:prstGeom>
        </p:spPr>
      </p:pic>
      <p:pic>
        <p:nvPicPr>
          <p:cNvPr id="5" name="Picture 4" descr="MET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7922" y="3665983"/>
            <a:ext cx="4306078" cy="30943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4314436" cy="3391345"/>
          </a:xfrm>
        </p:spPr>
        <p:txBody>
          <a:bodyPr/>
          <a:lstStyle/>
          <a:p>
            <a:r>
              <a:rPr lang="en-US" dirty="0" smtClean="0"/>
              <a:t>2 jets, 1 tags:</a:t>
            </a:r>
            <a:br>
              <a:rPr lang="en-US" dirty="0" smtClean="0"/>
            </a:br>
            <a:r>
              <a:rPr lang="en-US" dirty="0" smtClean="0"/>
              <a:t>MC overshoots data</a:t>
            </a:r>
            <a:endParaRPr lang="en-US" dirty="0"/>
          </a:p>
        </p:txBody>
      </p:sp>
      <p:pic>
        <p:nvPicPr>
          <p:cNvPr id="6" name="Picture 5" descr="ME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962" y="3694338"/>
            <a:ext cx="4130674" cy="2968273"/>
          </a:xfrm>
          <a:prstGeom prst="rect">
            <a:avLst/>
          </a:prstGeom>
        </p:spPr>
      </p:pic>
      <p:pic>
        <p:nvPicPr>
          <p:cNvPr id="7" name="Picture 6" descr="H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7974" y="3694338"/>
            <a:ext cx="4176026" cy="3000863"/>
          </a:xfrm>
          <a:prstGeom prst="rect">
            <a:avLst/>
          </a:prstGeom>
        </p:spPr>
      </p:pic>
      <p:pic>
        <p:nvPicPr>
          <p:cNvPr id="8" name="Picture 7" descr="etalep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7849" y="803637"/>
            <a:ext cx="3886150" cy="2792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4314436" cy="3391345"/>
          </a:xfrm>
        </p:spPr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 jets, 3 tags:</a:t>
            </a:r>
            <a:br>
              <a:rPr lang="en-US" dirty="0" smtClean="0"/>
            </a:br>
            <a:r>
              <a:rPr lang="en-US" dirty="0" smtClean="0"/>
              <a:t>Better, but MC still overshoots data</a:t>
            </a:r>
            <a:endParaRPr lang="en-US" dirty="0"/>
          </a:p>
        </p:txBody>
      </p:sp>
      <p:pic>
        <p:nvPicPr>
          <p:cNvPr id="9" name="Picture 8" descr="pTje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694338"/>
            <a:ext cx="4202754" cy="3020069"/>
          </a:xfrm>
          <a:prstGeom prst="rect">
            <a:avLst/>
          </a:prstGeom>
        </p:spPr>
      </p:pic>
      <p:pic>
        <p:nvPicPr>
          <p:cNvPr id="10" name="Picture 9" descr="ME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1310" y="143593"/>
            <a:ext cx="4422690" cy="3178114"/>
          </a:xfrm>
          <a:prstGeom prst="rect">
            <a:avLst/>
          </a:prstGeom>
        </p:spPr>
      </p:pic>
      <p:pic>
        <p:nvPicPr>
          <p:cNvPr id="11" name="Picture 10" descr="mll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9954" y="3694337"/>
            <a:ext cx="4202753" cy="30200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4314436" cy="3391345"/>
          </a:xfrm>
        </p:spPr>
        <p:txBody>
          <a:bodyPr/>
          <a:lstStyle/>
          <a:p>
            <a:r>
              <a:rPr lang="en-US" dirty="0" smtClean="0"/>
              <a:t>≥4 jets, ≥2  tags:</a:t>
            </a:r>
            <a:br>
              <a:rPr lang="en-US" dirty="0" smtClean="0"/>
            </a:br>
            <a:r>
              <a:rPr lang="en-US" dirty="0" smtClean="0"/>
              <a:t>Inclusive #jets distribution looks ≈ok!</a:t>
            </a:r>
            <a:endParaRPr lang="en-US" dirty="0"/>
          </a:p>
        </p:txBody>
      </p:sp>
      <p:pic>
        <p:nvPicPr>
          <p:cNvPr id="8" name="Picture 7" descr="ml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843" y="3335664"/>
            <a:ext cx="4326043" cy="3108664"/>
          </a:xfrm>
          <a:prstGeom prst="rect">
            <a:avLst/>
          </a:prstGeom>
        </p:spPr>
      </p:pic>
      <p:pic>
        <p:nvPicPr>
          <p:cNvPr id="12" name="Picture 11" descr="etaje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1636" y="3665982"/>
            <a:ext cx="3905571" cy="2806516"/>
          </a:xfrm>
          <a:prstGeom prst="rect">
            <a:avLst/>
          </a:prstGeom>
        </p:spPr>
      </p:pic>
      <p:pic>
        <p:nvPicPr>
          <p:cNvPr id="13" name="Picture 12" descr="njet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5807" y="503402"/>
            <a:ext cx="3941400" cy="28322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93952" cy="1721179"/>
          </a:xfrm>
        </p:spPr>
        <p:txBody>
          <a:bodyPr>
            <a:normAutofit/>
          </a:bodyPr>
          <a:lstStyle/>
          <a:p>
            <a:r>
              <a:rPr lang="en-US" dirty="0" smtClean="0"/>
              <a:t>≥4 jets, ≥4  tags:</a:t>
            </a:r>
            <a:br>
              <a:rPr lang="en-US" dirty="0" smtClean="0"/>
            </a:br>
            <a:r>
              <a:rPr lang="en-US" dirty="0" smtClean="0"/>
              <a:t>Run out of events</a:t>
            </a:r>
            <a:endParaRPr lang="en-US" dirty="0"/>
          </a:p>
        </p:txBody>
      </p:sp>
      <p:pic>
        <p:nvPicPr>
          <p:cNvPr id="9" name="Picture 8" descr="pTje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84" y="2055667"/>
            <a:ext cx="4480958" cy="3219985"/>
          </a:xfrm>
          <a:prstGeom prst="rect">
            <a:avLst/>
          </a:prstGeom>
        </p:spPr>
      </p:pic>
      <p:pic>
        <p:nvPicPr>
          <p:cNvPr id="10" name="Picture 9" descr="H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042" y="2055667"/>
            <a:ext cx="4480958" cy="32199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569" y="855388"/>
            <a:ext cx="3645797" cy="2619844"/>
          </a:xfrm>
          <a:prstGeom prst="rect">
            <a:avLst/>
          </a:prstGeom>
        </p:spPr>
      </p:pic>
      <p:pic>
        <p:nvPicPr>
          <p:cNvPr id="10" name="Picture 9" descr="nbje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2603" y="785655"/>
            <a:ext cx="4088808" cy="2938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24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Removed HT cut: ≥4jets ≥0 </a:t>
            </a:r>
            <a:r>
              <a:rPr lang="en-US" dirty="0" err="1" smtClean="0"/>
              <a:t>btag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199" y="3475232"/>
            <a:ext cx="4525107" cy="3168183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==2 opposite sign leptons</a:t>
            </a:r>
          </a:p>
          <a:p>
            <a:pPr lvl="1"/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e</a:t>
            </a:r>
            <a:r>
              <a:rPr lang="en-US" baseline="30000" dirty="0" smtClean="0"/>
              <a:t> </a:t>
            </a:r>
            <a:r>
              <a:rPr lang="en-US" dirty="0" smtClean="0"/>
              <a:t>&gt; 25GeV,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μ</a:t>
            </a:r>
            <a:r>
              <a:rPr lang="en-US" baseline="30000" dirty="0" smtClean="0"/>
              <a:t> </a:t>
            </a:r>
            <a:r>
              <a:rPr lang="en-US" dirty="0" smtClean="0"/>
              <a:t>&gt; 20GeV</a:t>
            </a:r>
          </a:p>
          <a:p>
            <a:pPr lvl="1"/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jet</a:t>
            </a:r>
            <a:r>
              <a:rPr lang="en-US" baseline="30000" dirty="0" smtClean="0"/>
              <a:t> </a:t>
            </a:r>
            <a:r>
              <a:rPr lang="en-US" dirty="0" smtClean="0"/>
              <a:t>&gt; 25GeV</a:t>
            </a:r>
          </a:p>
          <a:p>
            <a:pPr lvl="1"/>
            <a:r>
              <a:rPr lang="en-US" dirty="0" err="1" smtClean="0"/>
              <a:t>eμ</a:t>
            </a:r>
            <a:r>
              <a:rPr lang="en-US" dirty="0" smtClean="0"/>
              <a:t>-channel: </a:t>
            </a:r>
          </a:p>
          <a:p>
            <a:pPr lvl="2"/>
            <a:r>
              <a:rPr lang="en-US" dirty="0" smtClean="0"/>
              <a:t>No H</a:t>
            </a:r>
            <a:r>
              <a:rPr lang="en-US" baseline="-25000" dirty="0" smtClean="0"/>
              <a:t>T </a:t>
            </a:r>
            <a:r>
              <a:rPr lang="en-US" dirty="0" smtClean="0"/>
              <a:t>cut</a:t>
            </a:r>
          </a:p>
          <a:p>
            <a:pPr lvl="1"/>
            <a:r>
              <a:rPr lang="en-US" dirty="0" err="1" smtClean="0"/>
              <a:t>ee/μμ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M</a:t>
            </a:r>
            <a:r>
              <a:rPr lang="en-US" baseline="-25000" dirty="0" err="1" smtClean="0"/>
              <a:t>ll</a:t>
            </a:r>
            <a:r>
              <a:rPr lang="en-US" baseline="-25000" dirty="0" smtClean="0"/>
              <a:t> </a:t>
            </a:r>
            <a:r>
              <a:rPr lang="en-US" dirty="0" smtClean="0"/>
              <a:t>&gt; 15GeV &amp;&amp; |</a:t>
            </a:r>
            <a:r>
              <a:rPr lang="en-US" dirty="0" err="1" smtClean="0"/>
              <a:t>M</a:t>
            </a:r>
            <a:r>
              <a:rPr lang="en-US" baseline="-25000" dirty="0" err="1" smtClean="0"/>
              <a:t>ll</a:t>
            </a:r>
            <a:r>
              <a:rPr lang="en-US" dirty="0" smtClean="0"/>
              <a:t>-M</a:t>
            </a:r>
            <a:r>
              <a:rPr lang="en-US" baseline="-25000" dirty="0" smtClean="0"/>
              <a:t>Z</a:t>
            </a:r>
            <a:r>
              <a:rPr lang="en-US" dirty="0" smtClean="0"/>
              <a:t>| &lt; 10GeV</a:t>
            </a:r>
          </a:p>
          <a:p>
            <a:pPr lvl="2"/>
            <a:r>
              <a:rPr lang="en-US" dirty="0" smtClean="0"/>
              <a:t>MET &gt; 60GeV</a:t>
            </a:r>
          </a:p>
          <a:p>
            <a:endParaRPr lang="en-US" dirty="0"/>
          </a:p>
        </p:txBody>
      </p:sp>
      <p:pic>
        <p:nvPicPr>
          <p:cNvPr id="11" name="Picture 10" descr="pTjet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2307" y="3723843"/>
            <a:ext cx="3704494" cy="26620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3283</TotalTime>
  <Words>366</Words>
  <Application>Microsoft Macintosh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7 TeV Dilepton Control Plots</vt:lpstr>
      <vt:lpstr>7 TeV Dilepton ttH</vt:lpstr>
      <vt:lpstr>Cross sections on ttH wiki: https://twiki.cern.ch/twiki/bin/viewauth/AtlasProtected/TTH2bbWinter2013#MC11x  (Corrections welcome!)</vt:lpstr>
      <vt:lpstr>2 jets, 0 tags: MC overshoots data</vt:lpstr>
      <vt:lpstr>2 jets, 1 tags: MC overshoots data</vt:lpstr>
      <vt:lpstr>3 jets, 3 tags: Better, but MC still overshoots data</vt:lpstr>
      <vt:lpstr>≥4 jets, ≥2  tags: Inclusive #jets distribution looks ≈ok!</vt:lpstr>
      <vt:lpstr>≥4 jets, ≥4  tags: Run out of events</vt:lpstr>
      <vt:lpstr>Removed HT cut: ≥4jets ≥0 btag</vt:lpstr>
      <vt:lpstr>Removed HT cut: 3jets 2 btag</vt:lpstr>
      <vt:lpstr>The story so far…</vt:lpstr>
      <vt:lpstr>μμ Channel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TeV Dilepton Control Plots</dc:title>
  <dc:creator>Ricardo Goncalo</dc:creator>
  <cp:lastModifiedBy>Ricardo Goncalo</cp:lastModifiedBy>
  <cp:revision>8</cp:revision>
  <dcterms:created xsi:type="dcterms:W3CDTF">2012-12-18T02:51:24Z</dcterms:created>
  <dcterms:modified xsi:type="dcterms:W3CDTF">2012-12-20T09:35:14Z</dcterms:modified>
</cp:coreProperties>
</file>