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6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5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8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2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4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6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1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1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9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4E97-1F0E-0242-A2BB-0569B8C166E7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E1889-3EB0-8446-B059-5BF4F7B88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9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LHCPhysics/CERNYellowReportPageBR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Truth-level comparison between </a:t>
            </a:r>
            <a:r>
              <a:rPr lang="en-US" dirty="0" err="1" smtClean="0"/>
              <a:t>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Zγ</a:t>
            </a:r>
            <a:r>
              <a:rPr lang="en-US" dirty="0" smtClean="0"/>
              <a:t> and </a:t>
            </a:r>
            <a:r>
              <a:rPr lang="en-US" dirty="0" err="1" smtClean="0"/>
              <a:t>ZH➝llγγ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91412"/>
            <a:ext cx="6400800" cy="588682"/>
          </a:xfrm>
        </p:spPr>
        <p:txBody>
          <a:bodyPr/>
          <a:lstStyle/>
          <a:p>
            <a:r>
              <a:rPr lang="en-US" dirty="0" smtClean="0"/>
              <a:t>16 </a:t>
            </a:r>
            <a:r>
              <a:rPr lang="en-US" dirty="0" smtClean="0"/>
              <a:t>May 2014 – Ricardo </a:t>
            </a:r>
            <a:r>
              <a:rPr lang="en-US" dirty="0" err="1" smtClean="0"/>
              <a:t>Gonçalo</a:t>
            </a:r>
            <a:r>
              <a:rPr lang="en-US" dirty="0" smtClean="0"/>
              <a:t>, 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0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834"/>
          </a:xfrm>
        </p:spPr>
        <p:txBody>
          <a:bodyPr/>
          <a:lstStyle/>
          <a:p>
            <a:r>
              <a:rPr lang="en-US" dirty="0" smtClean="0"/>
              <a:t>Event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472"/>
            <a:ext cx="8402918" cy="54385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Generated 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ff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Zγ</a:t>
            </a:r>
            <a:r>
              <a:rPr lang="en-US" dirty="0" smtClean="0"/>
              <a:t> and </a:t>
            </a:r>
            <a:r>
              <a:rPr lang="en-US" dirty="0" err="1" smtClean="0"/>
              <a:t>ff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ZH➝llγγ</a:t>
            </a:r>
            <a:endParaRPr lang="en-US" dirty="0" smtClean="0"/>
          </a:p>
          <a:p>
            <a:pPr lvl="1"/>
            <a:r>
              <a:rPr lang="en-US" dirty="0" err="1" smtClean="0"/>
              <a:t>Pythia</a:t>
            </a:r>
            <a:r>
              <a:rPr lang="en-US" dirty="0" smtClean="0"/>
              <a:t> 9.176</a:t>
            </a:r>
          </a:p>
          <a:p>
            <a:pPr lvl="1"/>
            <a:r>
              <a:rPr lang="en-US" dirty="0" smtClean="0"/>
              <a:t>√s = </a:t>
            </a:r>
            <a:r>
              <a:rPr lang="en-US" dirty="0" smtClean="0"/>
              <a:t>8 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/>
              <a:t>and  √s = </a:t>
            </a:r>
            <a:r>
              <a:rPr lang="en-US" dirty="0" smtClean="0"/>
              <a:t>14 </a:t>
            </a:r>
            <a:r>
              <a:rPr lang="en-US" dirty="0" err="1" smtClean="0"/>
              <a:t>TeV</a:t>
            </a:r>
            <a:r>
              <a:rPr lang="en-US" dirty="0" smtClean="0"/>
              <a:t>  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/>
              <a:t> </a:t>
            </a:r>
            <a:r>
              <a:rPr lang="en-US" dirty="0" smtClean="0"/>
              <a:t>= 125.5 </a:t>
            </a:r>
            <a:r>
              <a:rPr lang="en-US" dirty="0" err="1" smtClean="0"/>
              <a:t>GeV</a:t>
            </a:r>
            <a:r>
              <a:rPr lang="en-US" dirty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173.07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/>
              <a:t>50k </a:t>
            </a:r>
            <a:r>
              <a:rPr lang="en-US" dirty="0" smtClean="0"/>
              <a:t>events </a:t>
            </a:r>
            <a:r>
              <a:rPr lang="en-US" dirty="0" err="1">
                <a:sym typeface="Wingdings"/>
              </a:rPr>
              <a:t>qq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ZH</a:t>
            </a:r>
            <a:r>
              <a:rPr lang="en-US" dirty="0" smtClean="0">
                <a:sym typeface="Wingdings"/>
              </a:rPr>
              <a:t> with </a:t>
            </a:r>
            <a:r>
              <a:rPr lang="en-US" dirty="0" smtClean="0"/>
              <a:t>Z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ll</a:t>
            </a:r>
            <a:r>
              <a:rPr lang="en-US" dirty="0" smtClean="0">
                <a:sym typeface="Wingdings"/>
              </a:rPr>
              <a:t> and </a:t>
            </a:r>
            <a:r>
              <a:rPr lang="en-US" dirty="0" smtClean="0"/>
              <a:t>H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/>
              <a:t>γγ</a:t>
            </a:r>
            <a:r>
              <a:rPr lang="en-US" dirty="0" smtClean="0"/>
              <a:t> at 8 and 14 </a:t>
            </a:r>
            <a:r>
              <a:rPr lang="en-US" dirty="0" err="1" smtClean="0"/>
              <a:t>TeV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10k events </a:t>
            </a:r>
            <a:r>
              <a:rPr lang="en-US" dirty="0" err="1" smtClean="0">
                <a:sym typeface="Wingdings"/>
              </a:rPr>
              <a:t>gg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smtClean="0">
                <a:sym typeface="Wingdings"/>
              </a:rPr>
              <a:t> H </a:t>
            </a:r>
            <a:r>
              <a:rPr lang="en-US" dirty="0">
                <a:sym typeface="Wingdings"/>
              </a:rPr>
              <a:t>+ </a:t>
            </a:r>
            <a:r>
              <a:rPr lang="en-US" dirty="0" smtClean="0">
                <a:sym typeface="Wingdings"/>
              </a:rPr>
              <a:t>VBF with </a:t>
            </a:r>
            <a:r>
              <a:rPr lang="en-US" dirty="0" smtClean="0"/>
              <a:t>H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/>
              <a:t>Zγ</a:t>
            </a:r>
            <a:r>
              <a:rPr lang="en-US" dirty="0"/>
              <a:t> at 8 and 14 </a:t>
            </a:r>
            <a:r>
              <a:rPr lang="en-US" dirty="0" err="1"/>
              <a:t>TeV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From LHC Higgs XS </a:t>
            </a:r>
            <a:r>
              <a:rPr lang="en-US" dirty="0"/>
              <a:t>Working Group: </a:t>
            </a:r>
            <a:r>
              <a:rPr lang="en-US" sz="2600" dirty="0">
                <a:hlinkClick r:id="rId2"/>
              </a:rPr>
              <a:t>https://twiki.cern.ch/twiki/bin/view/LHCPhysics/</a:t>
            </a:r>
            <a:r>
              <a:rPr lang="en-US" sz="2600" dirty="0" smtClean="0">
                <a:hlinkClick r:id="rId2"/>
              </a:rPr>
              <a:t>CERNYellowReportPageBR3</a:t>
            </a:r>
            <a:endParaRPr lang="en-US" dirty="0" smtClean="0"/>
          </a:p>
          <a:p>
            <a:r>
              <a:rPr lang="en-US" dirty="0" smtClean="0"/>
              <a:t>NLO c</a:t>
            </a:r>
            <a:r>
              <a:rPr lang="en-US" dirty="0" smtClean="0"/>
              <a:t>ross </a:t>
            </a:r>
            <a:r>
              <a:rPr lang="en-US" dirty="0" smtClean="0"/>
              <a:t>sections and branching ratios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err="1" smtClean="0"/>
              <a:t>σ</a:t>
            </a:r>
            <a:r>
              <a:rPr lang="en-US" dirty="0" smtClean="0"/>
              <a:t> (</a:t>
            </a:r>
            <a:r>
              <a:rPr lang="en-US" dirty="0" err="1" smtClean="0">
                <a:sym typeface="Wingdings"/>
              </a:rPr>
              <a:t>gg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 + VBF) </a:t>
            </a:r>
            <a:r>
              <a:rPr lang="en-US" dirty="0" smtClean="0"/>
              <a:t>= 20.69 </a:t>
            </a:r>
            <a:r>
              <a:rPr lang="en-US" dirty="0" err="1" smtClean="0"/>
              <a:t>pb</a:t>
            </a:r>
            <a:r>
              <a:rPr lang="en-US" dirty="0" smtClean="0"/>
              <a:t> (8TeV);      49.13 </a:t>
            </a:r>
            <a:r>
              <a:rPr lang="en-US" dirty="0" err="1" smtClean="0"/>
              <a:t>pb</a:t>
            </a:r>
            <a:r>
              <a:rPr lang="en-US" dirty="0" smtClean="0"/>
              <a:t> (14TeV) </a:t>
            </a:r>
            <a:endParaRPr lang="en-US" dirty="0" smtClean="0"/>
          </a:p>
          <a:p>
            <a:pPr lvl="1"/>
            <a:r>
              <a:rPr lang="en-US" dirty="0" err="1"/>
              <a:t>σ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>
                <a:sym typeface="Wingdings"/>
              </a:rPr>
              <a:t>qq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ZH</a:t>
            </a:r>
            <a:r>
              <a:rPr lang="en-US" dirty="0" smtClean="0">
                <a:sym typeface="Wingdings"/>
              </a:rPr>
              <a:t>) </a:t>
            </a:r>
            <a:r>
              <a:rPr lang="en-US" dirty="0"/>
              <a:t>= </a:t>
            </a:r>
            <a:r>
              <a:rPr lang="en-US" dirty="0" smtClean="0"/>
              <a:t>0.4102 </a:t>
            </a:r>
            <a:r>
              <a:rPr lang="en-US" dirty="0" err="1"/>
              <a:t>pb</a:t>
            </a:r>
            <a:r>
              <a:rPr lang="en-US" dirty="0"/>
              <a:t> (8TeV);      </a:t>
            </a:r>
            <a:r>
              <a:rPr lang="en-US" dirty="0" smtClean="0"/>
              <a:t>0.9574 </a:t>
            </a:r>
            <a:r>
              <a:rPr lang="en-US" dirty="0" err="1"/>
              <a:t>pb</a:t>
            </a:r>
            <a:r>
              <a:rPr lang="en-US" dirty="0"/>
              <a:t> (14TeV) </a:t>
            </a:r>
          </a:p>
          <a:p>
            <a:pPr lvl="1"/>
            <a:r>
              <a:rPr lang="en-US" dirty="0"/>
              <a:t>BR (</a:t>
            </a:r>
            <a:r>
              <a:rPr lang="en-US" dirty="0" err="1"/>
              <a:t>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/>
              <a:t>Zγ</a:t>
            </a:r>
            <a:r>
              <a:rPr lang="en-US" dirty="0"/>
              <a:t>) = </a:t>
            </a:r>
            <a:r>
              <a:rPr lang="en-US" dirty="0" smtClean="0"/>
              <a:t>1.58x10</a:t>
            </a:r>
            <a:r>
              <a:rPr lang="en-US" baseline="30000" dirty="0" smtClean="0"/>
              <a:t>-3</a:t>
            </a:r>
            <a:endParaRPr lang="en-US" baseline="30000" dirty="0"/>
          </a:p>
          <a:p>
            <a:pPr lvl="1"/>
            <a:r>
              <a:rPr lang="en-US" dirty="0" smtClean="0"/>
              <a:t>BR (</a:t>
            </a:r>
            <a:r>
              <a:rPr lang="en-US" dirty="0" err="1" smtClean="0"/>
              <a:t>ZH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ee</a:t>
            </a:r>
            <a:r>
              <a:rPr lang="en-US" dirty="0" smtClean="0">
                <a:sym typeface="Wingdings"/>
              </a:rPr>
              <a:t> + </a:t>
            </a:r>
            <a:r>
              <a:rPr lang="en-US" dirty="0" err="1"/>
              <a:t>ZH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μμ</a:t>
            </a:r>
            <a:r>
              <a:rPr lang="en-US" dirty="0" smtClean="0">
                <a:sym typeface="Wingdings"/>
              </a:rPr>
              <a:t>)</a:t>
            </a:r>
            <a:r>
              <a:rPr lang="en-US" dirty="0" smtClean="0"/>
              <a:t> = 0.067</a:t>
            </a:r>
            <a:endParaRPr lang="en-US" dirty="0"/>
          </a:p>
          <a:p>
            <a:pPr lvl="1"/>
            <a:r>
              <a:rPr lang="en-US" dirty="0" smtClean="0"/>
              <a:t>BR </a:t>
            </a:r>
            <a:r>
              <a:rPr lang="en-US" dirty="0" smtClean="0"/>
              <a:t>(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γγ</a:t>
            </a:r>
            <a:r>
              <a:rPr lang="en-US" dirty="0" smtClean="0"/>
              <a:t>) </a:t>
            </a:r>
            <a:r>
              <a:rPr lang="en-US" dirty="0" smtClean="0"/>
              <a:t>= 2.28x10</a:t>
            </a:r>
            <a:r>
              <a:rPr lang="en-US" baseline="30000" dirty="0" smtClean="0"/>
              <a:t>-3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40403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0774"/>
          </a:xfrm>
        </p:spPr>
        <p:txBody>
          <a:bodyPr/>
          <a:lstStyle/>
          <a:p>
            <a:r>
              <a:rPr lang="en-US" dirty="0" smtClean="0"/>
              <a:t>Truth-level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10235"/>
            <a:ext cx="8492565" cy="537882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ATLAS 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Zγ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 analysis: ATLAS-CONF-2013-009 </a:t>
            </a:r>
          </a:p>
          <a:p>
            <a:endParaRPr lang="en-US" dirty="0" smtClean="0">
              <a:latin typeface="Lucida Grande"/>
              <a:ea typeface="Lucida Grande"/>
              <a:cs typeface="Lucida Grande"/>
              <a:sym typeface="Wingdings"/>
            </a:endParaRPr>
          </a:p>
          <a:p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Approximated analysis cuts by requiring:</a:t>
            </a:r>
          </a:p>
          <a:p>
            <a:pPr lvl="1"/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Leptons (e or μ only): </a:t>
            </a:r>
          </a:p>
          <a:p>
            <a:pPr marL="457200" lvl="1" indent="0">
              <a:buNone/>
            </a:pP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p</a:t>
            </a:r>
            <a:r>
              <a:rPr lang="en-US" baseline="-25000" dirty="0" err="1" smtClean="0">
                <a:latin typeface="Lucida Grande"/>
                <a:ea typeface="Lucida Grande"/>
                <a:cs typeface="Lucida Grande"/>
                <a:sym typeface="Wingdings"/>
              </a:rPr>
              <a:t>T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&gt;10 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GeV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, |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η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|&lt;2.5 (same for e and μ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)</a:t>
            </a:r>
            <a:endParaRPr lang="en-US" dirty="0" smtClean="0">
              <a:latin typeface="Lucida Grande"/>
              <a:ea typeface="Lucida Grande"/>
              <a:cs typeface="Lucida Grande"/>
              <a:sym typeface="Wingdings"/>
            </a:endParaRPr>
          </a:p>
          <a:p>
            <a:pPr lvl="1"/>
            <a:endParaRPr lang="en-US" dirty="0" smtClean="0">
              <a:latin typeface="Lucida Grande"/>
              <a:ea typeface="Lucida Grande"/>
              <a:cs typeface="Lucida Grande"/>
              <a:sym typeface="Wingdings"/>
            </a:endParaRPr>
          </a:p>
          <a:p>
            <a:pPr lvl="1"/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One 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photon within detector acceptance:</a:t>
            </a:r>
          </a:p>
          <a:p>
            <a:pPr marL="457200" lvl="1" indent="0">
              <a:buNone/>
            </a:pP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p</a:t>
            </a:r>
            <a:r>
              <a:rPr lang="en-US" baseline="-25000" dirty="0" err="1" smtClean="0">
                <a:latin typeface="Lucida Grande"/>
                <a:ea typeface="Lucida Grande"/>
                <a:cs typeface="Lucida Grande"/>
                <a:sym typeface="Wingdings"/>
              </a:rPr>
              <a:t>T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&gt;15 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GeV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, |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η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|&lt;</a:t>
            </a:r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2.37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Reconstructed </a:t>
            </a:r>
            <a:r>
              <a:rPr lang="en-US" dirty="0" smtClean="0"/>
              <a:t>mass using truth lepton and photon </a:t>
            </a:r>
            <a:r>
              <a:rPr lang="en-US" dirty="0" smtClean="0"/>
              <a:t>momenta: i.e</a:t>
            </a:r>
            <a:r>
              <a:rPr lang="en-US" dirty="0" smtClean="0"/>
              <a:t>. includes ISR/</a:t>
            </a:r>
            <a:r>
              <a:rPr lang="en-US" dirty="0" smtClean="0"/>
              <a:t>FSR</a:t>
            </a:r>
          </a:p>
          <a:p>
            <a:pPr lvl="1"/>
            <a:endParaRPr lang="en-US" dirty="0" smtClean="0">
              <a:latin typeface="Lucida Grande"/>
              <a:ea typeface="Lucida Grande"/>
              <a:cs typeface="Lucida Grande"/>
              <a:sym typeface="Wingdings"/>
            </a:endParaRPr>
          </a:p>
          <a:p>
            <a:pPr lvl="1"/>
            <a:r>
              <a:rPr lang="en-US" dirty="0" smtClean="0">
                <a:latin typeface="Lucida Grande"/>
                <a:ea typeface="Lucida Grande"/>
                <a:cs typeface="Lucida Grande"/>
                <a:sym typeface="Wingdings"/>
              </a:rPr>
              <a:t>Normalized </a:t>
            </a:r>
            <a:r>
              <a:rPr lang="en-US" dirty="0">
                <a:latin typeface="Lucida Grande"/>
                <a:ea typeface="Lucida Grande"/>
                <a:cs typeface="Lucida Grande"/>
                <a:sym typeface="Wingdings"/>
              </a:rPr>
              <a:t>to 20 fb</a:t>
            </a:r>
            <a:r>
              <a:rPr lang="en-US" baseline="30000" dirty="0">
                <a:latin typeface="Lucida Grande"/>
                <a:ea typeface="Lucida Grande"/>
                <a:cs typeface="Lucida Grande"/>
                <a:sym typeface="Wingdings"/>
              </a:rPr>
              <a:t>-1</a:t>
            </a:r>
            <a:r>
              <a:rPr lang="en-US" dirty="0">
                <a:latin typeface="Lucida Grande"/>
                <a:ea typeface="Lucida Grande"/>
                <a:cs typeface="Lucida Grande"/>
                <a:sym typeface="Wingdings"/>
              </a:rPr>
              <a:t> at 8 </a:t>
            </a:r>
            <a:r>
              <a:rPr lang="en-US" dirty="0" err="1">
                <a:latin typeface="Lucida Grande"/>
                <a:ea typeface="Lucida Grande"/>
                <a:cs typeface="Lucida Grande"/>
                <a:sym typeface="Wingdings"/>
              </a:rPr>
              <a:t>TeV</a:t>
            </a:r>
            <a:endParaRPr lang="en-US" dirty="0">
              <a:latin typeface="Lucida Grande"/>
              <a:ea typeface="Lucida Grande"/>
              <a:cs typeface="Lucida Grande"/>
              <a:sym typeface="Wingdings"/>
            </a:endParaRP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8TeV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Efficiency </a:t>
            </a:r>
            <a:r>
              <a:rPr lang="en-US" dirty="0" smtClean="0"/>
              <a:t>after </a:t>
            </a:r>
            <a:r>
              <a:rPr lang="en-US" dirty="0" smtClean="0"/>
              <a:t>cuts: </a:t>
            </a:r>
            <a:r>
              <a:rPr lang="en-US" dirty="0" err="1" smtClean="0"/>
              <a:t>ε</a:t>
            </a:r>
            <a:r>
              <a:rPr lang="en-US" dirty="0" smtClean="0"/>
              <a:t>(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Zγ</a:t>
            </a:r>
            <a:r>
              <a:rPr lang="en-US" dirty="0" smtClean="0"/>
              <a:t>) = 64%;  </a:t>
            </a:r>
            <a:r>
              <a:rPr lang="en-US" dirty="0" err="1" smtClean="0"/>
              <a:t>ε</a:t>
            </a:r>
            <a:r>
              <a:rPr lang="en-US" dirty="0" smtClean="0"/>
              <a:t>(</a:t>
            </a:r>
            <a:r>
              <a:rPr lang="en-US" dirty="0" err="1" smtClean="0"/>
              <a:t>ZH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ll</a:t>
            </a:r>
            <a:r>
              <a:rPr lang="en-US" dirty="0" err="1" smtClean="0"/>
              <a:t>γγ</a:t>
            </a:r>
            <a:r>
              <a:rPr lang="en-US" dirty="0" smtClean="0"/>
              <a:t>) = 14%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_mZgam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7" y="3684162"/>
            <a:ext cx="4352681" cy="2990948"/>
          </a:xfrm>
          <a:prstGeom prst="rect">
            <a:avLst/>
          </a:prstGeom>
        </p:spPr>
      </p:pic>
      <p:pic>
        <p:nvPicPr>
          <p:cNvPr id="13" name="Picture 12" descr="h_m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117" y="3684161"/>
            <a:ext cx="4392707" cy="30184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7624" cy="6517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Invariant m</a:t>
            </a:r>
            <a:r>
              <a:rPr lang="en-US" dirty="0" smtClean="0"/>
              <a:t>ass </a:t>
            </a:r>
            <a:r>
              <a:rPr lang="en-US" dirty="0" smtClean="0"/>
              <a:t>of Z and of Z-</a:t>
            </a:r>
            <a:r>
              <a:rPr lang="en-US" dirty="0" err="1" smtClean="0"/>
              <a:t>γ</a:t>
            </a:r>
            <a:r>
              <a:rPr lang="en-US" dirty="0" smtClean="0"/>
              <a:t> system</a:t>
            </a:r>
            <a:endParaRPr lang="en-US" dirty="0"/>
          </a:p>
        </p:txBody>
      </p:sp>
      <p:pic>
        <p:nvPicPr>
          <p:cNvPr id="4" name="Picture 3" descr="h_m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117" y="926353"/>
            <a:ext cx="4392707" cy="3018452"/>
          </a:xfrm>
          <a:prstGeom prst="rect">
            <a:avLst/>
          </a:prstGeom>
        </p:spPr>
      </p:pic>
      <p:pic>
        <p:nvPicPr>
          <p:cNvPr id="17" name="Picture 16" descr="h_mZgamm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6" y="926352"/>
            <a:ext cx="4277661" cy="2939399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898588" y="1180353"/>
            <a:ext cx="1105647" cy="2390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 cmpd="sng">
                <a:solidFill>
                  <a:schemeClr val="tx1"/>
                </a:solidFill>
              </a:ln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96991" y="1407458"/>
            <a:ext cx="1105647" cy="2390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7318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Normalisation</a:t>
            </a:r>
            <a:r>
              <a:rPr lang="en-US" dirty="0" smtClean="0"/>
              <a:t> cross check at 8 </a:t>
            </a:r>
            <a:r>
              <a:rPr lang="en-US" dirty="0" err="1" smtClean="0"/>
              <a:t>TeV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σ</a:t>
            </a:r>
            <a:r>
              <a:rPr lang="en-US" dirty="0"/>
              <a:t> (</a:t>
            </a:r>
            <a:r>
              <a:rPr lang="en-US" dirty="0" err="1">
                <a:sym typeface="Wingdings"/>
              </a:rPr>
              <a:t>gg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>
                <a:sym typeface="Wingdings"/>
              </a:rPr>
              <a:t>H</a:t>
            </a:r>
            <a:r>
              <a:rPr lang="en-US" dirty="0">
                <a:sym typeface="Wingdings"/>
              </a:rPr>
              <a:t> + VBF) </a:t>
            </a:r>
            <a:r>
              <a:rPr lang="en-US" dirty="0"/>
              <a:t>= 20.69 </a:t>
            </a:r>
            <a:r>
              <a:rPr lang="en-US" dirty="0" err="1"/>
              <a:t>pb</a:t>
            </a:r>
            <a:r>
              <a:rPr lang="en-US" dirty="0"/>
              <a:t> (8TeV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σ</a:t>
            </a:r>
            <a:r>
              <a:rPr lang="en-US" dirty="0"/>
              <a:t> (</a:t>
            </a:r>
            <a:r>
              <a:rPr lang="en-US" dirty="0" err="1">
                <a:sym typeface="Wingdings"/>
              </a:rPr>
              <a:t>qq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>
                <a:sym typeface="Wingdings"/>
              </a:rPr>
              <a:t>ZH</a:t>
            </a:r>
            <a:r>
              <a:rPr lang="en-US" dirty="0">
                <a:sym typeface="Wingdings"/>
              </a:rPr>
              <a:t>) </a:t>
            </a:r>
            <a:r>
              <a:rPr lang="en-US" dirty="0"/>
              <a:t>= 0.4102 </a:t>
            </a:r>
            <a:r>
              <a:rPr lang="en-US" dirty="0" err="1"/>
              <a:t>pb</a:t>
            </a:r>
            <a:r>
              <a:rPr lang="en-US" dirty="0"/>
              <a:t> (8TeV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BR (</a:t>
            </a:r>
            <a:r>
              <a:rPr lang="en-US" dirty="0" err="1"/>
              <a:t>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/>
              <a:t>Zγ</a:t>
            </a:r>
            <a:r>
              <a:rPr lang="en-US" dirty="0"/>
              <a:t>) = 1.58x10</a:t>
            </a:r>
            <a:r>
              <a:rPr lang="en-US" baseline="30000" dirty="0"/>
              <a:t>-3</a:t>
            </a:r>
          </a:p>
          <a:p>
            <a:r>
              <a:rPr lang="en-US" dirty="0"/>
              <a:t>BR (</a:t>
            </a:r>
            <a:r>
              <a:rPr lang="en-US" dirty="0" err="1"/>
              <a:t>ZH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>
                <a:sym typeface="Wingdings"/>
              </a:rPr>
              <a:t>ee</a:t>
            </a:r>
            <a:r>
              <a:rPr lang="en-US" dirty="0">
                <a:sym typeface="Wingdings"/>
              </a:rPr>
              <a:t> + </a:t>
            </a:r>
            <a:r>
              <a:rPr lang="en-US" dirty="0" err="1"/>
              <a:t>ZH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>
                <a:sym typeface="Wingdings"/>
              </a:rPr>
              <a:t>μμ</a:t>
            </a:r>
            <a:r>
              <a:rPr lang="en-US" dirty="0">
                <a:sym typeface="Wingdings"/>
              </a:rPr>
              <a:t>)</a:t>
            </a:r>
            <a:r>
              <a:rPr lang="en-US" dirty="0"/>
              <a:t> = 0.067</a:t>
            </a:r>
          </a:p>
          <a:p>
            <a:r>
              <a:rPr lang="en-US" dirty="0"/>
              <a:t>BR (</a:t>
            </a:r>
            <a:r>
              <a:rPr lang="en-US" dirty="0" err="1"/>
              <a:t>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/>
              <a:t>γγ</a:t>
            </a:r>
            <a:r>
              <a:rPr lang="en-US" dirty="0"/>
              <a:t>) = 2.28x10</a:t>
            </a:r>
            <a:r>
              <a:rPr lang="en-US" baseline="30000" dirty="0"/>
              <a:t>-3</a:t>
            </a:r>
          </a:p>
          <a:p>
            <a:endParaRPr lang="en-US" dirty="0" smtClean="0"/>
          </a:p>
          <a:p>
            <a:r>
              <a:rPr lang="en-US" dirty="0" err="1">
                <a:sym typeface="Wingdings"/>
              </a:rPr>
              <a:t>gg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>
                <a:sym typeface="Wingdings"/>
              </a:rPr>
              <a:t>H</a:t>
            </a:r>
            <a:r>
              <a:rPr lang="en-US" dirty="0">
                <a:sym typeface="Wingdings"/>
              </a:rPr>
              <a:t> + </a:t>
            </a:r>
            <a:r>
              <a:rPr lang="en-US" dirty="0" smtClean="0">
                <a:sym typeface="Wingdings"/>
              </a:rPr>
              <a:t>VBF with </a:t>
            </a:r>
            <a:r>
              <a:rPr lang="en-US" dirty="0" err="1"/>
              <a:t>H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Zγ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</a:t>
            </a:r>
            <a:r>
              <a:rPr lang="en-US" dirty="0"/>
              <a:t> </a:t>
            </a:r>
            <a:r>
              <a:rPr lang="en-US" dirty="0" smtClean="0"/>
              <a:t>= 20fb</a:t>
            </a:r>
            <a:r>
              <a:rPr lang="en-US" baseline="30000" dirty="0" smtClean="0"/>
              <a:t>-1</a:t>
            </a:r>
            <a:r>
              <a:rPr lang="en-US" dirty="0" smtClean="0"/>
              <a:t> x 20690 </a:t>
            </a:r>
            <a:r>
              <a:rPr lang="en-US" dirty="0" err="1" smtClean="0"/>
              <a:t>fb</a:t>
            </a:r>
            <a:r>
              <a:rPr lang="en-US" dirty="0" smtClean="0"/>
              <a:t> x 0.067 x 1.58x10</a:t>
            </a:r>
            <a:r>
              <a:rPr lang="en-US" baseline="30000" dirty="0" smtClean="0"/>
              <a:t>-3</a:t>
            </a:r>
            <a:r>
              <a:rPr lang="en-US" dirty="0" smtClean="0"/>
              <a:t> x 64% (eff.) = </a:t>
            </a:r>
            <a:r>
              <a:rPr lang="en-US" b="1" dirty="0" smtClean="0"/>
              <a:t>27.1</a:t>
            </a:r>
            <a:r>
              <a:rPr lang="en-US" dirty="0" smtClean="0"/>
              <a:t> events</a:t>
            </a:r>
          </a:p>
          <a:p>
            <a:r>
              <a:rPr lang="en-US" dirty="0" err="1">
                <a:sym typeface="Wingdings"/>
              </a:rPr>
              <a:t>qq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>
                <a:sym typeface="Wingdings"/>
              </a:rPr>
              <a:t>ZH</a:t>
            </a:r>
            <a:r>
              <a:rPr lang="en-US" dirty="0" smtClean="0">
                <a:sym typeface="Wingdings"/>
              </a:rPr>
              <a:t> with </a:t>
            </a:r>
            <a:r>
              <a:rPr lang="en-US" dirty="0" err="1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γγ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Z</a:t>
            </a:r>
            <a:r>
              <a:rPr lang="en-US" dirty="0" err="1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ll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N = 20fb</a:t>
            </a:r>
            <a:r>
              <a:rPr lang="en-US" baseline="30000" dirty="0"/>
              <a:t>-1</a:t>
            </a:r>
            <a:r>
              <a:rPr lang="en-US" dirty="0"/>
              <a:t> x 4</a:t>
            </a:r>
            <a:r>
              <a:rPr lang="en-US" dirty="0" smtClean="0"/>
              <a:t>10.2 </a:t>
            </a:r>
            <a:r>
              <a:rPr lang="en-US" dirty="0" err="1"/>
              <a:t>fb</a:t>
            </a:r>
            <a:r>
              <a:rPr lang="en-US" dirty="0"/>
              <a:t> x 0.067 x </a:t>
            </a:r>
            <a:r>
              <a:rPr lang="en-US" dirty="0" smtClean="0"/>
              <a:t>2.28x10</a:t>
            </a:r>
            <a:r>
              <a:rPr lang="en-US" baseline="30000" dirty="0"/>
              <a:t>-3</a:t>
            </a:r>
            <a:r>
              <a:rPr lang="en-US" dirty="0"/>
              <a:t> x </a:t>
            </a:r>
            <a:r>
              <a:rPr lang="en-US" dirty="0" smtClean="0"/>
              <a:t>14% </a:t>
            </a:r>
            <a:r>
              <a:rPr lang="en-US" dirty="0"/>
              <a:t>(eff.) = </a:t>
            </a:r>
            <a:r>
              <a:rPr lang="en-US" b="1" dirty="0" smtClean="0"/>
              <a:t>0.175</a:t>
            </a:r>
            <a:r>
              <a:rPr lang="en-US" dirty="0" smtClean="0"/>
              <a:t> </a:t>
            </a:r>
            <a:r>
              <a:rPr lang="en-US" dirty="0"/>
              <a:t>events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0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83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TeV</a:t>
            </a:r>
            <a:r>
              <a:rPr lang="en-US" dirty="0" smtClean="0"/>
              <a:t> plots</a:t>
            </a:r>
            <a:r>
              <a:rPr lang="en-US" dirty="0" smtClean="0"/>
              <a:t>: leptons and photons </a:t>
            </a:r>
            <a:endParaRPr lang="en-US" dirty="0"/>
          </a:p>
        </p:txBody>
      </p:sp>
      <p:pic>
        <p:nvPicPr>
          <p:cNvPr id="7" name="Picture 6" descr="h_le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922939"/>
            <a:ext cx="4114520" cy="2827296"/>
          </a:xfrm>
          <a:prstGeom prst="rect">
            <a:avLst/>
          </a:prstGeom>
        </p:spPr>
      </p:pic>
      <p:pic>
        <p:nvPicPr>
          <p:cNvPr id="8" name="Picture 7" descr="h_phEt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548" y="3750235"/>
            <a:ext cx="4079111" cy="2802964"/>
          </a:xfrm>
          <a:prstGeom prst="rect">
            <a:avLst/>
          </a:prstGeom>
        </p:spPr>
      </p:pic>
      <p:pic>
        <p:nvPicPr>
          <p:cNvPr id="9" name="Picture 8" descr="h_lepEt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50234"/>
            <a:ext cx="4079112" cy="2802965"/>
          </a:xfrm>
          <a:prstGeom prst="rect">
            <a:avLst/>
          </a:prstGeom>
        </p:spPr>
      </p:pic>
      <p:pic>
        <p:nvPicPr>
          <p:cNvPr id="10" name="Picture 9" descr="h_phP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39" y="922939"/>
            <a:ext cx="4114520" cy="282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_Z0E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838" y="3600825"/>
            <a:ext cx="4546720" cy="3124282"/>
          </a:xfrm>
          <a:prstGeom prst="rect">
            <a:avLst/>
          </a:prstGeom>
        </p:spPr>
      </p:pic>
      <p:pic>
        <p:nvPicPr>
          <p:cNvPr id="8" name="Picture 7" descr="h_H0Et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1" y="3600825"/>
            <a:ext cx="4546719" cy="31242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804"/>
            <a:ext cx="8229600" cy="6965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TeV</a:t>
            </a:r>
            <a:r>
              <a:rPr lang="en-US" dirty="0" smtClean="0"/>
              <a:t> plots</a:t>
            </a:r>
            <a:r>
              <a:rPr lang="en-US" dirty="0" smtClean="0"/>
              <a:t>: Z and H kinematics</a:t>
            </a:r>
            <a:endParaRPr lang="en-US" dirty="0"/>
          </a:p>
        </p:txBody>
      </p:sp>
      <p:pic>
        <p:nvPicPr>
          <p:cNvPr id="5" name="Picture 4" descr="h_H0P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" y="715472"/>
            <a:ext cx="4527176" cy="3110852"/>
          </a:xfrm>
          <a:prstGeom prst="rect">
            <a:avLst/>
          </a:prstGeom>
        </p:spPr>
      </p:pic>
      <p:pic>
        <p:nvPicPr>
          <p:cNvPr id="9" name="Picture 8" descr="h_Z0P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838" y="767696"/>
            <a:ext cx="4451174" cy="305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93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804"/>
            <a:ext cx="8229600" cy="6965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14 </a:t>
            </a:r>
            <a:r>
              <a:rPr lang="en-US" dirty="0" err="1" smtClean="0"/>
              <a:t>TeV</a:t>
            </a:r>
            <a:r>
              <a:rPr lang="en-US" dirty="0" smtClean="0"/>
              <a:t> plots</a:t>
            </a:r>
            <a:r>
              <a:rPr lang="en-US" dirty="0" smtClean="0"/>
              <a:t>: Z and H kinematics</a:t>
            </a:r>
            <a:endParaRPr lang="en-US" dirty="0"/>
          </a:p>
        </p:txBody>
      </p:sp>
      <p:pic>
        <p:nvPicPr>
          <p:cNvPr id="3" name="Picture 2" descr="h_H0E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" y="3614254"/>
            <a:ext cx="4527176" cy="3110853"/>
          </a:xfrm>
          <a:prstGeom prst="rect">
            <a:avLst/>
          </a:prstGeom>
        </p:spPr>
      </p:pic>
      <p:pic>
        <p:nvPicPr>
          <p:cNvPr id="4" name="Picture 3" descr="h_H0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" y="767695"/>
            <a:ext cx="4527176" cy="3110853"/>
          </a:xfrm>
          <a:prstGeom prst="rect">
            <a:avLst/>
          </a:prstGeom>
        </p:spPr>
      </p:pic>
      <p:pic>
        <p:nvPicPr>
          <p:cNvPr id="6" name="Picture 5" descr="h_Z0Et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835" y="3614254"/>
            <a:ext cx="4527177" cy="3110853"/>
          </a:xfrm>
          <a:prstGeom prst="rect">
            <a:avLst/>
          </a:prstGeom>
        </p:spPr>
      </p:pic>
      <p:pic>
        <p:nvPicPr>
          <p:cNvPr id="7" name="Picture 6" descr="h_Z0P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835" y="767694"/>
            <a:ext cx="4527177" cy="311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91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was a quick study at truth level only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ZH</a:t>
            </a:r>
            <a:r>
              <a:rPr lang="en-US" dirty="0" err="1" smtClean="0"/>
              <a:t>➝llγγ</a:t>
            </a:r>
            <a:r>
              <a:rPr lang="en-US" dirty="0" smtClean="0"/>
              <a:t> is a very small background for 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➝</a:t>
            </a:r>
            <a:r>
              <a:rPr lang="en-US" dirty="0" err="1" smtClean="0"/>
              <a:t>Zγ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46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497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Truth-level comparison between H➝Zγ and ZH➝llγγ</vt:lpstr>
      <vt:lpstr>Event generation</vt:lpstr>
      <vt:lpstr>Truth-level analysis</vt:lpstr>
      <vt:lpstr>Invariant mass of Z and of Z-γ system</vt:lpstr>
      <vt:lpstr>Normalisation cross check at 8 TeV</vt:lpstr>
      <vt:lpstr>8 TeV plots: leptons and photons </vt:lpstr>
      <vt:lpstr>8 TeV plots: Z and H kinematics</vt:lpstr>
      <vt:lpstr>14 TeV plots: Z and H kinematics</vt:lpstr>
      <vt:lpstr>Conclusions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Truth-level comparison between H➝Zγ and ZH➝llγγ</dc:title>
  <dc:creator>Ricardo Goncalo</dc:creator>
  <cp:lastModifiedBy>Ricardo Goncalo</cp:lastModifiedBy>
  <cp:revision>21</cp:revision>
  <dcterms:created xsi:type="dcterms:W3CDTF">2014-05-14T14:46:05Z</dcterms:created>
  <dcterms:modified xsi:type="dcterms:W3CDTF">2014-05-16T20:33:57Z</dcterms:modified>
</cp:coreProperties>
</file>