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0" r:id="rId3"/>
    <p:sldId id="281" r:id="rId4"/>
    <p:sldId id="284" r:id="rId5"/>
    <p:sldId id="282" r:id="rId6"/>
    <p:sldId id="263" r:id="rId7"/>
    <p:sldId id="277" r:id="rId8"/>
    <p:sldId id="283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1/26/12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vnweb.cern.ch/cern/wsvn/atlasgrp/Physics/Higgs/HSG5/data_7TeV/ATL_COM_PHYS_2012_062/?%23a4470a5853c554280be1c7676e8f5af2fInstructions" TargetMode="External"/><Relationship Id="rId4" Type="http://schemas.openxmlformats.org/officeDocument/2006/relationships/hyperlink" Target="https://twiki.cern.ch/twiki/bin/viewauth/AtlasProtected/Higgsbb%23SVN_Area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dsweb.cern.ch/record/141823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cern.ch/twiki/bin/viewauth/AtlasProtected/Higgsbb%23B_tagging" TargetMode="External"/><Relationship Id="rId4" Type="http://schemas.openxmlformats.org/officeDocument/2006/relationships/hyperlink" Target="https://twiki.cern.ch/twiki/bin/viewauth/AtlasProtected/Higgsbb%23Trigger" TargetMode="External"/><Relationship Id="rId5" Type="http://schemas.openxmlformats.org/officeDocument/2006/relationships/hyperlink" Target="https://twiki.cern.ch/twiki/bin/viewauth/AtlasProtected/ZHtoMETbbFall2011%23Available_MC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Display.py?confId=17347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auth/AtlasProtected/EfficiencyMeasurement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auth/AtlasProtected/Higgsbb%23B_taggin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9563" y="660400"/>
            <a:ext cx="7477813" cy="1108258"/>
          </a:xfrm>
        </p:spPr>
        <p:txBody>
          <a:bodyPr>
            <a:normAutofit/>
          </a:bodyPr>
          <a:lstStyle/>
          <a:p>
            <a:r>
              <a:rPr lang="en-US" sz="4800" dirty="0" err="1" smtClean="0"/>
              <a:t>ZH➝ννbb</a:t>
            </a:r>
            <a:r>
              <a:rPr lang="en-US" sz="4800" dirty="0" smtClean="0"/>
              <a:t> news &amp; plans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8562" y="5507766"/>
            <a:ext cx="5697381" cy="110073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</a:t>
            </a:r>
          </a:p>
          <a:p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 phone meeting – 24/1/2012</a:t>
            </a:r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 Support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99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Editors: Bill Murray, Song-Ming Wang (thanks for agreeing to do this!)</a:t>
            </a:r>
          </a:p>
          <a:p>
            <a:r>
              <a:rPr lang="en-US" dirty="0" smtClean="0"/>
              <a:t>ATL-COM-PHYS-2012-062</a:t>
            </a:r>
          </a:p>
          <a:p>
            <a:r>
              <a:rPr lang="en-US" dirty="0" smtClean="0"/>
              <a:t>CDS record: </a:t>
            </a:r>
            <a:r>
              <a:rPr lang="en-US" dirty="0" smtClean="0">
                <a:hlinkClick r:id="rId2"/>
              </a:rPr>
              <a:t>https://cdsweb.cern.ch/record/1418230</a:t>
            </a:r>
            <a:endParaRPr lang="en-US" dirty="0" smtClean="0"/>
          </a:p>
          <a:p>
            <a:r>
              <a:rPr lang="en-US" dirty="0" smtClean="0"/>
              <a:t>SVN area for note:</a:t>
            </a:r>
          </a:p>
          <a:p>
            <a:r>
              <a:rPr lang="en-US" dirty="0" smtClean="0">
                <a:hlinkClick r:id="rId3"/>
              </a:rPr>
              <a:t>https://svnweb.cern.ch/cern/wsvn/atlasgrp/Physics/Higgs/HSG5/data_7TeV/ATL_COM_PHYS_2012_062/?#a4470a5853c554280be1c7676e8f5af2f</a:t>
            </a:r>
            <a:endParaRPr lang="en-US" dirty="0" smtClean="0"/>
          </a:p>
          <a:p>
            <a:r>
              <a:rPr lang="en-US" dirty="0" smtClean="0"/>
              <a:t>Instructions for SVN are here: </a:t>
            </a:r>
            <a:r>
              <a:rPr lang="en-US" dirty="0" smtClean="0">
                <a:hlinkClick r:id="rId4"/>
              </a:rPr>
              <a:t>https://twiki.cern.ch/twiki/bin/viewauth/AtlasProtected/Higgsbb#SVN_Areas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06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Actions!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478" y="1025278"/>
            <a:ext cx="8992522" cy="533107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From last phone meeting (20/1/2012) </a:t>
            </a:r>
            <a:r>
              <a:rPr lang="en-US" dirty="0" smtClean="0">
                <a:hlinkClick r:id="rId2"/>
              </a:rPr>
              <a:t>https://indico.cern.ch/conferenceDisplay.py?confId=173473</a:t>
            </a:r>
            <a:endParaRPr lang="en-US" dirty="0" smtClean="0"/>
          </a:p>
          <a:p>
            <a:pPr lvl="1"/>
            <a:r>
              <a:rPr lang="en-US" dirty="0" smtClean="0"/>
              <a:t>Laurent to send around recipe to recalculate </a:t>
            </a:r>
            <a:r>
              <a:rPr lang="en-US" dirty="0" err="1" smtClean="0"/>
              <a:t>MET_RefFinal</a:t>
            </a:r>
            <a:r>
              <a:rPr lang="en-US" dirty="0" smtClean="0"/>
              <a:t> when using  Z-&gt;</a:t>
            </a:r>
            <a:r>
              <a:rPr lang="en-US" dirty="0" err="1" smtClean="0"/>
              <a:t>ll</a:t>
            </a:r>
            <a:r>
              <a:rPr lang="en-US" dirty="0" smtClean="0"/>
              <a:t> to </a:t>
            </a:r>
            <a:r>
              <a:rPr lang="en-US" dirty="0" err="1" smtClean="0"/>
              <a:t>mimick</a:t>
            </a:r>
            <a:r>
              <a:rPr lang="en-US" dirty="0" smtClean="0"/>
              <a:t> Z-&gt;vv (to avoid double-counting </a:t>
            </a:r>
            <a:r>
              <a:rPr lang="en-US" dirty="0" err="1" smtClean="0"/>
              <a:t>muon</a:t>
            </a:r>
            <a:r>
              <a:rPr lang="en-US" dirty="0" smtClean="0"/>
              <a:t> energy deposit in calorimeter)</a:t>
            </a:r>
          </a:p>
          <a:p>
            <a:pPr lvl="1"/>
            <a:r>
              <a:rPr lang="en-US" dirty="0" smtClean="0"/>
              <a:t>Ricardo to put Paul's </a:t>
            </a:r>
            <a:r>
              <a:rPr lang="en-US" dirty="0" err="1" smtClean="0"/>
              <a:t>mistag</a:t>
            </a:r>
            <a:r>
              <a:rPr lang="en-US" dirty="0" smtClean="0"/>
              <a:t> rate </a:t>
            </a:r>
            <a:r>
              <a:rPr lang="en-US" dirty="0" err="1" smtClean="0"/>
              <a:t>parametrization</a:t>
            </a:r>
            <a:r>
              <a:rPr lang="en-US" dirty="0" smtClean="0"/>
              <a:t> in wiki. Done: </a:t>
            </a:r>
            <a:r>
              <a:rPr lang="en-US" dirty="0" smtClean="0">
                <a:hlinkClick r:id="rId3"/>
              </a:rPr>
              <a:t>https://twiki.cern.ch/twiki/bin/viewauth/AtlasProtected/Higgsbb#B_tagging</a:t>
            </a:r>
            <a:endParaRPr lang="en-US" dirty="0" smtClean="0"/>
          </a:p>
          <a:p>
            <a:pPr lvl="1"/>
            <a:r>
              <a:rPr lang="en-US" dirty="0" smtClean="0"/>
              <a:t>Ricardo to put link to trigger D3PD information in wiki. Done: </a:t>
            </a:r>
            <a:r>
              <a:rPr lang="en-US" dirty="0" smtClean="0">
                <a:hlinkClick r:id="rId4"/>
              </a:rPr>
              <a:t>https://twiki.cern.ch/twiki/bin/viewauth/AtlasProtected/Higgsbb#Trigger</a:t>
            </a:r>
            <a:endParaRPr lang="en-US" dirty="0" smtClean="0"/>
          </a:p>
          <a:p>
            <a:pPr lvl="1"/>
            <a:r>
              <a:rPr lang="en-US" dirty="0" smtClean="0"/>
              <a:t>Ricardo to update ZH-&gt;</a:t>
            </a:r>
            <a:r>
              <a:rPr lang="en-US" dirty="0" err="1" smtClean="0"/>
              <a:t>vvbb</a:t>
            </a:r>
            <a:r>
              <a:rPr lang="en-US" dirty="0" smtClean="0"/>
              <a:t> wiki with correct cuts for lepton veto: done (updated </a:t>
            </a:r>
            <a:r>
              <a:rPr lang="en-US" dirty="0" err="1" smtClean="0"/>
              <a:t>pT</a:t>
            </a:r>
            <a:r>
              <a:rPr lang="en-US" dirty="0" smtClean="0"/>
              <a:t>&gt;10GeV)</a:t>
            </a:r>
          </a:p>
          <a:p>
            <a:pPr lvl="1"/>
            <a:r>
              <a:rPr lang="en-US" dirty="0" smtClean="0"/>
              <a:t>Matt to add available MC samples to wiki. Done: </a:t>
            </a:r>
            <a:r>
              <a:rPr lang="en-US" dirty="0" smtClean="0">
                <a:hlinkClick r:id="rId5"/>
              </a:rPr>
              <a:t>https://twiki.cern.ch/twiki/bin/viewauth/AtlasProtected/ZHtoMETbbFall2011#Available_MC</a:t>
            </a:r>
            <a:endParaRPr lang="en-US" dirty="0" smtClean="0"/>
          </a:p>
          <a:p>
            <a:pPr lvl="1"/>
            <a:r>
              <a:rPr lang="en-US" dirty="0" smtClean="0"/>
              <a:t>David to re-do trigger study (what was missing?)</a:t>
            </a:r>
          </a:p>
          <a:p>
            <a:pPr lvl="1"/>
            <a:r>
              <a:rPr lang="en-US" dirty="0" smtClean="0"/>
              <a:t>Ricardo to send around </a:t>
            </a:r>
            <a:r>
              <a:rPr lang="en-US" dirty="0" err="1" smtClean="0"/>
              <a:t>muon</a:t>
            </a:r>
            <a:r>
              <a:rPr lang="en-US" dirty="0" smtClean="0"/>
              <a:t> trigger scale factors (H-&gt;bb general issue): see next slide</a:t>
            </a:r>
          </a:p>
          <a:p>
            <a:pPr lvl="1"/>
            <a:r>
              <a:rPr lang="en-US" dirty="0" smtClean="0"/>
              <a:t>IFAE and </a:t>
            </a:r>
            <a:r>
              <a:rPr lang="en-US" dirty="0" err="1" smtClean="0"/>
              <a:t>Ac.Sinica</a:t>
            </a:r>
            <a:r>
              <a:rPr lang="en-US" dirty="0" smtClean="0"/>
              <a:t> to prepare new skim using same cuts and object ID as the WH analysis to be prepared to change at a later date if needed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705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Trigger Scale Factors – from Stefano </a:t>
            </a:r>
            <a:r>
              <a:rPr lang="en-US" sz="3600" dirty="0" err="1" smtClean="0"/>
              <a:t>Rosati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8106"/>
            <a:ext cx="8229600" cy="4728057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Muons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Reweighting code is in the package: Trigger/</a:t>
            </a:r>
            <a:r>
              <a:rPr lang="en-US" dirty="0" err="1" smtClean="0"/>
              <a:t>TrigAnalysis/TrigMuonEfficiency</a:t>
            </a:r>
            <a:endParaRPr lang="en-US" dirty="0" smtClean="0"/>
          </a:p>
          <a:p>
            <a:pPr lvl="1"/>
            <a:r>
              <a:rPr lang="en-US" dirty="0" smtClean="0"/>
              <a:t>For standard </a:t>
            </a:r>
            <a:r>
              <a:rPr lang="en-US" dirty="0" err="1" smtClean="0"/>
              <a:t>muons</a:t>
            </a:r>
            <a:r>
              <a:rPr lang="en-US" dirty="0" smtClean="0"/>
              <a:t> basically all tags are ok</a:t>
            </a:r>
          </a:p>
          <a:p>
            <a:pPr lvl="1"/>
            <a:r>
              <a:rPr lang="en-US" dirty="0" smtClean="0"/>
              <a:t>Latest validated is TrigMuonEfficiency-00-00-12 </a:t>
            </a:r>
          </a:p>
          <a:p>
            <a:pPr lvl="1"/>
            <a:r>
              <a:rPr lang="en-US" dirty="0" smtClean="0"/>
              <a:t>But content of the </a:t>
            </a:r>
            <a:r>
              <a:rPr lang="en-US" dirty="0" err="1" smtClean="0"/>
              <a:t>histos</a:t>
            </a:r>
            <a:r>
              <a:rPr lang="en-US" dirty="0" smtClean="0"/>
              <a:t> didn't change since December (i.e. used for 4l analysis for the council, for example), </a:t>
            </a:r>
          </a:p>
          <a:p>
            <a:pPr lvl="1"/>
            <a:r>
              <a:rPr lang="en-US" dirty="0" smtClean="0"/>
              <a:t>No wiki, but there is a readme in the package and it should be straightforward.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muon</a:t>
            </a:r>
            <a:r>
              <a:rPr lang="en-US" dirty="0" smtClean="0"/>
              <a:t> trigger needs some correction because of the efficiency drop there was in the barrel during period L , for L1 trigger</a:t>
            </a:r>
          </a:p>
          <a:p>
            <a:endParaRPr lang="en-US" dirty="0" smtClean="0"/>
          </a:p>
          <a:p>
            <a:r>
              <a:rPr lang="en-US" dirty="0" smtClean="0"/>
              <a:t>For electrons:</a:t>
            </a:r>
          </a:p>
          <a:p>
            <a:pPr lvl="1"/>
            <a:r>
              <a:rPr lang="en-US" dirty="0" smtClean="0"/>
              <a:t>Impact of the correction is much smaller than </a:t>
            </a:r>
            <a:r>
              <a:rPr lang="en-US" dirty="0" err="1" smtClean="0"/>
              <a:t>muons</a:t>
            </a:r>
            <a:endParaRPr lang="en-US" dirty="0" smtClean="0"/>
          </a:p>
          <a:p>
            <a:pPr lvl="1"/>
            <a:r>
              <a:rPr lang="en-US" dirty="0" smtClean="0"/>
              <a:t>It is slightly larger (but still &lt; 1% ) with </a:t>
            </a:r>
            <a:r>
              <a:rPr lang="en-US" dirty="0" err="1" smtClean="0"/>
              <a:t>respct</a:t>
            </a:r>
            <a:r>
              <a:rPr lang="en-US" dirty="0" smtClean="0"/>
              <a:t> to loose++ electrons</a:t>
            </a:r>
          </a:p>
          <a:p>
            <a:pPr lvl="1"/>
            <a:r>
              <a:rPr lang="en-US" dirty="0" smtClean="0"/>
              <a:t>Anyway the reweighting code is documented here: </a:t>
            </a:r>
            <a:r>
              <a:rPr lang="en-US" dirty="0" smtClean="0">
                <a:hlinkClick r:id="rId2"/>
              </a:rPr>
              <a:t>https://twiki.cern.ch/twiki/bin/viewauth/AtlasProtected/EfficiencyMeasurements</a:t>
            </a:r>
            <a:r>
              <a:rPr lang="en-US" dirty="0" smtClean="0"/>
              <a:t> together with offline efficiency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Before meeting do first iteration of cut-flow comparison between all groups: </a:t>
            </a:r>
          </a:p>
          <a:p>
            <a:pPr lvl="1"/>
            <a:r>
              <a:rPr lang="en-US" dirty="0" smtClean="0"/>
              <a:t>Use agreed data, cuts and cut sequence </a:t>
            </a:r>
          </a:p>
          <a:p>
            <a:pPr lvl="1"/>
            <a:r>
              <a:rPr lang="en-US" dirty="0" smtClean="0"/>
              <a:t>Put numbers on wiki </a:t>
            </a:r>
          </a:p>
          <a:p>
            <a:r>
              <a:rPr lang="en-US" dirty="0" smtClean="0"/>
              <a:t>Plan to have a close look at the &lt;mu&gt; rescaling: </a:t>
            </a:r>
          </a:p>
          <a:p>
            <a:pPr lvl="1"/>
            <a:r>
              <a:rPr lang="en-US" dirty="0" smtClean="0"/>
              <a:t>Is the effect on MC11b as we expect? </a:t>
            </a:r>
          </a:p>
          <a:p>
            <a:pPr lvl="1"/>
            <a:r>
              <a:rPr lang="en-US" dirty="0" err="1" smtClean="0"/>
              <a:t>Systematics</a:t>
            </a:r>
            <a:r>
              <a:rPr lang="en-US" dirty="0" smtClean="0"/>
              <a:t> for MC11c?</a:t>
            </a:r>
          </a:p>
          <a:p>
            <a:r>
              <a:rPr lang="en-US" dirty="0" smtClean="0"/>
              <a:t>Discuss inputs for limit setting (Ricardo added </a:t>
            </a:r>
            <a:r>
              <a:rPr lang="en-US" dirty="0" err="1" smtClean="0"/>
              <a:t>Lianliang</a:t>
            </a:r>
            <a:r>
              <a:rPr lang="en-US" dirty="0" smtClean="0"/>
              <a:t> to mailing list) </a:t>
            </a:r>
          </a:p>
          <a:p>
            <a:pPr lvl="1"/>
            <a:r>
              <a:rPr lang="en-US" dirty="0" smtClean="0"/>
              <a:t>Establish format of inputs: list of variation histograms (with   names... try to be consistent with other analyses)</a:t>
            </a:r>
          </a:p>
          <a:p>
            <a:r>
              <a:rPr lang="en-US" dirty="0" smtClean="0"/>
              <a:t>If possible: have a closer look at which electron ID would be best for the electron veto (thinking about a possible change later)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53378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ZH➝ννbb</a:t>
            </a:r>
            <a:r>
              <a:rPr lang="en-US" dirty="0" smtClean="0"/>
              <a:t> Publication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521" y="1417638"/>
            <a:ext cx="8461279" cy="493871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From PC/</a:t>
            </a:r>
            <a:r>
              <a:rPr lang="en-US" dirty="0" err="1" smtClean="0"/>
              <a:t>subconveners</a:t>
            </a:r>
            <a:r>
              <a:rPr lang="en-US" dirty="0" smtClean="0"/>
              <a:t> meeting:</a:t>
            </a:r>
          </a:p>
          <a:p>
            <a:pPr lvl="1"/>
            <a:r>
              <a:rPr lang="en-US" dirty="0" smtClean="0"/>
              <a:t>Latest circulation date to ATLAS is 17</a:t>
            </a:r>
            <a:r>
              <a:rPr lang="en-US" baseline="30000" dirty="0" smtClean="0"/>
              <a:t>th</a:t>
            </a:r>
            <a:r>
              <a:rPr lang="en-US" dirty="0" smtClean="0"/>
              <a:t> February</a:t>
            </a:r>
          </a:p>
          <a:p>
            <a:pPr lvl="1"/>
            <a:r>
              <a:rPr lang="en-US" dirty="0" smtClean="0"/>
              <a:t>Higgs approval to be arranged with </a:t>
            </a:r>
            <a:r>
              <a:rPr lang="en-US" dirty="0" err="1" smtClean="0"/>
              <a:t>Ed.Board</a:t>
            </a:r>
            <a:endParaRPr lang="en-US" dirty="0" smtClean="0"/>
          </a:p>
          <a:p>
            <a:r>
              <a:rPr lang="en-US" dirty="0" smtClean="0"/>
              <a:t>In practice: </a:t>
            </a:r>
          </a:p>
          <a:p>
            <a:pPr lvl="1"/>
            <a:r>
              <a:rPr lang="en-US" dirty="0" smtClean="0"/>
              <a:t>This means 2</a:t>
            </a:r>
            <a:r>
              <a:rPr lang="en-US" baseline="30000" dirty="0" smtClean="0"/>
              <a:t>nd</a:t>
            </a:r>
            <a:r>
              <a:rPr lang="en-US" dirty="0" smtClean="0"/>
              <a:t> February Higgs approval for paper – very little margin</a:t>
            </a:r>
          </a:p>
          <a:p>
            <a:pPr lvl="1"/>
            <a:r>
              <a:rPr lang="en-US" dirty="0" smtClean="0"/>
              <a:t>Plan is more clear for WH and ZH-&gt;</a:t>
            </a:r>
            <a:r>
              <a:rPr lang="en-US" dirty="0" err="1" smtClean="0"/>
              <a:t>llbb</a:t>
            </a:r>
            <a:r>
              <a:rPr lang="en-US" dirty="0" smtClean="0"/>
              <a:t>, the status is not as good for </a:t>
            </a:r>
            <a:r>
              <a:rPr lang="en-US" dirty="0" err="1" smtClean="0"/>
              <a:t>ννbb</a:t>
            </a:r>
            <a:r>
              <a:rPr lang="en-US" dirty="0" smtClean="0"/>
              <a:t> yet</a:t>
            </a:r>
          </a:p>
          <a:p>
            <a:r>
              <a:rPr lang="en-US" dirty="0" smtClean="0"/>
              <a:t>To gain a few days: </a:t>
            </a:r>
          </a:p>
          <a:p>
            <a:pPr lvl="1"/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 will be submitted as support documentation to be included in paper</a:t>
            </a:r>
          </a:p>
          <a:p>
            <a:pPr lvl="1"/>
            <a:r>
              <a:rPr lang="en-US" dirty="0" smtClean="0"/>
              <a:t>This means that we can turn it into CONF note if not in schedule for paper</a:t>
            </a:r>
          </a:p>
          <a:p>
            <a:pPr lvl="1"/>
            <a:r>
              <a:rPr lang="en-US" dirty="0" smtClean="0"/>
              <a:t>Now thinking about editors for note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592"/>
          </a:xfrm>
        </p:spPr>
        <p:txBody>
          <a:bodyPr/>
          <a:lstStyle/>
          <a:p>
            <a:r>
              <a:rPr lang="en-US" dirty="0" smtClean="0"/>
              <a:t>Minutes of last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955" y="932071"/>
            <a:ext cx="8841045" cy="555742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Cut flow comparison: </a:t>
            </a:r>
          </a:p>
          <a:p>
            <a:pPr lvl="1"/>
            <a:r>
              <a:rPr lang="en-US" dirty="0" smtClean="0"/>
              <a:t>Cut sequence to compare agreed: use sequence shown in </a:t>
            </a:r>
            <a:r>
              <a:rPr lang="en-US" dirty="0" err="1" smtClean="0"/>
              <a:t>Jike's</a:t>
            </a:r>
            <a:r>
              <a:rPr lang="en-US" dirty="0" smtClean="0"/>
              <a:t> talk</a:t>
            </a:r>
          </a:p>
          <a:p>
            <a:pPr lvl="2"/>
            <a:r>
              <a:rPr lang="en-US" dirty="0" smtClean="0"/>
              <a:t>No Cuts </a:t>
            </a:r>
          </a:p>
          <a:p>
            <a:pPr lvl="2"/>
            <a:r>
              <a:rPr lang="en-US" dirty="0" smtClean="0"/>
              <a:t>GRL</a:t>
            </a:r>
          </a:p>
          <a:p>
            <a:pPr lvl="2"/>
            <a:r>
              <a:rPr lang="en-US" dirty="0" err="1" smtClean="0"/>
              <a:t>LAr</a:t>
            </a:r>
            <a:r>
              <a:rPr lang="en-US" dirty="0" smtClean="0"/>
              <a:t> Error (reject </a:t>
            </a:r>
            <a:r>
              <a:rPr lang="en-US" dirty="0" err="1" smtClean="0"/>
              <a:t>larError</a:t>
            </a:r>
            <a:r>
              <a:rPr lang="en-US" dirty="0" smtClean="0"/>
              <a:t>==2)</a:t>
            </a:r>
          </a:p>
          <a:p>
            <a:pPr lvl="2"/>
            <a:r>
              <a:rPr lang="en-US" dirty="0" smtClean="0"/>
              <a:t>Trigger (EF xe70 </a:t>
            </a:r>
            <a:r>
              <a:rPr lang="en-US" dirty="0" err="1" smtClean="0"/>
              <a:t>noMu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Vertex (</a:t>
            </a:r>
            <a:r>
              <a:rPr lang="en-US" dirty="0" err="1" smtClean="0"/>
              <a:t>Ntracks</a:t>
            </a:r>
            <a:r>
              <a:rPr lang="en-US" dirty="0" smtClean="0"/>
              <a:t> ≥ 4)</a:t>
            </a:r>
          </a:p>
          <a:p>
            <a:pPr lvl="2"/>
            <a:r>
              <a:rPr lang="en-US" dirty="0" err="1" smtClean="0"/>
              <a:t>SumEt</a:t>
            </a:r>
            <a:r>
              <a:rPr lang="en-US" dirty="0" smtClean="0"/>
              <a:t> (reject </a:t>
            </a:r>
            <a:r>
              <a:rPr lang="en-US" dirty="0" err="1" smtClean="0"/>
              <a:t>SumEt</a:t>
            </a:r>
            <a:r>
              <a:rPr lang="en-US" dirty="0" smtClean="0"/>
              <a:t> &lt; 0)</a:t>
            </a:r>
          </a:p>
          <a:p>
            <a:pPr lvl="2"/>
            <a:r>
              <a:rPr lang="en-US" dirty="0" smtClean="0"/>
              <a:t>Jet Cleaning</a:t>
            </a:r>
          </a:p>
          <a:p>
            <a:pPr lvl="2"/>
            <a:r>
              <a:rPr lang="en-US" dirty="0" err="1" smtClean="0"/>
              <a:t>LAr</a:t>
            </a:r>
            <a:r>
              <a:rPr lang="en-US" dirty="0" smtClean="0"/>
              <a:t> </a:t>
            </a:r>
            <a:r>
              <a:rPr lang="en-US" dirty="0" err="1" smtClean="0"/>
              <a:t>HoleMPT</a:t>
            </a:r>
            <a:r>
              <a:rPr lang="en-US" dirty="0" smtClean="0"/>
              <a:t> (&gt; 30GeV)</a:t>
            </a:r>
          </a:p>
          <a:p>
            <a:pPr lvl="2"/>
            <a:r>
              <a:rPr lang="en-US" dirty="0" smtClean="0"/>
              <a:t>Electron veto</a:t>
            </a:r>
          </a:p>
          <a:p>
            <a:pPr lvl="2"/>
            <a:r>
              <a:rPr lang="en-US" dirty="0" err="1" smtClean="0"/>
              <a:t>Muon</a:t>
            </a:r>
            <a:r>
              <a:rPr lang="en-US" dirty="0" smtClean="0"/>
              <a:t> veto</a:t>
            </a:r>
          </a:p>
          <a:p>
            <a:pPr lvl="2"/>
            <a:r>
              <a:rPr lang="en-US" dirty="0" smtClean="0"/>
              <a:t>Number of good jets (= 2/3)</a:t>
            </a:r>
          </a:p>
          <a:p>
            <a:pPr lvl="2"/>
            <a:r>
              <a:rPr lang="en-US" dirty="0" smtClean="0"/>
              <a:t>Number of </a:t>
            </a:r>
            <a:r>
              <a:rPr lang="en-US" dirty="0" err="1" smtClean="0"/>
              <a:t>b−jets</a:t>
            </a:r>
            <a:r>
              <a:rPr lang="en-US" dirty="0" smtClean="0"/>
              <a:t> (== 2)</a:t>
            </a:r>
          </a:p>
          <a:p>
            <a:pPr lvl="2"/>
            <a:r>
              <a:rPr lang="en-US" dirty="0" err="1" smtClean="0"/>
              <a:t>ETmiss</a:t>
            </a:r>
            <a:r>
              <a:rPr lang="en-US" dirty="0" smtClean="0"/>
              <a:t> (&gt; 120GeV)</a:t>
            </a:r>
          </a:p>
          <a:p>
            <a:pPr lvl="2"/>
            <a:r>
              <a:rPr lang="en-US" dirty="0" smtClean="0"/>
              <a:t>dR(bj1, bj2 )</a:t>
            </a:r>
          </a:p>
          <a:p>
            <a:pPr lvl="2"/>
            <a:r>
              <a:rPr lang="en-US" dirty="0" err="1" smtClean="0"/>
              <a:t>dPhi(ETmiss</a:t>
            </a:r>
            <a:r>
              <a:rPr lang="en-US" dirty="0" smtClean="0"/>
              <a:t>, H)</a:t>
            </a:r>
          </a:p>
          <a:p>
            <a:pPr lvl="2"/>
            <a:r>
              <a:rPr lang="en-US" dirty="0" err="1" smtClean="0"/>
              <a:t>dPhi(ETmiss</a:t>
            </a:r>
            <a:r>
              <a:rPr lang="en-US" dirty="0" smtClean="0"/>
              <a:t>, </a:t>
            </a:r>
            <a:r>
              <a:rPr lang="en-US" dirty="0" err="1" smtClean="0"/>
              <a:t>ClosestJet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We should use per-jet </a:t>
            </a:r>
            <a:r>
              <a:rPr lang="en-US" dirty="0" err="1" smtClean="0"/>
              <a:t>mistag</a:t>
            </a:r>
            <a:r>
              <a:rPr lang="en-US" dirty="0" smtClean="0"/>
              <a:t> rate </a:t>
            </a:r>
            <a:r>
              <a:rPr lang="en-US" dirty="0" err="1" smtClean="0"/>
              <a:t>parametrisation</a:t>
            </a:r>
            <a:r>
              <a:rPr lang="en-US" dirty="0" smtClean="0"/>
              <a:t> from Paul's presentation - now in main HSG5 wiki: </a:t>
            </a:r>
            <a:r>
              <a:rPr lang="en-US" u="sng" dirty="0" smtClean="0">
                <a:hlinkClick r:id="rId2"/>
              </a:rPr>
              <a:t>https://twiki.cern.ch/twiki/bin/viewauth/AtlasProtected/Higgsbb#B_tagging* Agreed cuts and object ID baseline - may change for final numbers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Propose additional short meetings on Friday:</a:t>
            </a:r>
          </a:p>
          <a:p>
            <a:pPr lvl="1"/>
            <a:r>
              <a:rPr lang="en-US" smtClean="0"/>
              <a:t>Friday 20 </a:t>
            </a:r>
            <a:r>
              <a:rPr lang="en-US" dirty="0" smtClean="0"/>
              <a:t>– 10am</a:t>
            </a:r>
          </a:p>
          <a:p>
            <a:pPr lvl="1"/>
            <a:r>
              <a:rPr lang="en-US" dirty="0" smtClean="0"/>
              <a:t>Tuesday 24 – regular slot</a:t>
            </a:r>
          </a:p>
          <a:p>
            <a:pPr lvl="1"/>
            <a:r>
              <a:rPr lang="en-US" dirty="0" smtClean="0"/>
              <a:t>Friday 27 – 10am</a:t>
            </a:r>
          </a:p>
          <a:p>
            <a:pPr lvl="1"/>
            <a:r>
              <a:rPr lang="en-US" dirty="0" smtClean="0"/>
              <a:t>Tuesday 31 – regular slot</a:t>
            </a:r>
          </a:p>
          <a:p>
            <a:pPr lvl="1"/>
            <a:r>
              <a:rPr lang="en-US" dirty="0" smtClean="0"/>
              <a:t>Friday 3 – 10am</a:t>
            </a:r>
          </a:p>
          <a:p>
            <a:pPr lvl="1"/>
            <a:r>
              <a:rPr lang="en-US" dirty="0" smtClean="0"/>
              <a:t>Tuesday 7 – regular slot</a:t>
            </a:r>
          </a:p>
          <a:p>
            <a:pPr lvl="1"/>
            <a:r>
              <a:rPr lang="en-US" dirty="0" smtClean="0"/>
              <a:t>Friday 10 – 10am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ZH-&gt;vvbb meeting  - 24/1/2012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177512</TotalTime>
  <Words>1047</Words>
  <Application>Microsoft Macintosh PowerPoint</Application>
  <PresentationFormat>On-screen Show (4:3)</PresentationFormat>
  <Paragraphs>108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ZH➝ννbb news &amp; plans</vt:lpstr>
      <vt:lpstr>ZH-&gt;ννbb Support Note</vt:lpstr>
      <vt:lpstr>Actions!</vt:lpstr>
      <vt:lpstr>Trigger Scale Factors – from Stefano Rosati</vt:lpstr>
      <vt:lpstr>Plan for today</vt:lpstr>
      <vt:lpstr>Backup slides</vt:lpstr>
      <vt:lpstr>ZH➝ννbb Publication Plans</vt:lpstr>
      <vt:lpstr>Minutes of last meeting</vt:lpstr>
      <vt:lpstr>Regular meetings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328</cp:revision>
  <cp:lastPrinted>2011-04-11T11:26:17Z</cp:lastPrinted>
  <dcterms:created xsi:type="dcterms:W3CDTF">2012-01-26T12:27:51Z</dcterms:created>
  <dcterms:modified xsi:type="dcterms:W3CDTF">2012-01-27T18:18:11Z</dcterms:modified>
</cp:coreProperties>
</file>