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6" r:id="rId3"/>
    <p:sldId id="277" r:id="rId4"/>
    <p:sldId id="278" r:id="rId5"/>
    <p:sldId id="279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-groups.cern.ch/e-groups/Egroup.do?egroupName=atlas-phys-higgs-hsg5zh2nunubb" TargetMode="External"/><Relationship Id="rId4" Type="http://schemas.openxmlformats.org/officeDocument/2006/relationships/hyperlink" Target="https://twiki.cern.ch/twiki/bin/view/AtlasProtected/HSG5Higgs2bbFinalStateD3PD%23List_of_available_MC_sample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tlas-phys-higgs-hsg5zh2nunubb@cern.ch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563" y="660400"/>
            <a:ext cx="7477813" cy="1108258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ZH➝ννbb</a:t>
            </a:r>
            <a:r>
              <a:rPr lang="en-US" sz="4800" dirty="0" smtClean="0"/>
              <a:t> news &amp; plans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562" y="5507766"/>
            <a:ext cx="5697381" cy="110073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</a:t>
            </a:r>
          </a:p>
          <a:p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phone meeting – 17/1/2012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549"/>
          </a:xfrm>
        </p:spPr>
        <p:txBody>
          <a:bodyPr>
            <a:normAutofit/>
          </a:bodyPr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1080188"/>
            <a:ext cx="8413800" cy="527616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MC plans – from phys. </a:t>
            </a:r>
            <a:r>
              <a:rPr lang="en-US" dirty="0" err="1" smtClean="0"/>
              <a:t>coord</a:t>
            </a:r>
            <a:r>
              <a:rPr lang="en-US" dirty="0" smtClean="0"/>
              <a:t>. &amp; etc</a:t>
            </a:r>
          </a:p>
          <a:p>
            <a:pPr lvl="1"/>
            <a:r>
              <a:rPr lang="en-US" dirty="0" smtClean="0"/>
              <a:t>Expected timeline for finishing mc11 (last week):</a:t>
            </a:r>
          </a:p>
          <a:p>
            <a:pPr lvl="2"/>
            <a:r>
              <a:rPr lang="en-US" dirty="0" smtClean="0"/>
              <a:t>Expect to finish </a:t>
            </a:r>
            <a:r>
              <a:rPr lang="en-US" dirty="0" err="1" smtClean="0"/>
              <a:t>digi+reco</a:t>
            </a:r>
            <a:r>
              <a:rPr lang="en-US" dirty="0" smtClean="0"/>
              <a:t> of all priority 0+1 </a:t>
            </a:r>
            <a:r>
              <a:rPr lang="en-US" dirty="0" err="1" smtClean="0"/>
              <a:t>digi+recon</a:t>
            </a:r>
            <a:r>
              <a:rPr lang="en-US" dirty="0" smtClean="0"/>
              <a:t> around 1st Feb</a:t>
            </a:r>
          </a:p>
          <a:p>
            <a:pPr lvl="3"/>
            <a:r>
              <a:rPr lang="en-US" dirty="0" smtClean="0"/>
              <a:t>Includes redoing 50% of the priority 0 samples with PY6 pileup (better </a:t>
            </a:r>
            <a:r>
              <a:rPr lang="en-US" dirty="0" err="1" smtClean="0"/>
              <a:t>ETmiss</a:t>
            </a:r>
            <a:r>
              <a:rPr lang="en-US" dirty="0" smtClean="0"/>
              <a:t> </a:t>
            </a:r>
            <a:r>
              <a:rPr lang="en-US" dirty="0" err="1" smtClean="0"/>
              <a:t>modelling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Finish </a:t>
            </a:r>
            <a:r>
              <a:rPr lang="en-US" dirty="0" err="1" smtClean="0"/>
              <a:t>simulation+digi+reco</a:t>
            </a:r>
            <a:r>
              <a:rPr lang="en-US" dirty="0" smtClean="0"/>
              <a:t> of all priority 2 samples around 20th Feb</a:t>
            </a:r>
          </a:p>
          <a:p>
            <a:pPr lvl="3"/>
            <a:r>
              <a:rPr lang="en-US" dirty="0" smtClean="0"/>
              <a:t>Could advance this by ~2 weeks if we could reach 40M </a:t>
            </a:r>
            <a:r>
              <a:rPr lang="en-US" dirty="0" err="1" smtClean="0"/>
              <a:t>digi+reco</a:t>
            </a:r>
            <a:r>
              <a:rPr lang="en-US" dirty="0" smtClean="0"/>
              <a:t> per day </a:t>
            </a:r>
          </a:p>
          <a:p>
            <a:pPr lvl="2"/>
            <a:r>
              <a:rPr lang="en-US" dirty="0" smtClean="0"/>
              <a:t>By mid February, need to start devoting resources to mc12, &gt;50% from March</a:t>
            </a:r>
          </a:p>
          <a:p>
            <a:pPr lvl="3"/>
            <a:r>
              <a:rPr lang="en-US" dirty="0" smtClean="0"/>
              <a:t>Estimate need at least 500M mc12 full simulation events for first collisions</a:t>
            </a:r>
          </a:p>
          <a:p>
            <a:pPr lvl="1"/>
            <a:r>
              <a:rPr lang="en-US" dirty="0" smtClean="0"/>
              <a:t>In the meantime:</a:t>
            </a:r>
          </a:p>
          <a:p>
            <a:pPr lvl="2"/>
            <a:r>
              <a:rPr lang="en-US" dirty="0" smtClean="0"/>
              <a:t>Tuning of grid parameters made production ramp up to 51M events (</a:t>
            </a:r>
            <a:r>
              <a:rPr lang="en-US" dirty="0" err="1" smtClean="0"/>
              <a:t>digi+reco</a:t>
            </a:r>
            <a:r>
              <a:rPr lang="en-US" dirty="0" smtClean="0"/>
              <a:t>)/day (peak 70M/day)</a:t>
            </a:r>
          </a:p>
          <a:p>
            <a:pPr lvl="3"/>
            <a:r>
              <a:rPr lang="en-US" dirty="0" smtClean="0"/>
              <a:t>This is from existing HITS only, and at the cost of some D3PD production </a:t>
            </a:r>
          </a:p>
          <a:p>
            <a:pPr lvl="1"/>
            <a:r>
              <a:rPr lang="en-US" dirty="0" smtClean="0"/>
              <a:t>The new default configuration is MC11c : identical to MC11b but uses Pythia6 pileup files</a:t>
            </a:r>
          </a:p>
          <a:p>
            <a:endParaRPr lang="en-US" dirty="0" smtClean="0"/>
          </a:p>
          <a:p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News:</a:t>
            </a:r>
          </a:p>
          <a:p>
            <a:pPr lvl="1"/>
            <a:r>
              <a:rPr lang="en-US" dirty="0" smtClean="0"/>
              <a:t>Our request of 15M AFII Z-&gt;</a:t>
            </a:r>
            <a:r>
              <a:rPr lang="en-US" dirty="0" err="1" smtClean="0"/>
              <a:t>νν+h.f</a:t>
            </a:r>
            <a:r>
              <a:rPr lang="en-US" dirty="0" smtClean="0"/>
              <a:t>. was accepted in priority 1</a:t>
            </a:r>
          </a:p>
          <a:p>
            <a:pPr lvl="2"/>
            <a:r>
              <a:rPr lang="en-US" dirty="0" smtClean="0"/>
              <a:t>It helped that we had AFII validation results</a:t>
            </a:r>
          </a:p>
          <a:p>
            <a:pPr lvl="1"/>
            <a:r>
              <a:rPr lang="en-US" dirty="0" smtClean="0"/>
              <a:t>We now have an </a:t>
            </a:r>
            <a:r>
              <a:rPr lang="en-US" dirty="0" err="1" smtClean="0"/>
              <a:t>e</a:t>
            </a:r>
            <a:r>
              <a:rPr lang="en-US" dirty="0" smtClean="0"/>
              <a:t>-group: </a:t>
            </a:r>
            <a:r>
              <a:rPr lang="en-US" dirty="0" smtClean="0">
                <a:hlinkClick r:id="rId2"/>
              </a:rPr>
              <a:t>atlas-phys-higgs-hsg5zh2nunubb@cern.ch</a:t>
            </a:r>
            <a:endParaRPr lang="en-US" dirty="0" smtClean="0"/>
          </a:p>
          <a:p>
            <a:pPr lvl="2"/>
            <a:r>
              <a:rPr lang="en-US" dirty="0" smtClean="0">
                <a:hlinkClick r:id="rId3"/>
              </a:rPr>
              <a:t>https://e-groups.cern.ch/e-groups/Egroup.do?egroupName=atlas-phys-higgs-hsg5zh2nunubb</a:t>
            </a:r>
            <a:endParaRPr lang="en-US" dirty="0" smtClean="0"/>
          </a:p>
          <a:p>
            <a:r>
              <a:rPr lang="en-US" dirty="0" smtClean="0"/>
              <a:t>Our list of MC samples is now attached to the D3PD/MC wiki: \</a:t>
            </a:r>
          </a:p>
          <a:p>
            <a:pPr lvl="1"/>
            <a:r>
              <a:rPr lang="en-US" dirty="0" smtClean="0">
                <a:hlinkClick r:id="rId4"/>
              </a:rPr>
              <a:t>https://twiki.cern.ch/twiki/bin/view/AtlasProtected/HSG5Higgs2bbFinalStateD3PD#List_of_available_MC_samples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ZH➝ννbb</a:t>
            </a:r>
            <a:r>
              <a:rPr lang="en-US" dirty="0" smtClean="0"/>
              <a:t> Publication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21" y="1417638"/>
            <a:ext cx="8461279" cy="49387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From PC/</a:t>
            </a:r>
            <a:r>
              <a:rPr lang="en-US" dirty="0" err="1" smtClean="0"/>
              <a:t>subconveners</a:t>
            </a:r>
            <a:r>
              <a:rPr lang="en-US" dirty="0" smtClean="0"/>
              <a:t> meeting:</a:t>
            </a:r>
          </a:p>
          <a:p>
            <a:pPr lvl="1"/>
            <a:r>
              <a:rPr lang="en-US" dirty="0" smtClean="0"/>
              <a:t>Latest circulation date to ATLAS is 17</a:t>
            </a:r>
            <a:r>
              <a:rPr lang="en-US" baseline="30000" dirty="0" smtClean="0"/>
              <a:t>th</a:t>
            </a:r>
            <a:r>
              <a:rPr lang="en-US" dirty="0" smtClean="0"/>
              <a:t> February</a:t>
            </a:r>
          </a:p>
          <a:p>
            <a:pPr lvl="1"/>
            <a:r>
              <a:rPr lang="en-US" dirty="0" smtClean="0"/>
              <a:t>Higgs approval to be arranged with </a:t>
            </a:r>
            <a:r>
              <a:rPr lang="en-US" dirty="0" err="1" smtClean="0"/>
              <a:t>Ed.Board</a:t>
            </a:r>
            <a:endParaRPr lang="en-US" dirty="0" smtClean="0"/>
          </a:p>
          <a:p>
            <a:r>
              <a:rPr lang="en-US" dirty="0" smtClean="0"/>
              <a:t>In practice: </a:t>
            </a:r>
          </a:p>
          <a:p>
            <a:pPr lvl="1"/>
            <a:r>
              <a:rPr lang="en-US" dirty="0" smtClean="0"/>
              <a:t>This means 2</a:t>
            </a:r>
            <a:r>
              <a:rPr lang="en-US" baseline="30000" dirty="0" smtClean="0"/>
              <a:t>nd</a:t>
            </a:r>
            <a:r>
              <a:rPr lang="en-US" dirty="0" smtClean="0"/>
              <a:t> February Higgs approval for paper – very little margin</a:t>
            </a:r>
          </a:p>
          <a:p>
            <a:pPr lvl="1"/>
            <a:r>
              <a:rPr lang="en-US" dirty="0" smtClean="0"/>
              <a:t>Plan is more clear for WH and ZH-&gt;</a:t>
            </a:r>
            <a:r>
              <a:rPr lang="en-US" dirty="0" err="1" smtClean="0"/>
              <a:t>llbb</a:t>
            </a:r>
            <a:r>
              <a:rPr lang="en-US" dirty="0" smtClean="0"/>
              <a:t>, the status is not as good for </a:t>
            </a:r>
            <a:r>
              <a:rPr lang="en-US" dirty="0" err="1" smtClean="0"/>
              <a:t>ννbb</a:t>
            </a:r>
            <a:r>
              <a:rPr lang="en-US" dirty="0" smtClean="0"/>
              <a:t> yet</a:t>
            </a:r>
          </a:p>
          <a:p>
            <a:r>
              <a:rPr lang="en-US" dirty="0" smtClean="0"/>
              <a:t>To gain a few days: 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will be submitted as support documentation to be included in paper</a:t>
            </a:r>
          </a:p>
          <a:p>
            <a:pPr lvl="1"/>
            <a:r>
              <a:rPr lang="en-US" dirty="0" smtClean="0"/>
              <a:t>This means that we can turn it into CONF note if not in schedule for paper</a:t>
            </a:r>
          </a:p>
          <a:p>
            <a:pPr lvl="1"/>
            <a:r>
              <a:rPr lang="en-US" dirty="0" smtClean="0"/>
              <a:t>Now thinking about editors for note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To-do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8240"/>
            <a:ext cx="8229600" cy="486792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Finalize cuts:</a:t>
            </a:r>
          </a:p>
          <a:p>
            <a:pPr lvl="1"/>
            <a:r>
              <a:rPr lang="en-US" dirty="0" smtClean="0"/>
              <a:t>MET significance? </a:t>
            </a:r>
            <a:r>
              <a:rPr lang="en-US" dirty="0" err="1" smtClean="0"/>
              <a:t>pT(lead</a:t>
            </a:r>
            <a:r>
              <a:rPr lang="en-US" dirty="0" smtClean="0"/>
              <a:t> jet)&gt;45GeV?</a:t>
            </a:r>
          </a:p>
          <a:p>
            <a:r>
              <a:rPr lang="en-US" dirty="0" smtClean="0"/>
              <a:t>Move to MV1? </a:t>
            </a:r>
          </a:p>
          <a:p>
            <a:r>
              <a:rPr lang="en-US" dirty="0" smtClean="0"/>
              <a:t>Cut flow comparison</a:t>
            </a:r>
          </a:p>
          <a:p>
            <a:r>
              <a:rPr lang="en-US" dirty="0" smtClean="0"/>
              <a:t>Data-driven methods:</a:t>
            </a:r>
          </a:p>
          <a:p>
            <a:pPr lvl="1"/>
            <a:r>
              <a:rPr lang="en-US" dirty="0" smtClean="0"/>
              <a:t>QCD estimate – comparison of the two methods</a:t>
            </a:r>
          </a:p>
          <a:p>
            <a:pPr lvl="1"/>
            <a:r>
              <a:rPr lang="en-US" dirty="0" smtClean="0"/>
              <a:t>EW control region</a:t>
            </a:r>
          </a:p>
          <a:p>
            <a:pPr lvl="1"/>
            <a:r>
              <a:rPr lang="en-US" dirty="0" smtClean="0"/>
              <a:t>Trigger turn-on systematic uncertainty/SF</a:t>
            </a:r>
          </a:p>
          <a:p>
            <a:r>
              <a:rPr lang="en-US" dirty="0" smtClean="0"/>
              <a:t>Additional systematic uncertainties:</a:t>
            </a:r>
          </a:p>
          <a:p>
            <a:pPr lvl="1"/>
            <a:r>
              <a:rPr lang="en-US" dirty="0" smtClean="0"/>
              <a:t>Including P</a:t>
            </a:r>
            <a:r>
              <a:rPr lang="en-US" baseline="-25000" dirty="0" smtClean="0"/>
              <a:t>T</a:t>
            </a:r>
            <a:r>
              <a:rPr lang="en-US" dirty="0" smtClean="0"/>
              <a:t>(H) theory uncertainty</a:t>
            </a:r>
          </a:p>
          <a:p>
            <a:r>
              <a:rPr lang="en-US" dirty="0" smtClean="0"/>
              <a:t>Limit setting and combination</a:t>
            </a:r>
          </a:p>
          <a:p>
            <a:r>
              <a:rPr lang="en-US" dirty="0" smtClean="0"/>
              <a:t>Write note draft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 additional short meetings on Friday:</a:t>
            </a:r>
          </a:p>
          <a:p>
            <a:pPr lvl="1"/>
            <a:r>
              <a:rPr lang="en-US" smtClean="0"/>
              <a:t>Friday 20 </a:t>
            </a:r>
            <a:r>
              <a:rPr lang="en-US" dirty="0" smtClean="0"/>
              <a:t>– 10am</a:t>
            </a:r>
          </a:p>
          <a:p>
            <a:pPr lvl="1"/>
            <a:r>
              <a:rPr lang="en-US" dirty="0" smtClean="0"/>
              <a:t>Tuesday 24 – regular slot</a:t>
            </a:r>
          </a:p>
          <a:p>
            <a:pPr lvl="1"/>
            <a:r>
              <a:rPr lang="en-US" dirty="0" smtClean="0"/>
              <a:t>Friday 27 – 10am</a:t>
            </a:r>
          </a:p>
          <a:p>
            <a:pPr lvl="1"/>
            <a:r>
              <a:rPr lang="en-US" dirty="0" smtClean="0"/>
              <a:t>Tuesday 31 – regular slot</a:t>
            </a:r>
          </a:p>
          <a:p>
            <a:pPr lvl="1"/>
            <a:r>
              <a:rPr lang="en-US" dirty="0" smtClean="0"/>
              <a:t>Friday 3 – 10am</a:t>
            </a:r>
          </a:p>
          <a:p>
            <a:pPr lvl="1"/>
            <a:r>
              <a:rPr lang="en-US" dirty="0" smtClean="0"/>
              <a:t>Tuesday 7 – regular slot</a:t>
            </a:r>
          </a:p>
          <a:p>
            <a:pPr lvl="1"/>
            <a:r>
              <a:rPr lang="en-US" dirty="0" smtClean="0"/>
              <a:t>Friday 10 – 10am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175146</TotalTime>
  <Words>577</Words>
  <Application>Microsoft Macintosh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ZH➝ννbb news &amp; plans</vt:lpstr>
      <vt:lpstr>News</vt:lpstr>
      <vt:lpstr>ZH➝ννbb Publication Plans</vt:lpstr>
      <vt:lpstr>To-do list</vt:lpstr>
      <vt:lpstr>Regular meetings</vt:lpstr>
      <vt:lpstr>Backup slides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321</cp:revision>
  <cp:lastPrinted>2011-04-11T11:26:17Z</cp:lastPrinted>
  <dcterms:created xsi:type="dcterms:W3CDTF">2012-01-17T17:56:22Z</dcterms:created>
  <dcterms:modified xsi:type="dcterms:W3CDTF">2012-01-19T10:55:59Z</dcterms:modified>
</cp:coreProperties>
</file>