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37" autoAdjust="0"/>
  </p:normalViewPr>
  <p:slideViewPr>
    <p:cSldViewPr snapToGrid="0" snapToObjects="1">
      <p:cViewPr varScale="1">
        <p:scale>
          <a:sx n="106" d="100"/>
          <a:sy n="106" d="100"/>
        </p:scale>
        <p:origin x="-9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5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5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1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6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2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8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1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560F-6323-EE40-AC08-20F4ACC30C08}" type="datetimeFigureOut">
              <a:rPr lang="en-US" smtClean="0"/>
              <a:t>11/25/13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AE851-5F37-234E-8ADF-D77E16290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1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9656"/>
          </a:xfrm>
        </p:spPr>
        <p:txBody>
          <a:bodyPr/>
          <a:lstStyle/>
          <a:p>
            <a:r>
              <a:rPr lang="en-US" dirty="0" smtClean="0"/>
              <a:t>Repeated Events?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49376" y="1252732"/>
            <a:ext cx="8599943" cy="28569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Looked at periods C + D with the output </a:t>
            </a:r>
            <a:r>
              <a:rPr lang="en-US" dirty="0" err="1" smtClean="0"/>
              <a:t>TTree</a:t>
            </a:r>
            <a:endParaRPr lang="en-US" dirty="0" smtClean="0"/>
          </a:p>
          <a:p>
            <a:r>
              <a:rPr lang="en-US" dirty="0" smtClean="0"/>
              <a:t>Wrote out run/event numbers after all analysis cuts</a:t>
            </a:r>
          </a:p>
          <a:p>
            <a:r>
              <a:rPr lang="en-US" dirty="0" smtClean="0"/>
              <a:t>Analyzed </a:t>
            </a:r>
            <a:r>
              <a:rPr lang="en-US" dirty="0"/>
              <a:t>r</a:t>
            </a:r>
            <a:r>
              <a:rPr lang="en-US" dirty="0" smtClean="0"/>
              <a:t>un/event list to search repeated events</a:t>
            </a:r>
          </a:p>
          <a:p>
            <a:r>
              <a:rPr lang="en-US" dirty="0" smtClean="0"/>
              <a:t>Hypothesis: events can end up in each stream selected by triggers which are not included in our analysis flag:</a:t>
            </a:r>
          </a:p>
          <a:p>
            <a:pPr marL="457200" lvl="1" indent="0">
              <a:buNone/>
            </a:pPr>
            <a:r>
              <a:rPr lang="en-US" dirty="0" smtClean="0"/>
              <a:t>E.g.: mu15 selects weak </a:t>
            </a:r>
            <a:r>
              <a:rPr lang="en-US" dirty="0" err="1" smtClean="0"/>
              <a:t>muon</a:t>
            </a:r>
            <a:r>
              <a:rPr lang="en-US" dirty="0" smtClean="0"/>
              <a:t> candidate in event with good electron </a:t>
            </a:r>
          </a:p>
          <a:p>
            <a:pPr marL="457200" lvl="1" indent="0">
              <a:buNone/>
            </a:pPr>
            <a:r>
              <a:rPr lang="en-US" dirty="0" smtClean="0"/>
              <a:t>=&gt; event ends up in both </a:t>
            </a:r>
            <a:r>
              <a:rPr lang="en-US" dirty="0" err="1" smtClean="0"/>
              <a:t>muon</a:t>
            </a:r>
            <a:r>
              <a:rPr lang="en-US" dirty="0" smtClean="0"/>
              <a:t> and </a:t>
            </a:r>
            <a:r>
              <a:rPr lang="en-US" dirty="0" err="1" smtClean="0"/>
              <a:t>egamma</a:t>
            </a:r>
            <a:r>
              <a:rPr lang="en-US" dirty="0" smtClean="0"/>
              <a:t> streams</a:t>
            </a:r>
          </a:p>
          <a:p>
            <a:r>
              <a:rPr lang="en-US" dirty="0" smtClean="0"/>
              <a:t>Not enough information in the </a:t>
            </a:r>
            <a:r>
              <a:rPr lang="en-US" dirty="0" err="1" smtClean="0"/>
              <a:t>TTrees</a:t>
            </a:r>
            <a:r>
              <a:rPr lang="en-US" dirty="0" smtClean="0"/>
              <a:t> to test this hypothesis</a:t>
            </a:r>
          </a:p>
          <a:p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6324340"/>
              </p:ext>
            </p:extLst>
          </p:nvPr>
        </p:nvGraphicFramePr>
        <p:xfrm>
          <a:off x="1724995" y="4313399"/>
          <a:ext cx="5882524" cy="212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631"/>
                <a:gridCol w="1470631"/>
                <a:gridCol w="1470631"/>
                <a:gridCol w="1470631"/>
              </a:tblGrid>
              <a:tr h="515210">
                <a:tc>
                  <a:txBody>
                    <a:bodyPr/>
                    <a:lstStyle/>
                    <a:p>
                      <a:r>
                        <a:rPr lang="en-US" dirty="0" smtClean="0"/>
                        <a:t>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Duplicated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Fraction</a:t>
                      </a:r>
                      <a:endParaRPr lang="en-US" dirty="0"/>
                    </a:p>
                  </a:txBody>
                  <a:tcPr/>
                </a:tc>
              </a:tr>
              <a:tr h="401294">
                <a:tc>
                  <a:txBody>
                    <a:bodyPr/>
                    <a:lstStyle/>
                    <a:p>
                      <a:r>
                        <a:rPr lang="en-US" dirty="0" smtClean="0"/>
                        <a:t>Pre-tag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1358150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27443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401294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 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1145156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1.9%</a:t>
                      </a:r>
                      <a:endParaRPr lang="en-US" dirty="0"/>
                    </a:p>
                  </a:txBody>
                  <a:tcPr/>
                </a:tc>
              </a:tr>
              <a:tr h="401294">
                <a:tc>
                  <a:txBody>
                    <a:bodyPr/>
                    <a:lstStyle/>
                    <a:p>
                      <a:r>
                        <a:rPr lang="en-US" dirty="0" smtClean="0"/>
                        <a:t>1 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197751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2.5%</a:t>
                      </a:r>
                      <a:endParaRPr lang="en-US" dirty="0"/>
                    </a:p>
                  </a:txBody>
                  <a:tcPr/>
                </a:tc>
              </a:tr>
              <a:tr h="401294">
                <a:tc>
                  <a:txBody>
                    <a:bodyPr/>
                    <a:lstStyle/>
                    <a:p>
                      <a:r>
                        <a:rPr lang="en-US" dirty="0" smtClean="0"/>
                        <a:t>2 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15243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30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1729"/>
          </a:xfrm>
        </p:spPr>
        <p:txBody>
          <a:bodyPr/>
          <a:lstStyle/>
          <a:p>
            <a:r>
              <a:rPr lang="en-US" dirty="0" smtClean="0"/>
              <a:t>Examples: repeated events only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55745" y="1600200"/>
            <a:ext cx="4624414" cy="491782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 ===&gt; run 206368 </a:t>
            </a:r>
            <a:r>
              <a:rPr lang="en-US" dirty="0" err="1" smtClean="0"/>
              <a:t>evt</a:t>
            </a:r>
            <a:r>
              <a:rPr lang="en-US" dirty="0" smtClean="0"/>
              <a:t> 58691322: </a:t>
            </a:r>
          </a:p>
          <a:p>
            <a:pPr marL="0" indent="0">
              <a:buNone/>
            </a:pPr>
            <a:r>
              <a:rPr lang="en-US" dirty="0" smtClean="0"/>
              <a:t>e-trig: 1 mu-trig: 0</a:t>
            </a:r>
          </a:p>
          <a:p>
            <a:pPr marL="0" indent="0">
              <a:buNone/>
            </a:pPr>
            <a:r>
              <a:rPr lang="en-US" dirty="0" smtClean="0"/>
              <a:t>Signal </a:t>
            </a:r>
            <a:r>
              <a:rPr lang="en-US" dirty="0" err="1" smtClean="0"/>
              <a:t>muons</a:t>
            </a:r>
            <a:r>
              <a:rPr lang="en-US" dirty="0" smtClean="0"/>
              <a:t>: 0 </a:t>
            </a:r>
            <a:r>
              <a:rPr lang="en-US" dirty="0" smtClean="0">
                <a:solidFill>
                  <a:srgbClr val="FF0000"/>
                </a:solidFill>
              </a:rPr>
              <a:t>Signal electrons: 1</a:t>
            </a:r>
            <a:r>
              <a:rPr lang="en-US" dirty="0" smtClean="0"/>
              <a:t> (require sum==1)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muon</a:t>
            </a:r>
            <a:r>
              <a:rPr lang="en-US" dirty="0" smtClean="0">
                <a:solidFill>
                  <a:srgbClr val="0000FF"/>
                </a:solidFill>
              </a:rPr>
              <a:t> trigger: 0 Signal </a:t>
            </a:r>
            <a:r>
              <a:rPr lang="en-US" dirty="0" err="1" smtClean="0">
                <a:solidFill>
                  <a:srgbClr val="0000FF"/>
                </a:solidFill>
              </a:rPr>
              <a:t>muons</a:t>
            </a:r>
            <a:r>
              <a:rPr lang="en-US" dirty="0" smtClean="0">
                <a:solidFill>
                  <a:srgbClr val="0000FF"/>
                </a:solidFill>
              </a:rPr>
              <a:t>: 0 </a:t>
            </a:r>
            <a:r>
              <a:rPr lang="en-US" dirty="0" smtClean="0"/>
              <a:t>(</a:t>
            </a:r>
            <a:r>
              <a:rPr lang="en-US" dirty="0" smtClean="0"/>
              <a:t>require match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err="1" smtClean="0"/>
              <a:t>elec</a:t>
            </a:r>
            <a:r>
              <a:rPr lang="en-US" dirty="0" smtClean="0"/>
              <a:t> trigger: 1 Signal electrons: 1 (require match) </a:t>
            </a:r>
          </a:p>
          <a:p>
            <a:pPr marL="0" indent="0">
              <a:buNone/>
            </a:pPr>
            <a:r>
              <a:rPr lang="en-US" dirty="0" smtClean="0"/>
              <a:t>Loose </a:t>
            </a:r>
            <a:r>
              <a:rPr lang="en-US" dirty="0" err="1" smtClean="0"/>
              <a:t>muons</a:t>
            </a:r>
            <a:r>
              <a:rPr lang="en-US" dirty="0" smtClean="0"/>
              <a:t>: 0 loose electrons: 1 (</a:t>
            </a:r>
            <a:r>
              <a:rPr lang="en-US" dirty="0" smtClean="0"/>
              <a:t>require sum==1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MET: 115459 limits: &gt; 25000] </a:t>
            </a:r>
          </a:p>
          <a:p>
            <a:pPr marL="0" indent="0">
              <a:buNone/>
            </a:pPr>
            <a:r>
              <a:rPr lang="en-US" dirty="0" err="1" smtClean="0"/>
              <a:t>mTW</a:t>
            </a:r>
            <a:r>
              <a:rPr lang="en-US" dirty="0" smtClean="0"/>
              <a:t>: 50122.9 limits: [40000,120000] </a:t>
            </a:r>
          </a:p>
          <a:p>
            <a:pPr marL="0" indent="0">
              <a:buNone/>
            </a:pPr>
            <a:r>
              <a:rPr lang="en-US" dirty="0" err="1" smtClean="0"/>
              <a:t>Nr.signal</a:t>
            </a:r>
            <a:r>
              <a:rPr lang="en-US" dirty="0" smtClean="0"/>
              <a:t> jets: 2</a:t>
            </a:r>
          </a:p>
          <a:p>
            <a:pPr marL="0" indent="0">
              <a:buNone/>
            </a:pPr>
            <a:r>
              <a:rPr lang="en-US" dirty="0" err="1" smtClean="0"/>
              <a:t>Nr.loose</a:t>
            </a:r>
            <a:r>
              <a:rPr lang="en-US" dirty="0" smtClean="0"/>
              <a:t> jets: 2</a:t>
            </a:r>
          </a:p>
          <a:p>
            <a:pPr marL="0" indent="0">
              <a:buNone/>
            </a:pPr>
            <a:r>
              <a:rPr lang="en-US" dirty="0" err="1" smtClean="0"/>
              <a:t>Nr.b</a:t>
            </a:r>
            <a:r>
              <a:rPr lang="en-US" dirty="0" smtClean="0"/>
              <a:t>-jets: 2</a:t>
            </a:r>
          </a:p>
          <a:p>
            <a:pPr marL="0" indent="0">
              <a:buNone/>
            </a:pPr>
            <a:r>
              <a:rPr lang="en-US" dirty="0" smtClean="0"/>
              <a:t>Nr. ID electrons: 13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1/1/1; index(sig./loose) = 0/0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59/59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949303864/949303864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59/59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0/0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0/0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257/257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0/0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1479472432/1479472432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11050/11050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74/73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50331648/50331648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1439084240/1439084240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Nr. ID </a:t>
            </a:r>
            <a:r>
              <a:rPr lang="en-US" dirty="0" err="1" smtClean="0">
                <a:solidFill>
                  <a:srgbClr val="FF0000"/>
                </a:solidFill>
              </a:rPr>
              <a:t>muons</a:t>
            </a:r>
            <a:r>
              <a:rPr lang="en-US" dirty="0" smtClean="0">
                <a:solidFill>
                  <a:srgbClr val="FF0000"/>
                </a:solidFill>
              </a:rPr>
              <a:t>: 2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calo</a:t>
            </a:r>
            <a:r>
              <a:rPr lang="en-US" dirty="0" smtClean="0"/>
              <a:t>/ comb / </a:t>
            </a:r>
            <a:r>
              <a:rPr lang="en-US" dirty="0" err="1" smtClean="0"/>
              <a:t>standal</a:t>
            </a:r>
            <a:r>
              <a:rPr lang="en-US" dirty="0" smtClean="0"/>
              <a:t>.) = 0/1/0; index(sig./loose) = 0/0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calo</a:t>
            </a:r>
            <a:r>
              <a:rPr lang="en-US" dirty="0" smtClean="0"/>
              <a:t>/ comb / </a:t>
            </a:r>
            <a:r>
              <a:rPr lang="en-US" dirty="0" err="1" smtClean="0"/>
              <a:t>standal</a:t>
            </a:r>
            <a:r>
              <a:rPr lang="en-US" dirty="0" smtClean="0"/>
              <a:t>.) = 1/0/0; index(sig./loose) = 0/0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84317" y="1600200"/>
            <a:ext cx="4459684" cy="491782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 ===&gt; run 206368 </a:t>
            </a:r>
            <a:r>
              <a:rPr lang="en-US" dirty="0" err="1" smtClean="0"/>
              <a:t>evt</a:t>
            </a:r>
            <a:r>
              <a:rPr lang="en-US" dirty="0" smtClean="0"/>
              <a:t> 37983146: </a:t>
            </a:r>
          </a:p>
          <a:p>
            <a:pPr marL="0" indent="0">
              <a:buNone/>
            </a:pPr>
            <a:r>
              <a:rPr lang="en-US" dirty="0" smtClean="0"/>
              <a:t>e-trig: 1 mu-trig: 0</a:t>
            </a:r>
          </a:p>
          <a:p>
            <a:pPr marL="0" indent="0">
              <a:buNone/>
            </a:pPr>
            <a:r>
              <a:rPr lang="en-US" dirty="0" smtClean="0"/>
              <a:t>Signal </a:t>
            </a:r>
            <a:r>
              <a:rPr lang="en-US" dirty="0" err="1" smtClean="0"/>
              <a:t>muons</a:t>
            </a:r>
            <a:r>
              <a:rPr lang="en-US" dirty="0" smtClean="0"/>
              <a:t>: 0 </a:t>
            </a:r>
            <a:r>
              <a:rPr lang="en-US" dirty="0" smtClean="0">
                <a:solidFill>
                  <a:srgbClr val="FF0000"/>
                </a:solidFill>
              </a:rPr>
              <a:t>Signal electrons: 1 </a:t>
            </a:r>
            <a:r>
              <a:rPr lang="en-US" dirty="0" smtClean="0"/>
              <a:t>(require sum==1)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muon</a:t>
            </a:r>
            <a:r>
              <a:rPr lang="en-US" dirty="0" smtClean="0">
                <a:solidFill>
                  <a:srgbClr val="0000FF"/>
                </a:solidFill>
              </a:rPr>
              <a:t> trigger: 0 Signal </a:t>
            </a:r>
            <a:r>
              <a:rPr lang="en-US" dirty="0" err="1" smtClean="0">
                <a:solidFill>
                  <a:srgbClr val="0000FF"/>
                </a:solidFill>
              </a:rPr>
              <a:t>muons</a:t>
            </a:r>
            <a:r>
              <a:rPr lang="en-US" dirty="0" smtClean="0">
                <a:solidFill>
                  <a:srgbClr val="0000FF"/>
                </a:solidFill>
              </a:rPr>
              <a:t>: 0 </a:t>
            </a:r>
            <a:r>
              <a:rPr lang="en-US" dirty="0" smtClean="0"/>
              <a:t>(</a:t>
            </a:r>
            <a:r>
              <a:rPr lang="en-US" dirty="0" smtClean="0"/>
              <a:t>require match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err="1" smtClean="0"/>
              <a:t>elec</a:t>
            </a:r>
            <a:r>
              <a:rPr lang="en-US" dirty="0" smtClean="0"/>
              <a:t> trigger: 1 Signal electrons: 1 (require match) </a:t>
            </a:r>
          </a:p>
          <a:p>
            <a:pPr marL="0" indent="0">
              <a:buNone/>
            </a:pPr>
            <a:r>
              <a:rPr lang="en-US" dirty="0" smtClean="0"/>
              <a:t>Loose </a:t>
            </a:r>
            <a:r>
              <a:rPr lang="en-US" dirty="0" err="1" smtClean="0"/>
              <a:t>muons</a:t>
            </a:r>
            <a:r>
              <a:rPr lang="en-US" dirty="0" smtClean="0"/>
              <a:t>: 0 loose electrons: 1 (</a:t>
            </a:r>
            <a:r>
              <a:rPr lang="en-US" dirty="0" smtClean="0"/>
              <a:t>require sum==1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MET: 48027 limits: &gt; 25000] </a:t>
            </a:r>
          </a:p>
          <a:p>
            <a:pPr marL="0" indent="0">
              <a:buNone/>
            </a:pPr>
            <a:r>
              <a:rPr lang="en-US" dirty="0" err="1" smtClean="0"/>
              <a:t>mTW</a:t>
            </a:r>
            <a:r>
              <a:rPr lang="en-US" dirty="0" smtClean="0"/>
              <a:t>: 84674.3 limits: [40000,120000] </a:t>
            </a:r>
          </a:p>
          <a:p>
            <a:pPr marL="0" indent="0">
              <a:buNone/>
            </a:pPr>
            <a:r>
              <a:rPr lang="en-US" dirty="0" err="1" smtClean="0"/>
              <a:t>Nr.signal</a:t>
            </a:r>
            <a:r>
              <a:rPr lang="en-US" dirty="0" smtClean="0"/>
              <a:t> jets: 2</a:t>
            </a:r>
          </a:p>
          <a:p>
            <a:pPr marL="0" indent="0">
              <a:buNone/>
            </a:pPr>
            <a:r>
              <a:rPr lang="en-US" dirty="0" err="1" smtClean="0"/>
              <a:t>Nr.loose</a:t>
            </a:r>
            <a:r>
              <a:rPr lang="en-US" dirty="0" smtClean="0"/>
              <a:t> jets: 2</a:t>
            </a:r>
          </a:p>
          <a:p>
            <a:pPr marL="0" indent="0">
              <a:buNone/>
            </a:pPr>
            <a:r>
              <a:rPr lang="en-US" dirty="0" err="1" smtClean="0"/>
              <a:t>Nr.b</a:t>
            </a:r>
            <a:r>
              <a:rPr lang="en-US" dirty="0" smtClean="0"/>
              <a:t>-jets: 2</a:t>
            </a:r>
          </a:p>
          <a:p>
            <a:pPr marL="0" indent="0">
              <a:buNone/>
            </a:pPr>
            <a:r>
              <a:rPr lang="en-US" dirty="0" smtClean="0"/>
              <a:t>Nr. ID electrons: 3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1/1/1; index(sig./loose) = 0/0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59/59 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v.loose</a:t>
            </a:r>
            <a:r>
              <a:rPr lang="en-US" dirty="0" smtClean="0"/>
              <a:t>/ med / tight) = 0/0/0; index(sig./loose) = 949303864/949303864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Nr. ID </a:t>
            </a:r>
            <a:r>
              <a:rPr lang="en-US" dirty="0" err="1" smtClean="0">
                <a:solidFill>
                  <a:srgbClr val="FF0000"/>
                </a:solidFill>
              </a:rPr>
              <a:t>muons</a:t>
            </a:r>
            <a:r>
              <a:rPr lang="en-US" dirty="0" smtClean="0">
                <a:solidFill>
                  <a:srgbClr val="FF0000"/>
                </a:solidFill>
              </a:rPr>
              <a:t>: 3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calo</a:t>
            </a:r>
            <a:r>
              <a:rPr lang="en-US" dirty="0" smtClean="0"/>
              <a:t>/ comb / </a:t>
            </a:r>
            <a:r>
              <a:rPr lang="en-US" dirty="0" err="1" smtClean="0"/>
              <a:t>standal</a:t>
            </a:r>
            <a:r>
              <a:rPr lang="en-US" dirty="0" smtClean="0"/>
              <a:t>.) = 0/1/0; index(sig./loose) = 1/1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calo</a:t>
            </a:r>
            <a:r>
              <a:rPr lang="en-US" dirty="0" smtClean="0"/>
              <a:t>/ comb / </a:t>
            </a:r>
            <a:r>
              <a:rPr lang="en-US" dirty="0" err="1" smtClean="0"/>
              <a:t>standal</a:t>
            </a:r>
            <a:r>
              <a:rPr lang="en-US" dirty="0" smtClean="0"/>
              <a:t>.) = 1/0/0; index(sig./loose) = 0/0</a:t>
            </a:r>
          </a:p>
          <a:p>
            <a:pPr marL="0" indent="0">
              <a:buNone/>
            </a:pPr>
            <a:r>
              <a:rPr lang="en-US" dirty="0" smtClean="0"/>
              <a:t>LH(</a:t>
            </a:r>
            <a:r>
              <a:rPr lang="en-US" dirty="0" err="1" smtClean="0"/>
              <a:t>calo</a:t>
            </a:r>
            <a:r>
              <a:rPr lang="en-US" dirty="0" smtClean="0"/>
              <a:t>/ comb / </a:t>
            </a:r>
            <a:r>
              <a:rPr lang="en-US" dirty="0" err="1" smtClean="0"/>
              <a:t>standal</a:t>
            </a:r>
            <a:r>
              <a:rPr lang="en-US" dirty="0" smtClean="0"/>
              <a:t>.) = 1/0/0; index(sig./loose) = 458760/524296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sz="4000" dirty="0" smtClean="0"/>
              <a:t>All events I saw have both electron and </a:t>
            </a:r>
            <a:r>
              <a:rPr lang="en-US" sz="4000" dirty="0" err="1" smtClean="0"/>
              <a:t>muon</a:t>
            </a:r>
            <a:r>
              <a:rPr lang="en-US" sz="4000" dirty="0" smtClean="0"/>
              <a:t> candidates of varying tightness</a:t>
            </a:r>
          </a:p>
          <a:p>
            <a:r>
              <a:rPr lang="en-US" sz="4000" dirty="0" smtClean="0"/>
              <a:t>Index of leptons not properly filled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2756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921</Words>
  <Application>Microsoft Macintosh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Repeated Events?</vt:lpstr>
      <vt:lpstr>Examples: repeated events only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Repeated Events?</dc:title>
  <dc:creator>Ricardo Goncalo</dc:creator>
  <cp:lastModifiedBy>Ricardo Goncalo</cp:lastModifiedBy>
  <cp:revision>6</cp:revision>
  <dcterms:created xsi:type="dcterms:W3CDTF">2013-11-25T23:43:52Z</dcterms:created>
  <dcterms:modified xsi:type="dcterms:W3CDTF">2013-11-26T10:21:08Z</dcterms:modified>
</cp:coreProperties>
</file>