
<file path=[Content_Types].xml><?xml version="1.0" encoding="utf-8"?>
<Types xmlns="http://schemas.openxmlformats.org/package/2006/content-types">
  <Override PartName="/ppt/slides/slide1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Override PartName="/ppt/theme/theme3.xml" ContentType="application/vnd.openxmlformats-officedocument.theme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docProps/core.xml" ContentType="application/vnd.openxmlformats-package.core-properties+xml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8" r:id="rId3"/>
    <p:sldId id="261" r:id="rId4"/>
    <p:sldId id="257" r:id="rId5"/>
    <p:sldId id="267" r:id="rId6"/>
    <p:sldId id="262" r:id="rId7"/>
    <p:sldId id="263" r:id="rId8"/>
    <p:sldId id="264" r:id="rId9"/>
    <p:sldId id="268" r:id="rId10"/>
    <p:sldId id="274" r:id="rId11"/>
    <p:sldId id="271" r:id="rId12"/>
    <p:sldId id="269" r:id="rId13"/>
    <p:sldId id="259" r:id="rId14"/>
    <p:sldId id="266" r:id="rId15"/>
    <p:sldId id="276" r:id="rId16"/>
    <p:sldId id="265" r:id="rId17"/>
    <p:sldId id="275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4" d="100"/>
          <a:sy n="94" d="100"/>
        </p:scale>
        <p:origin x="-13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14" Type="http://schemas.openxmlformats.org/officeDocument/2006/relationships/slide" Target="slides/slide13.xml"/><Relationship Id="rId23" Type="http://schemas.openxmlformats.org/officeDocument/2006/relationships/presProps" Target="presProps.xml"/><Relationship Id="rId4" Type="http://schemas.openxmlformats.org/officeDocument/2006/relationships/slide" Target="slides/slide3.xml"/><Relationship Id="rId26" Type="http://schemas.openxmlformats.org/officeDocument/2006/relationships/tableStyles" Target="tableStyles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1" Type="http://schemas.openxmlformats.org/officeDocument/2006/relationships/handoutMaster" Target="handoutMasters/handout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0A24F-AB2A-9F4C-B530-D792639DFFC0}" type="datetimeFigureOut">
              <a:rPr lang="en-US" smtClean="0"/>
              <a:pPr/>
              <a:t>1/21/09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0BC37D-DE10-154F-B75D-0A5DA33D5F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7E679-7D05-8D44-AEAB-23B65395296B}" type="datetimeFigureOut">
              <a:rPr lang="en-US" smtClean="0"/>
              <a:pPr/>
              <a:t>1/21/09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28F97-28FD-6C4E-BF59-0F4DA0684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72D-2928-5843-B5AD-8E0DF0155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72D-2928-5843-B5AD-8E0DF0155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72D-2928-5843-B5AD-8E0DF0155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72D-2928-5843-B5AD-8E0DF0155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72D-2928-5843-B5AD-8E0DF0155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72D-2928-5843-B5AD-8E0DF0155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72D-2928-5843-B5AD-8E0DF0155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72D-2928-5843-B5AD-8E0DF0155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72D-2928-5843-B5AD-8E0DF0155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72D-2928-5843-B5AD-8E0DF0155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72D-2928-5843-B5AD-8E0DF0155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Trigger Open Meeting 21/1/2009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BC72D-2928-5843-B5AD-8E0DF0155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1461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 of the Trigger Offline Monitoring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Trigger Offline Monitoring</a:t>
            </a:r>
          </a:p>
          <a:p>
            <a:r>
              <a:rPr lang="en-US" dirty="0" smtClean="0"/>
              <a:t>Review</a:t>
            </a:r>
            <a:r>
              <a:rPr lang="en-US" dirty="0" smtClean="0"/>
              <a:t> aims </a:t>
            </a:r>
            <a:r>
              <a:rPr lang="en-US" dirty="0" smtClean="0"/>
              <a:t>and procedure</a:t>
            </a:r>
          </a:p>
          <a:p>
            <a:r>
              <a:rPr lang="en-US" dirty="0" smtClean="0"/>
              <a:t>Review Questions and answers</a:t>
            </a:r>
          </a:p>
          <a:p>
            <a:r>
              <a:rPr lang="en-US" dirty="0" smtClean="0"/>
              <a:t>Last Comments</a:t>
            </a:r>
          </a:p>
          <a:p>
            <a:endParaRPr lang="en-US" dirty="0" smtClean="0"/>
          </a:p>
          <a:p>
            <a:r>
              <a:rPr lang="en-US" dirty="0" err="1" smtClean="0"/>
              <a:t>Szymon</a:t>
            </a:r>
            <a:r>
              <a:rPr lang="en-US" dirty="0" smtClean="0"/>
              <a:t> </a:t>
            </a:r>
            <a:r>
              <a:rPr lang="en-US" dirty="0" err="1" smtClean="0"/>
              <a:t>Gadomski</a:t>
            </a:r>
            <a:r>
              <a:rPr lang="en-US" dirty="0" smtClean="0"/>
              <a:t> and Ricardo </a:t>
            </a:r>
            <a:r>
              <a:rPr lang="en-US" dirty="0" err="1" smtClean="0"/>
              <a:t>Gonçalo</a:t>
            </a:r>
            <a:endParaRPr lang="en-US" dirty="0" smtClean="0"/>
          </a:p>
          <a:p>
            <a:r>
              <a:rPr lang="en-US" dirty="0" smtClean="0"/>
              <a:t>Trigger Open Meeting, 21/1/2009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Data Quality Flags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Conditions DB</a:t>
            </a:r>
            <a:r>
              <a:rPr lang="en-US" dirty="0" smtClean="0"/>
              <a:t> is the place to store all DQ flags for the whole collaboration</a:t>
            </a:r>
          </a:p>
          <a:p>
            <a:r>
              <a:rPr lang="en-US" dirty="0" smtClean="0"/>
              <a:t>To complement this, add </a:t>
            </a:r>
            <a:r>
              <a:rPr lang="en-US" dirty="0" err="1" smtClean="0">
                <a:solidFill>
                  <a:srgbClr val="FF0000"/>
                </a:solidFill>
              </a:rPr>
              <a:t>eLog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category for</a:t>
            </a:r>
            <a:r>
              <a:rPr lang="en-US" dirty="0" smtClean="0"/>
              <a:t> </a:t>
            </a:r>
            <a:r>
              <a:rPr lang="en-US" dirty="0" smtClean="0"/>
              <a:t>use by offline monitoring expert/shifter</a:t>
            </a:r>
          </a:p>
          <a:p>
            <a:endParaRPr lang="en-US" dirty="0" smtClean="0"/>
          </a:p>
          <a:p>
            <a:r>
              <a:rPr lang="en-US" dirty="0" smtClean="0"/>
              <a:t>Old </a:t>
            </a:r>
            <a:r>
              <a:rPr lang="en-US" dirty="0" smtClean="0"/>
              <a:t>flags: red, green, yellow, grey, AND undefined (before any value is set</a:t>
            </a:r>
            <a:r>
              <a:rPr lang="en-US" dirty="0" smtClean="0"/>
              <a:t>)</a:t>
            </a:r>
          </a:p>
          <a:p>
            <a:r>
              <a:rPr lang="en-US" dirty="0" smtClean="0"/>
              <a:t>New </a:t>
            </a:r>
            <a:r>
              <a:rPr lang="en-US" dirty="0" smtClean="0"/>
              <a:t>proposal: </a:t>
            </a:r>
            <a:r>
              <a:rPr lang="en-US" b="1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(bad), </a:t>
            </a:r>
            <a:r>
              <a:rPr lang="en-US" b="1" dirty="0" smtClean="0">
                <a:solidFill>
                  <a:srgbClr val="008000"/>
                </a:solidFill>
              </a:rPr>
              <a:t>green</a:t>
            </a:r>
            <a:r>
              <a:rPr lang="en-US" dirty="0" smtClean="0"/>
              <a:t> (good), </a:t>
            </a:r>
            <a:r>
              <a:rPr lang="en-US" b="1" dirty="0" smtClean="0">
                <a:solidFill>
                  <a:srgbClr val="FFFF00"/>
                </a:solidFill>
              </a:rPr>
              <a:t>yellow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(partially bad, some channels missing, hole in </a:t>
            </a:r>
            <a:r>
              <a:rPr lang="en-US" dirty="0" err="1" smtClean="0"/>
              <a:t>calo</a:t>
            </a:r>
            <a:r>
              <a:rPr lang="en-US" dirty="0" smtClean="0"/>
              <a:t>, etc),</a:t>
            </a:r>
            <a:r>
              <a:rPr lang="en-US" b="1" dirty="0" smtClean="0"/>
              <a:t> </a:t>
            </a:r>
            <a:r>
              <a:rPr lang="en-US" b="1" dirty="0" smtClean="0"/>
              <a:t>black</a:t>
            </a:r>
            <a:r>
              <a:rPr lang="en-US" dirty="0" smtClean="0"/>
              <a:t> (disabled, not in partition), </a:t>
            </a:r>
            <a:r>
              <a:rPr lang="en-US" b="1" dirty="0" smtClean="0">
                <a:solidFill>
                  <a:schemeClr val="bg1"/>
                </a:solidFill>
              </a:rPr>
              <a:t>white</a:t>
            </a:r>
            <a:r>
              <a:rPr lang="en-US" dirty="0" smtClean="0"/>
              <a:t> (in partition),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grey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/>
              <a:t>(or blue, undefined, tried to check quality but couldn't)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omments</a:t>
            </a:r>
            <a:r>
              <a:rPr lang="en-US" dirty="0" smtClean="0"/>
              <a:t>: can be added for each flag per </a:t>
            </a:r>
            <a:r>
              <a:rPr lang="en-US" dirty="0" err="1" smtClean="0"/>
              <a:t>lumi</a:t>
            </a:r>
            <a:r>
              <a:rPr lang="en-US" dirty="0" smtClean="0"/>
              <a:t> block,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</a:t>
            </a:r>
            <a:r>
              <a:rPr lang="en-US" dirty="0" smtClean="0"/>
              <a:t>ut </a:t>
            </a:r>
            <a:r>
              <a:rPr lang="en-US" dirty="0" smtClean="0"/>
              <a:t>not </a:t>
            </a:r>
            <a:r>
              <a:rPr lang="en-US" dirty="0" smtClean="0"/>
              <a:t>in DB folder which is </a:t>
            </a:r>
            <a:r>
              <a:rPr lang="en-US" dirty="0" smtClean="0"/>
              <a:t>seen by </a:t>
            </a:r>
            <a:r>
              <a:rPr lang="en-US" dirty="0" err="1" smtClean="0"/>
              <a:t>athena</a:t>
            </a:r>
            <a:endParaRPr lang="en-US" dirty="0" smtClean="0"/>
          </a:p>
          <a:p>
            <a:pPr lvl="1"/>
            <a:r>
              <a:rPr lang="en-US" dirty="0" smtClean="0"/>
              <a:t>Flags </a:t>
            </a:r>
            <a:r>
              <a:rPr lang="en-US" dirty="0" smtClean="0"/>
              <a:t>and comments are stored only when something </a:t>
            </a:r>
            <a:r>
              <a:rPr lang="en-US" dirty="0" smtClean="0"/>
              <a:t>changes</a:t>
            </a:r>
          </a:p>
          <a:p>
            <a:endParaRPr lang="en-US" dirty="0" smtClean="0"/>
          </a:p>
          <a:p>
            <a:r>
              <a:rPr lang="en-US" dirty="0" smtClean="0"/>
              <a:t>Evolution </a:t>
            </a:r>
            <a:r>
              <a:rPr lang="en-US" dirty="0" smtClean="0"/>
              <a:t>with time: flags are redone for each reprocessing (yearly...)</a:t>
            </a:r>
          </a:p>
          <a:p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 smtClean="0"/>
              <a:t>will be several good-run lists: DQ provides tools</a:t>
            </a:r>
            <a:r>
              <a:rPr lang="en-US" dirty="0" smtClean="0"/>
              <a:t> to query DB</a:t>
            </a:r>
          </a:p>
          <a:p>
            <a:endParaRPr lang="en-US" dirty="0" smtClean="0"/>
          </a:p>
          <a:p>
            <a:r>
              <a:rPr lang="en-US" dirty="0" smtClean="0"/>
              <a:t>Should </a:t>
            </a:r>
            <a:r>
              <a:rPr lang="en-US" dirty="0" smtClean="0"/>
              <a:t>be possible to </a:t>
            </a:r>
            <a:r>
              <a:rPr lang="en-US" dirty="0" smtClean="0">
                <a:solidFill>
                  <a:srgbClr val="FF0000"/>
                </a:solidFill>
              </a:rPr>
              <a:t>check if a detector is in the partition </a:t>
            </a:r>
            <a:r>
              <a:rPr lang="en-US" dirty="0" smtClean="0"/>
              <a:t>and include this in the logic for deciding on data quality flags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</a:t>
            </a:r>
            <a:r>
              <a:rPr lang="en-US" dirty="0" smtClean="0"/>
              <a:t>.g. don't use some </a:t>
            </a:r>
            <a:r>
              <a:rPr lang="en-US" dirty="0" err="1" smtClean="0"/>
              <a:t>histo</a:t>
            </a:r>
            <a:r>
              <a:rPr lang="en-US" dirty="0" smtClean="0"/>
              <a:t> for checks if some detector is not in the </a:t>
            </a:r>
            <a:r>
              <a:rPr lang="en-US" dirty="0" smtClean="0"/>
              <a:t>partition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72D-2928-5843-B5AD-8E0DF0155AE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mtClean="0"/>
              <a:t>Offline DQ Monitoring</a:t>
            </a:r>
          </a:p>
        </p:txBody>
      </p:sp>
      <p:pic>
        <p:nvPicPr>
          <p:cNvPr id="15363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8300" y="1417638"/>
            <a:ext cx="84709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</a:t>
            </a:r>
            <a:r>
              <a:rPr lang="en-US" dirty="0" smtClean="0"/>
              <a:t>should the histograms checking work?</a:t>
            </a:r>
          </a:p>
          <a:p>
            <a:r>
              <a:rPr lang="en-US" dirty="0" smtClean="0"/>
              <a:t>What should be the interaction with the slice experts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</a:t>
            </a:r>
            <a:r>
              <a:rPr lang="en-US" dirty="0" smtClean="0"/>
              <a:t>the report of the shifter per run should be given?</a:t>
            </a:r>
          </a:p>
          <a:p>
            <a:r>
              <a:rPr lang="en-US" dirty="0" smtClean="0"/>
              <a:t>What other tools/system do we need?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72D-2928-5843-B5AD-8E0DF0155AE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Trigger Offline Monitoring Expert 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105401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 expert should at any moment be aware of the ongoing operational issues</a:t>
            </a:r>
          </a:p>
          <a:p>
            <a:endParaRPr lang="en-US" dirty="0" smtClean="0"/>
          </a:p>
          <a:p>
            <a:r>
              <a:rPr lang="en-US" dirty="0" smtClean="0"/>
              <a:t>He/she must provide the link between the shifter and the trigger operations </a:t>
            </a:r>
          </a:p>
          <a:p>
            <a:pPr lvl="1"/>
            <a:r>
              <a:rPr lang="en-US" dirty="0" smtClean="0"/>
              <a:t>The shifter needs clear information on the day’s priorities and instructions on what to do outside the routine tasks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Must be at CERN, at least during first year or so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expert has several tasks assigned: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Attend the 09:00 trigger meeting, before the daily run meeting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</a:t>
            </a:r>
            <a:r>
              <a:rPr lang="en-US" dirty="0" smtClean="0"/>
              <a:t>f needed, attend the run meeting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Attend the meeting with trigger slice experts in the afternoon to be prepared for the DQ meeting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Report on the Data Quality meeting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Reassign Savannah bugs coming from Tier0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Assist the trigger offline monitoring shifter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72D-2928-5843-B5AD-8E0DF0155AE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Trigger Offline Monitoring Shifter 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399"/>
            <a:ext cx="9144000" cy="5410201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It  should be possible to do the offline monitoring </a:t>
            </a:r>
            <a:r>
              <a:rPr lang="en-US" dirty="0" smtClean="0"/>
              <a:t>shift remotely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shifter should be expected to: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Verify the daily monitoring histograms for each run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Provide the expert with an accurate view of the data quality:</a:t>
            </a:r>
          </a:p>
          <a:p>
            <a:pPr marL="1314450" lvl="2" indent="-514350"/>
            <a:r>
              <a:rPr lang="en-US" dirty="0" smtClean="0"/>
              <a:t>Agreement between monitoring histograms and references</a:t>
            </a:r>
          </a:p>
          <a:p>
            <a:pPr marL="1314450" lvl="2" indent="-514350"/>
            <a:r>
              <a:rPr lang="en-US" dirty="0" smtClean="0"/>
              <a:t>Fraction of failed jobs, error classification</a:t>
            </a:r>
          </a:p>
          <a:p>
            <a:pPr marL="1314450" lvl="2" indent="-514350"/>
            <a:r>
              <a:rPr lang="en-US" dirty="0" smtClean="0"/>
              <a:t>General quantities such as</a:t>
            </a:r>
            <a:r>
              <a:rPr lang="en-US" dirty="0" smtClean="0"/>
              <a:t> which triggers are running, stream </a:t>
            </a:r>
            <a:r>
              <a:rPr lang="en-US" dirty="0" smtClean="0"/>
              <a:t>overlaps, trigger rates,</a:t>
            </a:r>
            <a:r>
              <a:rPr lang="en-US" dirty="0" smtClean="0"/>
              <a:t> nr events processed, etc 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Be able to launch monitoring jobs on recent data and analyze output</a:t>
            </a:r>
          </a:p>
          <a:p>
            <a:pPr marL="1314450" lvl="2" indent="-514350"/>
            <a:r>
              <a:rPr lang="en-US" dirty="0" smtClean="0"/>
              <a:t>Essential, and time critical, for testing new menus</a:t>
            </a:r>
          </a:p>
          <a:p>
            <a:endParaRPr lang="en-US" dirty="0" smtClean="0"/>
          </a:p>
          <a:p>
            <a:r>
              <a:rPr lang="en-US" dirty="0" smtClean="0"/>
              <a:t>Good communication is essential between the shifter and the expert</a:t>
            </a:r>
          </a:p>
          <a:p>
            <a:pPr lvl="1"/>
            <a:r>
              <a:rPr lang="en-US" dirty="0" smtClean="0"/>
              <a:t>The shifter needs clear information on the day’s priorities and instructions on what to do outside the routine tasks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Slice experts must be accessible to shifter to help interpret monitoring histograms which fall outside the norm</a:t>
            </a:r>
          </a:p>
          <a:p>
            <a:pPr lvl="1"/>
            <a:r>
              <a:rPr lang="en-US" dirty="0" smtClean="0"/>
              <a:t>Reference histograms should be made available as soon as possible, and maintained by slice </a:t>
            </a:r>
            <a:r>
              <a:rPr lang="en-US" dirty="0" smtClean="0"/>
              <a:t>experts</a:t>
            </a:r>
          </a:p>
          <a:p>
            <a:pPr lvl="1"/>
            <a:r>
              <a:rPr lang="en-US" dirty="0" smtClean="0"/>
              <a:t>Even before that, essential that experts supply clear description of each monitoring histogram to be checked – should be obvious when data is bad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Shifter report might benefit from a shift checklist which writes to </a:t>
            </a:r>
            <a:r>
              <a:rPr lang="en-US" dirty="0" err="1" smtClean="0"/>
              <a:t>eLog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72D-2928-5843-B5AD-8E0DF0155AE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Other comments/conclusions on 2008 run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72D-2928-5843-B5AD-8E0DF0155AE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Other comments/conclusions on 2008 run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28955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Expert and shifter: clearly cannot be same person, work load too much</a:t>
            </a:r>
          </a:p>
          <a:p>
            <a:pPr lvl="1"/>
            <a:r>
              <a:rPr lang="en-US" dirty="0" smtClean="0"/>
              <a:t>Expert: </a:t>
            </a:r>
          </a:p>
          <a:p>
            <a:pPr lvl="2"/>
            <a:r>
              <a:rPr lang="en-US" dirty="0" smtClean="0"/>
              <a:t>40</a:t>
            </a:r>
            <a:r>
              <a:rPr lang="en-US" dirty="0" smtClean="0"/>
              <a:t>%</a:t>
            </a:r>
            <a:r>
              <a:rPr lang="en-US" dirty="0" smtClean="0"/>
              <a:t> of time talking </a:t>
            </a:r>
            <a:r>
              <a:rPr lang="en-US" dirty="0" smtClean="0"/>
              <a:t>to people to understand problems and how to process data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rest  </a:t>
            </a:r>
            <a:r>
              <a:rPr lang="en-US" dirty="0" smtClean="0"/>
              <a:t>looking at data quality and in </a:t>
            </a:r>
            <a:r>
              <a:rPr lang="en-US" dirty="0" smtClean="0"/>
              <a:t>meetings:</a:t>
            </a:r>
          </a:p>
          <a:p>
            <a:pPr lvl="3"/>
            <a:r>
              <a:rPr lang="en-US" dirty="0" smtClean="0"/>
              <a:t>1</a:t>
            </a:r>
            <a:r>
              <a:rPr lang="en-US" dirty="0" smtClean="0"/>
              <a:t>/2 hour </a:t>
            </a:r>
            <a:r>
              <a:rPr lang="en-US" dirty="0" smtClean="0"/>
              <a:t>Data Quality</a:t>
            </a:r>
          </a:p>
          <a:p>
            <a:pPr lvl="3"/>
            <a:r>
              <a:rPr lang="en-US" dirty="0" smtClean="0"/>
              <a:t>1</a:t>
            </a:r>
            <a:r>
              <a:rPr lang="en-US" dirty="0" smtClean="0"/>
              <a:t>/2 hour slice </a:t>
            </a:r>
            <a:r>
              <a:rPr lang="en-US" dirty="0" smtClean="0"/>
              <a:t>expert</a:t>
            </a:r>
            <a:endParaRPr lang="en-US" dirty="0" smtClean="0"/>
          </a:p>
          <a:p>
            <a:pPr lvl="3"/>
            <a:r>
              <a:rPr lang="en-US" dirty="0" smtClean="0"/>
              <a:t>1</a:t>
            </a:r>
            <a:r>
              <a:rPr lang="en-US" dirty="0" smtClean="0"/>
              <a:t>/2 hour </a:t>
            </a:r>
            <a:r>
              <a:rPr lang="en-US" dirty="0" smtClean="0"/>
              <a:t>monitoring meeting</a:t>
            </a:r>
          </a:p>
          <a:p>
            <a:pPr lvl="2"/>
            <a:r>
              <a:rPr lang="en-US" dirty="0" smtClean="0"/>
              <a:t>Expert sometimes needed to know how to run </a:t>
            </a:r>
            <a:r>
              <a:rPr lang="en-US" dirty="0" smtClean="0"/>
              <a:t>jobs </a:t>
            </a:r>
          </a:p>
          <a:p>
            <a:pPr lvl="1"/>
            <a:r>
              <a:rPr lang="en-US" dirty="0" smtClean="0"/>
              <a:t>Shifter: </a:t>
            </a:r>
          </a:p>
          <a:p>
            <a:pPr lvl="2"/>
            <a:r>
              <a:rPr lang="en-US" dirty="0" smtClean="0"/>
              <a:t>70-80% </a:t>
            </a:r>
            <a:r>
              <a:rPr lang="en-US" dirty="0" smtClean="0"/>
              <a:t>debugging and coping with problems in the machinery or interacting with tool </a:t>
            </a:r>
            <a:r>
              <a:rPr lang="en-US" dirty="0" smtClean="0"/>
              <a:t>maintainer</a:t>
            </a:r>
          </a:p>
          <a:p>
            <a:pPr lvl="2"/>
            <a:r>
              <a:rPr lang="en-US" dirty="0" smtClean="0"/>
              <a:t>Running jobs took a lot of babysitting</a:t>
            </a:r>
          </a:p>
          <a:p>
            <a:pPr lvl="1"/>
            <a:r>
              <a:rPr lang="en-US" dirty="0" smtClean="0"/>
              <a:t>Whiteboard a very useful feature – needs to be kept lean and clean and up to date (expert responsibility?)</a:t>
            </a:r>
          </a:p>
          <a:p>
            <a:endParaRPr lang="en-US" dirty="0" smtClean="0"/>
          </a:p>
          <a:p>
            <a:r>
              <a:rPr lang="en-US" dirty="0" smtClean="0"/>
              <a:t>Monitoring </a:t>
            </a:r>
            <a:r>
              <a:rPr lang="en-US" dirty="0" smtClean="0"/>
              <a:t>Tools: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hanges </a:t>
            </a:r>
            <a:r>
              <a:rPr lang="en-US" dirty="0" smtClean="0"/>
              <a:t>to standard procedure required a lot of manual intervention and </a:t>
            </a:r>
            <a:r>
              <a:rPr lang="en-US" dirty="0" smtClean="0"/>
              <a:t>cleanups </a:t>
            </a:r>
          </a:p>
          <a:p>
            <a:pPr lvl="2"/>
            <a:r>
              <a:rPr lang="en-US" dirty="0" smtClean="0"/>
              <a:t>E.g. keeping log files required change of framework</a:t>
            </a:r>
          </a:p>
          <a:p>
            <a:pPr lvl="1"/>
            <a:r>
              <a:rPr lang="en-US" dirty="0" smtClean="0"/>
              <a:t>Robustness needs to be improved: e.g. number of failed jobs in web site not always corresponded to trigger errors (monitoring thread fragile)</a:t>
            </a:r>
          </a:p>
          <a:p>
            <a:pPr lvl="1"/>
            <a:r>
              <a:rPr lang="en-US" dirty="0" smtClean="0"/>
              <a:t>BS conversion, memory leaks, etc not done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72D-2928-5843-B5AD-8E0DF0155AE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Documentation:</a:t>
            </a:r>
          </a:p>
          <a:p>
            <a:pPr lvl="1"/>
            <a:r>
              <a:rPr lang="en-US" dirty="0" smtClean="0"/>
              <a:t>Reasonable documentation available, but still lots of interaction with tool experts essential</a:t>
            </a:r>
          </a:p>
          <a:p>
            <a:pPr lvl="1"/>
            <a:r>
              <a:rPr lang="en-US" dirty="0" smtClean="0"/>
              <a:t>No description of monitoring histograms</a:t>
            </a:r>
            <a:endParaRPr lang="en-US" dirty="0" smtClean="0"/>
          </a:p>
          <a:p>
            <a:pPr lvl="1"/>
            <a:r>
              <a:rPr lang="en-US" dirty="0" smtClean="0"/>
              <a:t>Sometimes </a:t>
            </a:r>
            <a:r>
              <a:rPr lang="en-US" dirty="0" smtClean="0"/>
              <a:t>“too much to do to [thoroughly] read documentation</a:t>
            </a:r>
            <a:r>
              <a:rPr lang="en-US" dirty="0" smtClean="0"/>
              <a:t>” (cannot happen)</a:t>
            </a:r>
          </a:p>
          <a:p>
            <a:endParaRPr lang="en-US" dirty="0" smtClean="0"/>
          </a:p>
          <a:p>
            <a:r>
              <a:rPr lang="en-US" dirty="0" smtClean="0"/>
              <a:t>Tier0:</a:t>
            </a:r>
          </a:p>
          <a:p>
            <a:pPr lvl="1"/>
            <a:r>
              <a:rPr lang="en-US" dirty="0" smtClean="0"/>
              <a:t>S</a:t>
            </a:r>
            <a:r>
              <a:rPr lang="en-US" dirty="0" smtClean="0"/>
              <a:t>hould </a:t>
            </a:r>
            <a:r>
              <a:rPr lang="en-US" dirty="0" smtClean="0"/>
              <a:t>have the same histograms in Tier0 and online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Should </a:t>
            </a:r>
            <a:r>
              <a:rPr lang="en-US" dirty="0" smtClean="0"/>
              <a:t>have a comparison</a:t>
            </a:r>
            <a:r>
              <a:rPr lang="en-US" dirty="0" smtClean="0"/>
              <a:t> between online and offline trigger results</a:t>
            </a:r>
          </a:p>
          <a:p>
            <a:pPr lvl="1"/>
            <a:r>
              <a:rPr lang="en-US" dirty="0" smtClean="0"/>
              <a:t>Needed reference histograms and up to date </a:t>
            </a:r>
            <a:r>
              <a:rPr lang="en-US" dirty="0" err="1" smtClean="0"/>
              <a:t>histo</a:t>
            </a:r>
            <a:r>
              <a:rPr lang="en-US" dirty="0" smtClean="0"/>
              <a:t> boundaries - </a:t>
            </a:r>
            <a:r>
              <a:rPr lang="en-US" dirty="0" smtClean="0"/>
              <a:t>most offline </a:t>
            </a:r>
            <a:r>
              <a:rPr lang="en-US" dirty="0" err="1" smtClean="0"/>
              <a:t>histos</a:t>
            </a:r>
            <a:r>
              <a:rPr lang="en-US" dirty="0" smtClean="0"/>
              <a:t> are empty</a:t>
            </a:r>
            <a:endParaRPr lang="en-US" dirty="0" smtClean="0"/>
          </a:p>
          <a:p>
            <a:pPr lvl="1"/>
            <a:r>
              <a:rPr lang="en-US" dirty="0" smtClean="0"/>
              <a:t>D</a:t>
            </a:r>
            <a:r>
              <a:rPr lang="en-US" dirty="0" smtClean="0"/>
              <a:t>ifferences </a:t>
            </a:r>
            <a:r>
              <a:rPr lang="en-US" dirty="0" smtClean="0"/>
              <a:t>between online and offline</a:t>
            </a:r>
            <a:r>
              <a:rPr lang="en-US" dirty="0" smtClean="0"/>
              <a:t> went unnoticed</a:t>
            </a:r>
          </a:p>
          <a:p>
            <a:endParaRPr lang="en-US" dirty="0" smtClean="0"/>
          </a:p>
          <a:p>
            <a:r>
              <a:rPr lang="en-US" dirty="0" smtClean="0"/>
              <a:t>CAF usage:</a:t>
            </a:r>
          </a:p>
          <a:p>
            <a:pPr lvl="1"/>
            <a:r>
              <a:rPr lang="en-US" dirty="0" smtClean="0"/>
              <a:t>Perception was that farm load was excessive, but in practice lots of idle time </a:t>
            </a:r>
          </a:p>
          <a:p>
            <a:pPr lvl="1"/>
            <a:r>
              <a:rPr lang="en-US" dirty="0" smtClean="0"/>
              <a:t>T</a:t>
            </a:r>
            <a:r>
              <a:rPr lang="en-US" dirty="0" smtClean="0"/>
              <a:t>his should be investigated and </a:t>
            </a:r>
            <a:r>
              <a:rPr lang="en-US" dirty="0" err="1" smtClean="0"/>
              <a:t>optimised</a:t>
            </a:r>
            <a:endParaRPr lang="en-US" dirty="0" smtClean="0"/>
          </a:p>
          <a:p>
            <a:pPr lvl="1"/>
            <a:r>
              <a:rPr lang="en-US" dirty="0" smtClean="0"/>
              <a:t>Should improve with automatic job submission</a:t>
            </a:r>
          </a:p>
          <a:p>
            <a:pPr lvl="1"/>
            <a:r>
              <a:rPr lang="en-US" dirty="0" smtClean="0"/>
              <a:t>Seems very difficult to avoid using a single (</a:t>
            </a:r>
            <a:r>
              <a:rPr lang="en-US" dirty="0" err="1" smtClean="0"/>
              <a:t>trigcomm</a:t>
            </a:r>
            <a:r>
              <a:rPr lang="en-US" dirty="0" smtClean="0"/>
              <a:t>) account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72D-2928-5843-B5AD-8E0DF0155AE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Initial system worked acceptably but needed much manual intervention</a:t>
            </a:r>
          </a:p>
          <a:p>
            <a:endParaRPr lang="en-US" dirty="0" smtClean="0"/>
          </a:p>
          <a:p>
            <a:r>
              <a:rPr lang="en-US" dirty="0" smtClean="0"/>
              <a:t>There is now opportunity to be better prepared</a:t>
            </a:r>
          </a:p>
          <a:p>
            <a:endParaRPr lang="en-US" dirty="0" smtClean="0"/>
          </a:p>
          <a:p>
            <a:r>
              <a:rPr lang="en-US" dirty="0" smtClean="0"/>
              <a:t>Short term plans are:</a:t>
            </a:r>
          </a:p>
          <a:p>
            <a:pPr lvl="1"/>
            <a:r>
              <a:rPr lang="en-US" dirty="0" smtClean="0"/>
              <a:t>Improve error analysis and integrate with HDEBUG</a:t>
            </a:r>
          </a:p>
          <a:p>
            <a:pPr lvl="1"/>
            <a:r>
              <a:rPr lang="en-US" dirty="0" err="1" smtClean="0"/>
              <a:t>Automatise</a:t>
            </a:r>
            <a:r>
              <a:rPr lang="en-US" dirty="0" smtClean="0"/>
              <a:t> HDEBUG job submission</a:t>
            </a:r>
          </a:p>
          <a:p>
            <a:pPr lvl="1"/>
            <a:r>
              <a:rPr lang="en-US" dirty="0" smtClean="0"/>
              <a:t>Produce online/offline comparison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Should also think of shifter training</a:t>
            </a:r>
          </a:p>
          <a:p>
            <a:endParaRPr lang="en-US" dirty="0" smtClean="0"/>
          </a:p>
          <a:p>
            <a:r>
              <a:rPr lang="en-US" dirty="0" smtClean="0"/>
              <a:t>Proposal from offline DQ to have common infrastructure for CAF – will know more soon</a:t>
            </a:r>
          </a:p>
          <a:p>
            <a:endParaRPr lang="en-US" dirty="0" smtClean="0"/>
          </a:p>
          <a:p>
            <a:r>
              <a:rPr lang="en-US" dirty="0" smtClean="0"/>
              <a:t>I feel 1-2 more weeks needed to conclude this review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72D-2928-5843-B5AD-8E0DF0155AE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Trigger Offline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/>
              <a:t>The offline monitoring area covers</a:t>
            </a:r>
            <a:r>
              <a:rPr lang="en-US" dirty="0" smtClean="0"/>
              <a:t> two </a:t>
            </a:r>
            <a:r>
              <a:rPr lang="en-US" dirty="0"/>
              <a:t>parts of the Trigger </a:t>
            </a:r>
            <a:r>
              <a:rPr lang="en-US" dirty="0" smtClean="0"/>
              <a:t>Operation:</a:t>
            </a:r>
          </a:p>
          <a:p>
            <a:endParaRPr lang="en-US" dirty="0" smtClean="0"/>
          </a:p>
          <a:p>
            <a:r>
              <a:rPr lang="en-US" dirty="0" smtClean="0"/>
              <a:t>Processing </a:t>
            </a:r>
            <a:r>
              <a:rPr lang="en-US" dirty="0"/>
              <a:t>or reprocessing of jobs </a:t>
            </a:r>
            <a:r>
              <a:rPr lang="en-US" dirty="0" smtClean="0"/>
              <a:t>for: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Testing </a:t>
            </a:r>
            <a:r>
              <a:rPr lang="en-US" dirty="0"/>
              <a:t>new software and </a:t>
            </a:r>
            <a:r>
              <a:rPr lang="en-US" dirty="0" smtClean="0"/>
              <a:t>menus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Producing </a:t>
            </a:r>
            <a:r>
              <a:rPr lang="en-US" dirty="0"/>
              <a:t>HLT data when this was not in the </a:t>
            </a:r>
            <a:r>
              <a:rPr lang="en-US" dirty="0" smtClean="0"/>
              <a:t>run (*)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Produce </a:t>
            </a:r>
            <a:r>
              <a:rPr lang="en-US" dirty="0" err="1" smtClean="0"/>
              <a:t>ESD’s</a:t>
            </a:r>
            <a:r>
              <a:rPr lang="en-US" dirty="0" smtClean="0"/>
              <a:t>/monitoring </a:t>
            </a:r>
            <a:r>
              <a:rPr lang="en-US" dirty="0"/>
              <a:t>output</a:t>
            </a:r>
            <a:r>
              <a:rPr lang="en-US" dirty="0" smtClean="0"/>
              <a:t> from </a:t>
            </a:r>
            <a:r>
              <a:rPr lang="en-US" dirty="0" err="1" smtClean="0"/>
              <a:t>bytestream</a:t>
            </a:r>
            <a:r>
              <a:rPr lang="en-US" dirty="0" smtClean="0"/>
              <a:t> with or without HLT info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Special monitoring jobs that cannot run at Tier0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Processing and classifying data from the debug stream</a:t>
            </a:r>
          </a:p>
          <a:p>
            <a:pPr marL="342900" lvl="2" indent="-342900">
              <a:buNone/>
            </a:pPr>
            <a:r>
              <a:rPr lang="en-US" dirty="0" smtClean="0"/>
              <a:t>(*) i.e. running the HLT on data selected by Level 1 only (and with a minimal HLT menu for streaming)</a:t>
            </a:r>
          </a:p>
          <a:p>
            <a:endParaRPr lang="en-US" dirty="0" smtClean="0"/>
          </a:p>
          <a:p>
            <a:r>
              <a:rPr lang="en-US" dirty="0" smtClean="0"/>
              <a:t>Monitoring </a:t>
            </a:r>
            <a:r>
              <a:rPr lang="en-US" dirty="0"/>
              <a:t>and DQ of the </a:t>
            </a:r>
            <a:r>
              <a:rPr lang="en-US" dirty="0" smtClean="0"/>
              <a:t>Trigger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Analyze </a:t>
            </a:r>
            <a:r>
              <a:rPr lang="en-US" dirty="0"/>
              <a:t>the histograms from </a:t>
            </a:r>
            <a:r>
              <a:rPr lang="en-US" dirty="0" smtClean="0"/>
              <a:t>Tier0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Correlate </a:t>
            </a:r>
            <a:r>
              <a:rPr lang="en-US" dirty="0"/>
              <a:t>them with the online histograms written after the </a:t>
            </a:r>
            <a:r>
              <a:rPr lang="en-US" dirty="0" smtClean="0"/>
              <a:t>run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Produce </a:t>
            </a:r>
            <a:r>
              <a:rPr lang="en-US" dirty="0"/>
              <a:t>an assessment of the DQ from the </a:t>
            </a:r>
            <a:r>
              <a:rPr lang="en-US" dirty="0" smtClean="0"/>
              <a:t>Trigger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marL="571500" indent="-514350"/>
            <a:r>
              <a:rPr lang="en-US" dirty="0" smtClean="0"/>
              <a:t>People involved: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Trigger offline expert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Trigger offline shifter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Expert(s</a:t>
            </a:r>
            <a:r>
              <a:rPr lang="en-US" dirty="0" smtClean="0"/>
              <a:t>) providing support for monitoring infrastructure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Trigger slice on-call experts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72D-2928-5843-B5AD-8E0DF0155AE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 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38200"/>
            <a:ext cx="4038600" cy="5562600"/>
          </a:xfr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Find any necessary improvements in the </a:t>
            </a:r>
            <a:r>
              <a:rPr lang="en-US" dirty="0" err="1" smtClean="0"/>
              <a:t>organisation</a:t>
            </a:r>
            <a:r>
              <a:rPr lang="en-US" dirty="0" smtClean="0"/>
              <a:t> of the offline monitoring shifts, including documentation and flow of information</a:t>
            </a:r>
          </a:p>
          <a:p>
            <a:endParaRPr lang="en-US" dirty="0" smtClean="0"/>
          </a:p>
          <a:p>
            <a:r>
              <a:rPr lang="en-US" dirty="0" smtClean="0"/>
              <a:t>Determine the need for new functionality in the monitoring infrastructure</a:t>
            </a:r>
          </a:p>
          <a:p>
            <a:endParaRPr lang="en-US" dirty="0" smtClean="0"/>
          </a:p>
          <a:p>
            <a:r>
              <a:rPr lang="en-US" dirty="0" smtClean="0"/>
              <a:t>Help to formalize roles and </a:t>
            </a:r>
            <a:r>
              <a:rPr lang="en-US" dirty="0" err="1" smtClean="0"/>
              <a:t>responsabilities</a:t>
            </a:r>
            <a:r>
              <a:rPr lang="en-US" dirty="0" smtClean="0"/>
              <a:t> of the trigger offline monitoring shifter and expert </a:t>
            </a:r>
          </a:p>
          <a:p>
            <a:endParaRPr lang="en-US" dirty="0" smtClean="0"/>
          </a:p>
          <a:p>
            <a:r>
              <a:rPr lang="en-US" dirty="0" smtClean="0"/>
              <a:t>Establish a tentative operational schedule for each role</a:t>
            </a:r>
          </a:p>
          <a:p>
            <a:endParaRPr lang="en-US" dirty="0" smtClean="0"/>
          </a:p>
          <a:p>
            <a:r>
              <a:rPr lang="en-US" dirty="0" smtClean="0"/>
              <a:t>Estimate the use of computing resources  and find any additional needs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038600" cy="5562600"/>
          </a:xfr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Starting questions:</a:t>
            </a:r>
          </a:p>
          <a:p>
            <a:r>
              <a:rPr lang="en-US" dirty="0" smtClean="0"/>
              <a:t>How to submit jobs? It is automatic enough?</a:t>
            </a:r>
          </a:p>
          <a:p>
            <a:r>
              <a:rPr lang="en-US" dirty="0" smtClean="0"/>
              <a:t>What tools exist and what are still needed?</a:t>
            </a:r>
          </a:p>
          <a:p>
            <a:r>
              <a:rPr lang="en-US" dirty="0" smtClean="0"/>
              <a:t>Where and how the log files and other data is stored?</a:t>
            </a:r>
          </a:p>
          <a:p>
            <a:r>
              <a:rPr lang="en-US" dirty="0" smtClean="0"/>
              <a:t>How the DB of what was run is stored?</a:t>
            </a:r>
          </a:p>
          <a:p>
            <a:r>
              <a:rPr lang="en-US" dirty="0" smtClean="0"/>
              <a:t>How results are published and documented?</a:t>
            </a:r>
          </a:p>
          <a:p>
            <a:r>
              <a:rPr lang="en-US" dirty="0" smtClean="0"/>
              <a:t>Is the infrastructure for testing fast/prepared enough?</a:t>
            </a:r>
          </a:p>
          <a:p>
            <a:r>
              <a:rPr lang="en-US" dirty="0" smtClean="0"/>
              <a:t>How should the histograms checking work?</a:t>
            </a:r>
          </a:p>
          <a:p>
            <a:r>
              <a:rPr lang="en-US" dirty="0" smtClean="0"/>
              <a:t>What should be the interaction with the slice experts? (I believe this will improve when we are in beam)</a:t>
            </a:r>
          </a:p>
          <a:p>
            <a:r>
              <a:rPr lang="en-US" dirty="0" smtClean="0"/>
              <a:t>How the report of the shifter per run should be given?</a:t>
            </a:r>
          </a:p>
          <a:p>
            <a:r>
              <a:rPr lang="en-US" dirty="0" smtClean="0"/>
              <a:t>What other tools/system do we need?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72D-2928-5843-B5AD-8E0DF0155AE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6637"/>
            <a:ext cx="8458200" cy="5211763"/>
          </a:xfrm>
          <a:solidFill>
            <a:schemeClr val="accent3">
              <a:lumMod val="20000"/>
              <a:lumOff val="8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/>
              <a:t>A </a:t>
            </a:r>
            <a:r>
              <a:rPr lang="en-US" sz="1600" dirty="0"/>
              <a:t>few complementary</a:t>
            </a:r>
            <a:r>
              <a:rPr lang="en-US" sz="1600" dirty="0" smtClean="0"/>
              <a:t> procedures were followed: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Analyze </a:t>
            </a:r>
            <a:r>
              <a:rPr lang="en-US" sz="1600" dirty="0"/>
              <a:t>the software infrastructure and see what is still </a:t>
            </a:r>
            <a:r>
              <a:rPr lang="en-US" sz="1600" dirty="0" smtClean="0"/>
              <a:t>missing</a:t>
            </a:r>
            <a:endParaRPr lang="en-US" sz="1600" dirty="0"/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Analyze </a:t>
            </a:r>
            <a:r>
              <a:rPr lang="en-US" sz="1600" dirty="0"/>
              <a:t>the hardware available and explore what</a:t>
            </a:r>
            <a:r>
              <a:rPr lang="en-US" sz="1600" dirty="0" smtClean="0"/>
              <a:t> may be needed</a:t>
            </a:r>
            <a:endParaRPr lang="en-US" sz="1600" dirty="0"/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Build </a:t>
            </a:r>
            <a:r>
              <a:rPr lang="en-US" sz="1600" dirty="0"/>
              <a:t>a view on how things will work when we are in </a:t>
            </a:r>
            <a:r>
              <a:rPr lang="en-US" sz="1600" dirty="0" smtClean="0"/>
              <a:t>running</a:t>
            </a:r>
            <a:endParaRPr lang="en-US" sz="1600" dirty="0"/>
          </a:p>
          <a:p>
            <a:pPr marL="971550" lvl="1" indent="-514350"/>
            <a:r>
              <a:rPr lang="en-US" sz="1400" dirty="0" smtClean="0"/>
              <a:t>Can </a:t>
            </a:r>
            <a:r>
              <a:rPr lang="en-US" sz="1400" dirty="0"/>
              <a:t>the shifter be remote?</a:t>
            </a:r>
            <a:r>
              <a:rPr lang="en-US" sz="1400" dirty="0" smtClean="0"/>
              <a:t> </a:t>
            </a:r>
          </a:p>
          <a:p>
            <a:pPr marL="971550" lvl="1" indent="-514350"/>
            <a:r>
              <a:rPr lang="en-US" sz="1400" dirty="0" smtClean="0"/>
              <a:t>What </a:t>
            </a:r>
            <a:r>
              <a:rPr lang="en-US" sz="1400" dirty="0"/>
              <a:t>is still needed to make sure the communication expert/shifter is efficient even in this case</a:t>
            </a:r>
            <a:r>
              <a:rPr lang="en-US" sz="1400" dirty="0" smtClean="0"/>
              <a:t>?</a:t>
            </a:r>
            <a:endParaRPr lang="en-US" sz="1400" dirty="0"/>
          </a:p>
          <a:p>
            <a:pPr marL="971550" lvl="1" indent="-514350"/>
            <a:r>
              <a:rPr lang="en-US" sz="1400" dirty="0" smtClean="0"/>
              <a:t>Can </a:t>
            </a:r>
            <a:r>
              <a:rPr lang="en-US" sz="1400" dirty="0"/>
              <a:t>the expert be remote</a:t>
            </a:r>
            <a:r>
              <a:rPr lang="en-US" sz="1400" dirty="0" smtClean="0"/>
              <a:t>?</a:t>
            </a:r>
            <a:endParaRPr lang="en-US" sz="1400" dirty="0"/>
          </a:p>
          <a:p>
            <a:pPr marL="971550" lvl="1" indent="-514350"/>
            <a:r>
              <a:rPr lang="en-US" sz="1400" dirty="0" smtClean="0"/>
              <a:t>How </a:t>
            </a:r>
            <a:r>
              <a:rPr lang="en-US" sz="1400" dirty="0"/>
              <a:t>tasks are assigned and resolved</a:t>
            </a:r>
            <a:r>
              <a:rPr lang="en-US" sz="1400" dirty="0" smtClean="0"/>
              <a:t>?</a:t>
            </a:r>
          </a:p>
          <a:p>
            <a:pPr marL="971550" lvl="1" indent="-514350"/>
            <a:r>
              <a:rPr lang="en-US" sz="1400" dirty="0" smtClean="0"/>
              <a:t>Could </a:t>
            </a:r>
            <a:r>
              <a:rPr lang="en-US" sz="1400" dirty="0"/>
              <a:t>we describe a "working day" for a shifter and an expert</a:t>
            </a:r>
            <a:r>
              <a:rPr lang="en-US" sz="14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Consult with the </a:t>
            </a:r>
            <a:r>
              <a:rPr lang="en-US" sz="1600" dirty="0"/>
              <a:t>people who have been </a:t>
            </a:r>
            <a:r>
              <a:rPr lang="en-US" sz="1600" dirty="0" smtClean="0"/>
              <a:t>experts and shifters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Consult with people responsible for the software infrastructure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Take into account that the system was still in building phase and some comment might not be relevant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Extrapolate to the future to see what the week points will be</a:t>
            </a:r>
          </a:p>
          <a:p>
            <a:endParaRPr lang="en-US" sz="1600" dirty="0" smtClean="0"/>
          </a:p>
          <a:p>
            <a:r>
              <a:rPr lang="en-US" sz="1600" dirty="0" smtClean="0"/>
              <a:t>Input from shifters/experts: </a:t>
            </a:r>
            <a:r>
              <a:rPr lang="en-US" sz="1600" dirty="0" err="1" smtClean="0"/>
              <a:t>Olya</a:t>
            </a:r>
            <a:r>
              <a:rPr lang="en-US" sz="1600" dirty="0" smtClean="0"/>
              <a:t>, </a:t>
            </a:r>
            <a:r>
              <a:rPr lang="en-US" sz="1600" dirty="0" err="1" smtClean="0"/>
              <a:t>Iwona</a:t>
            </a:r>
            <a:r>
              <a:rPr lang="en-US" sz="1600" dirty="0" smtClean="0"/>
              <a:t>, </a:t>
            </a:r>
            <a:r>
              <a:rPr lang="en-US" sz="1600" dirty="0" err="1" smtClean="0"/>
              <a:t>Aart</a:t>
            </a:r>
            <a:r>
              <a:rPr lang="en-US" sz="1600" dirty="0" smtClean="0"/>
              <a:t>, Anna, </a:t>
            </a:r>
            <a:r>
              <a:rPr lang="en-US" sz="1600" dirty="0" err="1" smtClean="0"/>
              <a:t>Hegoi</a:t>
            </a:r>
            <a:r>
              <a:rPr lang="en-US" sz="1600" dirty="0" smtClean="0"/>
              <a:t>, Attila, so far (also </a:t>
            </a:r>
            <a:r>
              <a:rPr lang="en-US" sz="1600" dirty="0" err="1" smtClean="0"/>
              <a:t>Szymon</a:t>
            </a:r>
            <a:r>
              <a:rPr lang="en-US" sz="1600" dirty="0" smtClean="0"/>
              <a:t>, Ricardo)  </a:t>
            </a:r>
          </a:p>
          <a:p>
            <a:endParaRPr lang="en-US" sz="1600" dirty="0" smtClean="0"/>
          </a:p>
          <a:p>
            <a:r>
              <a:rPr lang="en-US" sz="1600" dirty="0" smtClean="0"/>
              <a:t>Some partial conclusions already possible, but another week or two would help refine things</a:t>
            </a:r>
          </a:p>
          <a:p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72D-2928-5843-B5AD-8E0DF0155AE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687763"/>
          </a:xfrm>
        </p:spPr>
        <p:txBody>
          <a:bodyPr>
            <a:normAutofit/>
          </a:bodyPr>
          <a:lstStyle/>
          <a:p>
            <a:r>
              <a:rPr lang="en-US" dirty="0" smtClean="0"/>
              <a:t>How to submit jobs? It is automatic enough?</a:t>
            </a:r>
          </a:p>
          <a:p>
            <a:r>
              <a:rPr lang="en-US" dirty="0" smtClean="0"/>
              <a:t>What tools exist and what are still needed?</a:t>
            </a:r>
          </a:p>
          <a:p>
            <a:r>
              <a:rPr lang="en-US" dirty="0" smtClean="0"/>
              <a:t>Where and how the log files and other data is stored</a:t>
            </a:r>
            <a:r>
              <a:rPr lang="en-US" dirty="0" smtClean="0"/>
              <a:t>?</a:t>
            </a:r>
          </a:p>
          <a:p>
            <a:r>
              <a:rPr lang="en-US" dirty="0" smtClean="0"/>
              <a:t>Is the infrastructure for testing fast/prepared enough?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72D-2928-5843-B5AD-8E0DF0155AE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Trigger Tasks in CAF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289550"/>
          </a:xfrm>
          <a:solidFill>
            <a:schemeClr val="accent3">
              <a:lumMod val="20000"/>
              <a:lumOff val="8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normAutofit fontScale="62500" lnSpcReduction="20000"/>
          </a:bodyPr>
          <a:lstStyle/>
          <a:p>
            <a:pPr marL="514350" indent="-514350">
              <a:buNone/>
            </a:pPr>
            <a:r>
              <a:rPr lang="en-US" dirty="0" smtClean="0"/>
              <a:t>CAF was used in 2008 run for 3 main purposes: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 High</a:t>
            </a:r>
            <a:r>
              <a:rPr lang="en-US" dirty="0"/>
              <a:t> </a:t>
            </a:r>
            <a:r>
              <a:rPr lang="en-US" dirty="0" smtClean="0"/>
              <a:t>Level Trigger on Level 1-selected </a:t>
            </a:r>
            <a:r>
              <a:rPr lang="en-US" dirty="0" err="1" smtClean="0"/>
              <a:t>bytestream</a:t>
            </a:r>
            <a:r>
              <a:rPr lang="en-US" dirty="0" smtClean="0"/>
              <a:t> data </a:t>
            </a:r>
          </a:p>
          <a:p>
            <a:pPr marL="914400" lvl="1" indent="-514350"/>
            <a:r>
              <a:rPr lang="en-US" dirty="0"/>
              <a:t>T</a:t>
            </a:r>
            <a:r>
              <a:rPr lang="en-US" dirty="0" smtClean="0"/>
              <a:t>est new Super Master Keys before online deployment </a:t>
            </a:r>
          </a:p>
          <a:p>
            <a:pPr marL="914400" lvl="1" indent="-514350"/>
            <a:r>
              <a:rPr lang="en-US" dirty="0"/>
              <a:t>C</a:t>
            </a:r>
            <a:r>
              <a:rPr lang="en-US" dirty="0" smtClean="0"/>
              <a:t>lassify High Level Trigger errors, crashes, etc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 trigger offline monitoring on </a:t>
            </a:r>
            <a:r>
              <a:rPr lang="en-US" dirty="0" err="1" smtClean="0"/>
              <a:t>bytestream</a:t>
            </a:r>
            <a:r>
              <a:rPr lang="en-US" dirty="0" smtClean="0"/>
              <a:t> data from step 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Produce </a:t>
            </a:r>
            <a:r>
              <a:rPr lang="en-US" dirty="0" err="1" smtClean="0"/>
              <a:t>ESDs</a:t>
            </a:r>
            <a:r>
              <a:rPr lang="en-US" dirty="0" smtClean="0"/>
              <a:t> with trigger information from step 1 </a:t>
            </a:r>
            <a:r>
              <a:rPr lang="en-US" dirty="0" err="1" smtClean="0"/>
              <a:t>bytestream</a:t>
            </a:r>
            <a:r>
              <a:rPr lang="en-US" dirty="0" smtClean="0"/>
              <a:t> data for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Estimate trigger rates for new menus (occasional and lower priority)</a:t>
            </a:r>
          </a:p>
          <a:p>
            <a:pPr marL="514350" indent="-514350">
              <a:buFont typeface="+mj-lt"/>
              <a:buAutoNum type="alphaLcParenR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Plans for the CAF in 2009:</a:t>
            </a:r>
          </a:p>
          <a:p>
            <a:pPr marL="514350" indent="-514350"/>
            <a:r>
              <a:rPr lang="en-US" dirty="0" smtClean="0"/>
              <a:t>Initial running will be pretty much the same as 2008 (running HLT on L1-only data, etc)</a:t>
            </a:r>
          </a:p>
          <a:p>
            <a:pPr marL="514350" indent="-514350"/>
            <a:r>
              <a:rPr lang="en-US" dirty="0"/>
              <a:t>P</a:t>
            </a:r>
            <a:r>
              <a:rPr lang="en-US" dirty="0" smtClean="0"/>
              <a:t>lans for steady-state data taking :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Run error analysis/classification/recovery on all debug stream events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Run Data Quality monitoring jobs on some/all express stream data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Run online/offline trigger result comparison on some/all express stream data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Continue to test new menus and code offline in the CAF before deploying them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4CAB-8A97-5F49-A17E-D6E7A1CE2D1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Task Management</a:t>
            </a:r>
            <a:endParaRPr lang="en-US" dirty="0"/>
          </a:p>
        </p:txBody>
      </p:sp>
      <p:sp useBgFill="1"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15962"/>
            <a:ext cx="4419600" cy="5608638"/>
          </a:xfrm>
          <a:effectLst/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Initial system written and developed for 2008 run:</a:t>
            </a:r>
          </a:p>
          <a:p>
            <a:pPr lvl="1"/>
            <a:r>
              <a:rPr lang="en-US" dirty="0" smtClean="0"/>
              <a:t>HDEBUG framework - </a:t>
            </a:r>
            <a:r>
              <a:rPr lang="en-US" dirty="0" err="1" smtClean="0"/>
              <a:t>Hegoi</a:t>
            </a:r>
            <a:r>
              <a:rPr lang="en-US" dirty="0" smtClean="0"/>
              <a:t> </a:t>
            </a:r>
            <a:r>
              <a:rPr lang="en-US" dirty="0" err="1" smtClean="0"/>
              <a:t>Garitaonandia</a:t>
            </a:r>
            <a:endParaRPr lang="en-US" dirty="0" smtClean="0"/>
          </a:p>
          <a:p>
            <a:pPr lvl="1"/>
            <a:r>
              <a:rPr lang="en-US" dirty="0" smtClean="0"/>
              <a:t>Error analysis scripts - Anna </a:t>
            </a:r>
            <a:r>
              <a:rPr lang="en-US" dirty="0" err="1" smtClean="0"/>
              <a:t>Sfyrla</a:t>
            </a:r>
            <a:endParaRPr lang="en-US" dirty="0" smtClean="0"/>
          </a:p>
          <a:p>
            <a:pPr lvl="1"/>
            <a:r>
              <a:rPr lang="en-US" dirty="0" smtClean="0"/>
              <a:t>Offline monitoring, BS-&gt;ESD - </a:t>
            </a:r>
            <a:r>
              <a:rPr lang="en-US" dirty="0" err="1" smtClean="0"/>
              <a:t>Aart</a:t>
            </a:r>
            <a:r>
              <a:rPr lang="en-US" dirty="0" smtClean="0"/>
              <a:t> </a:t>
            </a:r>
            <a:r>
              <a:rPr lang="en-US" dirty="0" err="1" smtClean="0"/>
              <a:t>Heijboer</a:t>
            </a:r>
            <a:endParaRPr lang="en-US" dirty="0" smtClean="0"/>
          </a:p>
          <a:p>
            <a:r>
              <a:rPr lang="en-US" dirty="0" smtClean="0"/>
              <a:t>Job submission for step 1 used HDEBUG, based on GANGA, and publishes results to web server</a:t>
            </a:r>
          </a:p>
          <a:p>
            <a:r>
              <a:rPr lang="en-US" dirty="0" smtClean="0"/>
              <a:t>Monitoring jobs run trigger monitoring tools in</a:t>
            </a:r>
            <a:r>
              <a:rPr lang="en-US" dirty="0" smtClean="0"/>
              <a:t> CAF/Tier0</a:t>
            </a:r>
          </a:p>
          <a:p>
            <a:r>
              <a:rPr lang="en-US" dirty="0" smtClean="0"/>
              <a:t>Monitoring </a:t>
            </a:r>
            <a:r>
              <a:rPr lang="en-US" dirty="0" smtClean="0"/>
              <a:t>and ESD (steps 2. and 3.) used simple queue submission scripts (</a:t>
            </a:r>
            <a:r>
              <a:rPr lang="en-US" dirty="0" err="1" smtClean="0"/>
              <a:t>bsub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Small library of useful scripts for error classification, etc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Recommendations</a:t>
            </a:r>
            <a:r>
              <a:rPr lang="en-US" dirty="0" smtClean="0"/>
              <a:t> </a:t>
            </a:r>
            <a:r>
              <a:rPr lang="en-US" dirty="0" smtClean="0"/>
              <a:t>for 2009:</a:t>
            </a:r>
          </a:p>
          <a:p>
            <a:r>
              <a:rPr lang="en-US" dirty="0" smtClean="0"/>
              <a:t>Automate job submission in HDEBUG framework – eliminate manual submission of jobs on debug and express stream</a:t>
            </a:r>
          </a:p>
          <a:p>
            <a:r>
              <a:rPr lang="en-US" dirty="0" smtClean="0"/>
              <a:t>Complete merger of error classification scripts into HDEBUG</a:t>
            </a:r>
          </a:p>
          <a:p>
            <a:r>
              <a:rPr lang="en-US" dirty="0" smtClean="0"/>
              <a:t>Ongoing development of analysis algorithms for online/offline  comparison – to be managed by HDEBUG</a:t>
            </a:r>
          </a:p>
          <a:p>
            <a:r>
              <a:rPr lang="en-US" dirty="0" smtClean="0"/>
              <a:t>Continue to use CAF for testing new </a:t>
            </a:r>
            <a:r>
              <a:rPr lang="en-US" dirty="0" err="1" smtClean="0"/>
              <a:t>SMKs</a:t>
            </a:r>
            <a:r>
              <a:rPr lang="en-US" dirty="0" smtClean="0"/>
              <a:t> before online deployment of menu</a:t>
            </a:r>
          </a:p>
          <a:p>
            <a:pPr lvl="1"/>
            <a:r>
              <a:rPr lang="en-US" sz="2947" dirty="0" smtClean="0"/>
              <a:t>Simplify submission of test jobs and make it more robust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914400"/>
            <a:ext cx="4541601" cy="52578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4CAB-8A97-5F49-A17E-D6E7A1CE2D1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/>
              <a:t>Proposal for centralizing task management?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876799"/>
          </a:xfrm>
          <a:solidFill>
            <a:srgbClr val="FFFF00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Submission of jobs on DEBUG and EXPRESS streams:</a:t>
            </a:r>
          </a:p>
          <a:p>
            <a:pPr lvl="1"/>
            <a:r>
              <a:rPr lang="en-US" sz="2947" dirty="0" smtClean="0"/>
              <a:t>Initial data: run by hand, possibly different menu and release than was used online</a:t>
            </a:r>
          </a:p>
          <a:p>
            <a:pPr lvl="1"/>
            <a:r>
              <a:rPr lang="en-US" sz="2947" dirty="0" smtClean="0"/>
              <a:t>Steady state: run same release and menu as used online</a:t>
            </a:r>
          </a:p>
          <a:p>
            <a:pPr lvl="1"/>
            <a:r>
              <a:rPr lang="en-US" sz="2947" dirty="0" err="1" smtClean="0"/>
              <a:t>Hegoi</a:t>
            </a:r>
            <a:r>
              <a:rPr lang="en-US" sz="2947" dirty="0" smtClean="0"/>
              <a:t> and Attila working on </a:t>
            </a:r>
            <a:r>
              <a:rPr lang="en-US" sz="2947" dirty="0" smtClean="0">
                <a:solidFill>
                  <a:srgbClr val="FF0000"/>
                </a:solidFill>
              </a:rPr>
              <a:t>system to automatically send jobs to all new data</a:t>
            </a:r>
            <a:r>
              <a:rPr lang="en-US" sz="2947" dirty="0" smtClean="0"/>
              <a:t> from these streams – perhaps also useful elsewhere</a:t>
            </a:r>
          </a:p>
          <a:p>
            <a:endParaRPr lang="en-US" dirty="0" smtClean="0"/>
          </a:p>
          <a:p>
            <a:r>
              <a:rPr lang="en-US" dirty="0" smtClean="0"/>
              <a:t>Testing new menus: need to specify data set, menu, release (possibly nightly)</a:t>
            </a:r>
          </a:p>
          <a:p>
            <a:pPr lvl="1"/>
            <a:r>
              <a:rPr lang="en-US" sz="2947" dirty="0" smtClean="0">
                <a:solidFill>
                  <a:srgbClr val="FF0000"/>
                </a:solidFill>
              </a:rPr>
              <a:t>Need tool to un-stream data </a:t>
            </a:r>
            <a:r>
              <a:rPr lang="en-US" sz="2947" dirty="0" smtClean="0"/>
              <a:t>before running – avoid mixing streams after new HLT version runs on data</a:t>
            </a:r>
          </a:p>
          <a:p>
            <a:pPr lvl="1"/>
            <a:r>
              <a:rPr lang="en-US" sz="2947" dirty="0" smtClean="0"/>
              <a:t>Open question: do we need to be able to test </a:t>
            </a:r>
            <a:r>
              <a:rPr lang="en-US" sz="2947" dirty="0" err="1" smtClean="0"/>
              <a:t>nightly+extra</a:t>
            </a:r>
            <a:r>
              <a:rPr lang="en-US" sz="2947" dirty="0" smtClean="0"/>
              <a:t> tag</a:t>
            </a:r>
            <a:r>
              <a:rPr lang="en-US" sz="2947" dirty="0" smtClean="0"/>
              <a:t>? – initial answer is </a:t>
            </a:r>
            <a:r>
              <a:rPr lang="en-US" sz="2947" b="1" dirty="0" smtClean="0"/>
              <a:t>no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Log files for debug stream/test jobs </a:t>
            </a:r>
            <a:r>
              <a:rPr lang="en-US" dirty="0" smtClean="0"/>
              <a:t>and </a:t>
            </a:r>
            <a:r>
              <a:rPr lang="en-US" dirty="0" smtClean="0"/>
              <a:t>reference files should be stored in web server and periodically archived to castor (in automatic way if possible)</a:t>
            </a:r>
          </a:p>
          <a:p>
            <a:pPr lvl="1"/>
            <a:r>
              <a:rPr lang="en-US" dirty="0" smtClean="0"/>
              <a:t>Must be accessible to shifter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Other constraints:</a:t>
            </a:r>
          </a:p>
          <a:p>
            <a:pPr lvl="1"/>
            <a:r>
              <a:rPr lang="en-US" dirty="0" smtClean="0"/>
              <a:t>DQ, debug stream and test jobs need to publish results in web-accessible way for remote DQ </a:t>
            </a:r>
          </a:p>
          <a:p>
            <a:pPr lvl="1"/>
            <a:r>
              <a:rPr lang="en-US" dirty="0" smtClean="0"/>
              <a:t>Need to run this asynchronously from (before) offline reconstruction</a:t>
            </a:r>
          </a:p>
          <a:p>
            <a:pPr lvl="1"/>
            <a:r>
              <a:rPr lang="en-US" dirty="0" smtClean="0"/>
              <a:t>Farm/queue load varies mostly depending on demand for testing new menus (time critical</a:t>
            </a:r>
            <a:r>
              <a:rPr lang="en-US" dirty="0" smtClean="0"/>
              <a:t>)</a:t>
            </a:r>
          </a:p>
          <a:p>
            <a:pPr lvl="2"/>
            <a:r>
              <a:rPr lang="en-US" sz="2909" dirty="0" smtClean="0"/>
              <a:t>Total farm load should be quantified and monitored</a:t>
            </a:r>
            <a:endParaRPr lang="en-US" sz="2909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4CAB-8A97-5F49-A17E-D6E7A1CE2D1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</a:t>
            </a:r>
            <a:r>
              <a:rPr lang="en-US" dirty="0" smtClean="0"/>
              <a:t>the DB of what was run is stored?</a:t>
            </a:r>
          </a:p>
          <a:p>
            <a:r>
              <a:rPr lang="en-US" dirty="0" smtClean="0"/>
              <a:t>How results are published and documented?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S.Gadomski, R.Gonçalo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Open Meeting 21/1/2009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72D-2928-5843-B5AD-8E0DF0155AE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2354</Words>
  <Application>Microsoft Macintosh PowerPoint</Application>
  <PresentationFormat>On-screen Show (4:3)</PresentationFormat>
  <Paragraphs>281</Paragraphs>
  <Slides>18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Review of the Trigger Offline Monitoring</vt:lpstr>
      <vt:lpstr>Trigger Offline Monitoring</vt:lpstr>
      <vt:lpstr>Review Aims</vt:lpstr>
      <vt:lpstr>Review Procedure</vt:lpstr>
      <vt:lpstr>Slide 5</vt:lpstr>
      <vt:lpstr>Trigger Tasks in CAF</vt:lpstr>
      <vt:lpstr>Task Management</vt:lpstr>
      <vt:lpstr>Proposal for centralizing task management?</vt:lpstr>
      <vt:lpstr>Slide 9</vt:lpstr>
      <vt:lpstr>Data Quality Flags </vt:lpstr>
      <vt:lpstr>Offline DQ Monitoring</vt:lpstr>
      <vt:lpstr>Slide 12</vt:lpstr>
      <vt:lpstr>Trigger Offline Monitoring Expert Role</vt:lpstr>
      <vt:lpstr>Trigger Offline Monitoring Shifter Role</vt:lpstr>
      <vt:lpstr>Other comments/conclusions on 2008 run</vt:lpstr>
      <vt:lpstr>Other comments/conclusions on 2008 run</vt:lpstr>
      <vt:lpstr>Slide 17</vt:lpstr>
      <vt:lpstr>Conclusions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 Goncalo</dc:creator>
  <cp:lastModifiedBy>Ricardo Goncalo</cp:lastModifiedBy>
  <cp:revision>17</cp:revision>
  <dcterms:created xsi:type="dcterms:W3CDTF">2009-01-21T13:20:47Z</dcterms:created>
  <dcterms:modified xsi:type="dcterms:W3CDTF">2009-01-21T14:30:03Z</dcterms:modified>
</cp:coreProperties>
</file>