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84" r:id="rId4"/>
    <p:sldId id="283" r:id="rId5"/>
    <p:sldId id="286" r:id="rId6"/>
    <p:sldId id="298" r:id="rId7"/>
    <p:sldId id="266" r:id="rId8"/>
    <p:sldId id="289" r:id="rId9"/>
    <p:sldId id="290" r:id="rId10"/>
    <p:sldId id="293" r:id="rId11"/>
    <p:sldId id="294" r:id="rId12"/>
    <p:sldId id="295" r:id="rId13"/>
    <p:sldId id="297" r:id="rId14"/>
    <p:sldId id="296" r:id="rId15"/>
    <p:sldId id="292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300B5"/>
    <a:srgbClr val="E5FF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:Documents:Work:Meetings:TriggerGeneral:TriggerOpen15Jul09:releases_valid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80215418777677"/>
          <c:y val="0.0251463378398455"/>
          <c:w val="0.921334101529992"/>
          <c:h val="0.64703610161937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15-Jul-09</c:v>
                </c:pt>
              </c:strCache>
            </c:strRef>
          </c:tx>
          <c:cat>
            <c:strRef>
              <c:f>Sheet1!$A$2:$A$25</c:f>
              <c:strCache>
                <c:ptCount val="24"/>
                <c:pt idx="0">
                  <c:v>None</c:v>
                </c:pt>
                <c:pt idx="1">
                  <c:v>Event Data</c:v>
                </c:pt>
                <c:pt idx="2">
                  <c:v>E/gamma slice</c:v>
                </c:pt>
                <c:pt idx="3">
                  <c:v>LVL1</c:v>
                </c:pt>
                <c:pt idx="4">
                  <c:v>Tau slice</c:v>
                </c:pt>
                <c:pt idx="5">
                  <c:v>Monitoring</c:v>
                </c:pt>
                <c:pt idx="6">
                  <c:v>HLT Muon</c:v>
                </c:pt>
                <c:pt idx="7">
                  <c:v>Offline</c:v>
                </c:pt>
                <c:pt idx="8">
                  <c:v>HLT Algorithms</c:v>
                </c:pt>
                <c:pt idx="9">
                  <c:v>EF ID tracking</c:v>
                </c:pt>
                <c:pt idx="10">
                  <c:v>Minbias slice</c:v>
                </c:pt>
                <c:pt idx="11">
                  <c:v>B Physics slice</c:v>
                </c:pt>
                <c:pt idx="12">
                  <c:v>Trigger Menus</c:v>
                </c:pt>
                <c:pt idx="13">
                  <c:v>TriggerConfig</c:v>
                </c:pt>
                <c:pt idx="14">
                  <c:v>Cosmic slice</c:v>
                </c:pt>
                <c:pt idx="15">
                  <c:v>ETmiss slice</c:v>
                </c:pt>
                <c:pt idx="16">
                  <c:v>HLT Calo</c:v>
                </c:pt>
                <c:pt idx="17">
                  <c:v>Jet slice</c:v>
                </c:pt>
                <c:pt idx="18">
                  <c:v>RegionSelector</c:v>
                </c:pt>
                <c:pt idx="19">
                  <c:v>Analysis</c:v>
                </c:pt>
                <c:pt idx="20">
                  <c:v>L2 ID tracking</c:v>
                </c:pt>
                <c:pt idx="21">
                  <c:v>General</c:v>
                </c:pt>
                <c:pt idx="22">
                  <c:v>Steering</c:v>
                </c:pt>
                <c:pt idx="23">
                  <c:v>Bjet slice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2.0</c:v>
                </c:pt>
                <c:pt idx="1">
                  <c:v>5.0</c:v>
                </c:pt>
                <c:pt idx="2">
                  <c:v>6.0</c:v>
                </c:pt>
                <c:pt idx="3">
                  <c:v>6.0</c:v>
                </c:pt>
                <c:pt idx="4">
                  <c:v>1.0</c:v>
                </c:pt>
                <c:pt idx="5">
                  <c:v>5.0</c:v>
                </c:pt>
                <c:pt idx="6">
                  <c:v>12.0</c:v>
                </c:pt>
                <c:pt idx="7">
                  <c:v>0.0</c:v>
                </c:pt>
                <c:pt idx="8">
                  <c:v>0.0</c:v>
                </c:pt>
                <c:pt idx="9">
                  <c:v>5.0</c:v>
                </c:pt>
                <c:pt idx="10">
                  <c:v>3.0</c:v>
                </c:pt>
                <c:pt idx="11">
                  <c:v>6.0</c:v>
                </c:pt>
                <c:pt idx="12">
                  <c:v>14.0</c:v>
                </c:pt>
                <c:pt idx="13">
                  <c:v>8.0</c:v>
                </c:pt>
                <c:pt idx="14">
                  <c:v>5.0</c:v>
                </c:pt>
                <c:pt idx="15">
                  <c:v>3.0</c:v>
                </c:pt>
                <c:pt idx="16">
                  <c:v>3.0</c:v>
                </c:pt>
                <c:pt idx="17">
                  <c:v>1.0</c:v>
                </c:pt>
                <c:pt idx="18">
                  <c:v>2.0</c:v>
                </c:pt>
                <c:pt idx="19">
                  <c:v>9.0</c:v>
                </c:pt>
                <c:pt idx="20">
                  <c:v>4.0</c:v>
                </c:pt>
                <c:pt idx="21">
                  <c:v>1.0</c:v>
                </c:pt>
                <c:pt idx="22">
                  <c:v>5.0</c:v>
                </c:pt>
                <c:pt idx="2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16-Jun-09</c:v>
                </c:pt>
              </c:strCache>
            </c:strRef>
          </c:tx>
          <c:cat>
            <c:strRef>
              <c:f>Sheet1!$A$2:$A$25</c:f>
              <c:strCache>
                <c:ptCount val="24"/>
                <c:pt idx="0">
                  <c:v>None</c:v>
                </c:pt>
                <c:pt idx="1">
                  <c:v>Event Data</c:v>
                </c:pt>
                <c:pt idx="2">
                  <c:v>E/gamma slice</c:v>
                </c:pt>
                <c:pt idx="3">
                  <c:v>LVL1</c:v>
                </c:pt>
                <c:pt idx="4">
                  <c:v>Tau slice</c:v>
                </c:pt>
                <c:pt idx="5">
                  <c:v>Monitoring</c:v>
                </c:pt>
                <c:pt idx="6">
                  <c:v>HLT Muon</c:v>
                </c:pt>
                <c:pt idx="7">
                  <c:v>Offline</c:v>
                </c:pt>
                <c:pt idx="8">
                  <c:v>HLT Algorithms</c:v>
                </c:pt>
                <c:pt idx="9">
                  <c:v>EF ID tracking</c:v>
                </c:pt>
                <c:pt idx="10">
                  <c:v>Minbias slice</c:v>
                </c:pt>
                <c:pt idx="11">
                  <c:v>B Physics slice</c:v>
                </c:pt>
                <c:pt idx="12">
                  <c:v>Trigger Menus</c:v>
                </c:pt>
                <c:pt idx="13">
                  <c:v>TriggerConfig</c:v>
                </c:pt>
                <c:pt idx="14">
                  <c:v>Cosmic slice</c:v>
                </c:pt>
                <c:pt idx="15">
                  <c:v>ETmiss slice</c:v>
                </c:pt>
                <c:pt idx="16">
                  <c:v>HLT Calo</c:v>
                </c:pt>
                <c:pt idx="17">
                  <c:v>Jet slice</c:v>
                </c:pt>
                <c:pt idx="18">
                  <c:v>RegionSelector</c:v>
                </c:pt>
                <c:pt idx="19">
                  <c:v>Analysis</c:v>
                </c:pt>
                <c:pt idx="20">
                  <c:v>L2 ID tracking</c:v>
                </c:pt>
                <c:pt idx="21">
                  <c:v>General</c:v>
                </c:pt>
                <c:pt idx="22">
                  <c:v>Steering</c:v>
                </c:pt>
                <c:pt idx="23">
                  <c:v>Bjet slice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7.0</c:v>
                </c:pt>
                <c:pt idx="1">
                  <c:v>11.0</c:v>
                </c:pt>
                <c:pt idx="2">
                  <c:v>9.0</c:v>
                </c:pt>
                <c:pt idx="3">
                  <c:v>15.0</c:v>
                </c:pt>
                <c:pt idx="4">
                  <c:v>6.0</c:v>
                </c:pt>
                <c:pt idx="5">
                  <c:v>14.0</c:v>
                </c:pt>
                <c:pt idx="6">
                  <c:v>16.0</c:v>
                </c:pt>
                <c:pt idx="7">
                  <c:v>5.0</c:v>
                </c:pt>
                <c:pt idx="8">
                  <c:v>2.0</c:v>
                </c:pt>
                <c:pt idx="9">
                  <c:v>6.0</c:v>
                </c:pt>
                <c:pt idx="10">
                  <c:v>5.0</c:v>
                </c:pt>
                <c:pt idx="11">
                  <c:v>4.0</c:v>
                </c:pt>
                <c:pt idx="12">
                  <c:v>12.0</c:v>
                </c:pt>
                <c:pt idx="13">
                  <c:v>7.0</c:v>
                </c:pt>
                <c:pt idx="14">
                  <c:v>4.0</c:v>
                </c:pt>
                <c:pt idx="15">
                  <c:v>2.0</c:v>
                </c:pt>
                <c:pt idx="16">
                  <c:v>6.0</c:v>
                </c:pt>
                <c:pt idx="17">
                  <c:v>4.0</c:v>
                </c:pt>
                <c:pt idx="18">
                  <c:v>1.0</c:v>
                </c:pt>
                <c:pt idx="19">
                  <c:v>8.0</c:v>
                </c:pt>
                <c:pt idx="20">
                  <c:v>6.0</c:v>
                </c:pt>
                <c:pt idx="21">
                  <c:v>2.0</c:v>
                </c:pt>
                <c:pt idx="22">
                  <c:v>9.0</c:v>
                </c:pt>
                <c:pt idx="2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18-Jan-09</c:v>
                </c:pt>
              </c:strCache>
            </c:strRef>
          </c:tx>
          <c:cat>
            <c:strRef>
              <c:f>Sheet1!$A$2:$A$25</c:f>
              <c:strCache>
                <c:ptCount val="24"/>
                <c:pt idx="0">
                  <c:v>None</c:v>
                </c:pt>
                <c:pt idx="1">
                  <c:v>Event Data</c:v>
                </c:pt>
                <c:pt idx="2">
                  <c:v>E/gamma slice</c:v>
                </c:pt>
                <c:pt idx="3">
                  <c:v>LVL1</c:v>
                </c:pt>
                <c:pt idx="4">
                  <c:v>Tau slice</c:v>
                </c:pt>
                <c:pt idx="5">
                  <c:v>Monitoring</c:v>
                </c:pt>
                <c:pt idx="6">
                  <c:v>HLT Muon</c:v>
                </c:pt>
                <c:pt idx="7">
                  <c:v>Offline</c:v>
                </c:pt>
                <c:pt idx="8">
                  <c:v>HLT Algorithms</c:v>
                </c:pt>
                <c:pt idx="9">
                  <c:v>EF ID tracking</c:v>
                </c:pt>
                <c:pt idx="10">
                  <c:v>Minbias slice</c:v>
                </c:pt>
                <c:pt idx="11">
                  <c:v>B Physics slice</c:v>
                </c:pt>
                <c:pt idx="12">
                  <c:v>Trigger Menus</c:v>
                </c:pt>
                <c:pt idx="13">
                  <c:v>TriggerConfig</c:v>
                </c:pt>
                <c:pt idx="14">
                  <c:v>Cosmic slice</c:v>
                </c:pt>
                <c:pt idx="15">
                  <c:v>ETmiss slice</c:v>
                </c:pt>
                <c:pt idx="16">
                  <c:v>HLT Calo</c:v>
                </c:pt>
                <c:pt idx="17">
                  <c:v>Jet slice</c:v>
                </c:pt>
                <c:pt idx="18">
                  <c:v>RegionSelector</c:v>
                </c:pt>
                <c:pt idx="19">
                  <c:v>Analysis</c:v>
                </c:pt>
                <c:pt idx="20">
                  <c:v>L2 ID tracking</c:v>
                </c:pt>
                <c:pt idx="21">
                  <c:v>General</c:v>
                </c:pt>
                <c:pt idx="22">
                  <c:v>Steering</c:v>
                </c:pt>
                <c:pt idx="23">
                  <c:v>Bjet slice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0.0</c:v>
                </c:pt>
                <c:pt idx="1">
                  <c:v>5.0</c:v>
                </c:pt>
                <c:pt idx="2">
                  <c:v>3.0</c:v>
                </c:pt>
                <c:pt idx="3">
                  <c:v>10.0</c:v>
                </c:pt>
                <c:pt idx="4">
                  <c:v>1.0</c:v>
                </c:pt>
                <c:pt idx="5">
                  <c:v>10.0</c:v>
                </c:pt>
                <c:pt idx="6">
                  <c:v>12.0</c:v>
                </c:pt>
                <c:pt idx="7">
                  <c:v>2.0</c:v>
                </c:pt>
                <c:pt idx="8">
                  <c:v>0.0</c:v>
                </c:pt>
                <c:pt idx="9">
                  <c:v>4.0</c:v>
                </c:pt>
                <c:pt idx="10">
                  <c:v>3.0</c:v>
                </c:pt>
                <c:pt idx="11">
                  <c:v>2.0</c:v>
                </c:pt>
                <c:pt idx="12">
                  <c:v>10.0</c:v>
                </c:pt>
                <c:pt idx="13">
                  <c:v>5.0</c:v>
                </c:pt>
                <c:pt idx="14">
                  <c:v>3.0</c:v>
                </c:pt>
                <c:pt idx="15">
                  <c:v>1.0</c:v>
                </c:pt>
                <c:pt idx="16">
                  <c:v>5.0</c:v>
                </c:pt>
                <c:pt idx="17">
                  <c:v>4.0</c:v>
                </c:pt>
                <c:pt idx="18">
                  <c:v>1.0</c:v>
                </c:pt>
                <c:pt idx="19">
                  <c:v>8.0</c:v>
                </c:pt>
                <c:pt idx="20">
                  <c:v>6.0</c:v>
                </c:pt>
                <c:pt idx="21">
                  <c:v>2.0</c:v>
                </c:pt>
                <c:pt idx="22">
                  <c:v>10.0</c:v>
                </c:pt>
                <c:pt idx="23">
                  <c:v>1.0</c:v>
                </c:pt>
              </c:numCache>
            </c:numRef>
          </c:val>
        </c:ser>
        <c:axId val="492592744"/>
        <c:axId val="492596104"/>
      </c:barChart>
      <c:catAx>
        <c:axId val="492592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596104"/>
        <c:crosses val="autoZero"/>
        <c:auto val="1"/>
        <c:lblAlgn val="ctr"/>
        <c:lblOffset val="100"/>
      </c:catAx>
      <c:valAx>
        <c:axId val="492596104"/>
        <c:scaling>
          <c:orientation val="minMax"/>
        </c:scaling>
        <c:axPos val="l"/>
        <c:majorGridlines/>
        <c:numFmt formatCode="General" sourceLinked="1"/>
        <c:tickLblPos val="nextTo"/>
        <c:crossAx val="492592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432718776007"/>
          <c:y val="0.112917191997526"/>
          <c:w val="0.142173330440664"/>
          <c:h val="0.20482288770507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E29679-8CF7-7A40-8E53-DE4276041B96}" type="datetime1">
              <a:rPr lang="en-US"/>
              <a:pPr>
                <a:defRPr/>
              </a:pPr>
              <a:t>7/15/09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4659BE-48E8-F640-9516-BFC92BD6E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A5A0E2-BE5E-D643-96DE-A6FC059AE401}" type="datetime1">
              <a:rPr lang="en-US"/>
              <a:pPr>
                <a:defRPr/>
              </a:pPr>
              <a:t>7/15/09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F1D008-5577-014E-A12C-308BBA9D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548D05-76A8-9D45-9060-4020535FCAD0}" type="slidenum">
              <a:rPr lang="en-GB"/>
              <a:pPr/>
              <a:t>8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5FFE-A459-6D4F-A2A1-9D666CA48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65BA-3499-DD4F-BD71-AD3178519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71C0-FD18-DF4B-8113-731B9C04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3D15-72DF-4249-9EEC-0064CBA7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0D83-AB7A-AC47-B498-4CB0A3082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4872-5457-8845-9E03-2587589DE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D999-9A2B-504A-9404-479EDA925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0466-5659-5F4B-81E5-A8486D81C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CA8D-3AF2-4247-A7CC-E4EEAFCF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5CF3-E181-8049-BFE7-FAE3C4C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44EC-50C2-3A41-A02E-6DC87FEE3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B0FFB8-C671-164F-B60F-6411A1BD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hyperlink" Target="http://indico.cern.ch/materialDisplay.py?contribId=14&amp;materialId=slides&amp;confId=6433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indico.cern.ch/conferenceDisplay.py?confId=64334" TargetMode="External"/><Relationship Id="rId5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TriggerWorkPlanRel15%23Top_Level_Deliverables" TargetMode="External"/><Relationship Id="rId3" Type="http://schemas.openxmlformats.org/officeDocument/2006/relationships/hyperlink" Target="https://twiki.cern.ch/twiki/bin/edit/Atlas/DetMask?topicparent=Atlas.TriggerWorkPlanRel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TriggerWorkPlanRel15%23Top_Level_Deliverables" TargetMode="External"/><Relationship Id="rId3" Type="http://schemas.openxmlformats.org/officeDocument/2006/relationships/hyperlink" Target="https://twiki.cern.ch/twiki/bin/edit/Atlas/TriggerJobOpts?topicparent=Atlas.TriggerWorkPlanRel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Releases and Validation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Simon George</a:t>
            </a:r>
            <a:r>
              <a:rPr lang="en-GB" b="1" dirty="0" smtClean="0"/>
              <a:t>,</a:t>
            </a:r>
            <a:r>
              <a:rPr lang="en-GB" dirty="0" smtClean="0"/>
              <a:t> David </a:t>
            </a:r>
            <a:r>
              <a:rPr lang="en-GB" dirty="0" smtClean="0"/>
              <a:t>Strom, Dmitry </a:t>
            </a:r>
            <a:r>
              <a:rPr lang="en-GB" dirty="0" err="1" smtClean="0"/>
              <a:t>Emeliyanov</a:t>
            </a:r>
            <a:r>
              <a:rPr lang="en-GB" dirty="0" smtClean="0"/>
              <a:t>, Monika </a:t>
            </a:r>
            <a:r>
              <a:rPr lang="en-GB" dirty="0" err="1" smtClean="0"/>
              <a:t>Wielers</a:t>
            </a:r>
            <a:r>
              <a:rPr lang="en-GB" smtClean="0"/>
              <a:t>, </a:t>
            </a:r>
            <a:r>
              <a:rPr lang="en-GB" b="1" smtClean="0"/>
              <a:t>Ricardo </a:t>
            </a:r>
            <a:r>
              <a:rPr lang="en-GB" b="1" dirty="0" smtClean="0"/>
              <a:t>Goncalo</a:t>
            </a:r>
            <a:endParaRPr lang="en-GB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Trigger Open Meeting – 15 July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9" y="433094"/>
            <a:ext cx="4212847" cy="3156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029200" cy="868362"/>
          </a:xfrm>
        </p:spPr>
        <p:txBody>
          <a:bodyPr/>
          <a:lstStyle/>
          <a:p>
            <a:r>
              <a:rPr lang="en-US" dirty="0" smtClean="0"/>
              <a:t>Status of 15.3.0.X –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20763"/>
            <a:ext cx="4648199" cy="5335588"/>
          </a:xfrm>
        </p:spPr>
        <p:txBody>
          <a:bodyPr/>
          <a:lstStyle/>
          <a:p>
            <a:r>
              <a:rPr lang="en-US" sz="2000" dirty="0" smtClean="0"/>
              <a:t>Validation of 15.3.0.X for MC08 reprocessing and MC09 production has started with 15.3.0.1 (not MC09 menu)</a:t>
            </a:r>
          </a:p>
          <a:p>
            <a:pPr lvl="1"/>
            <a:r>
              <a:rPr lang="en-US" sz="1800" dirty="0" smtClean="0"/>
              <a:t>See physics validation meeting yesterday: </a:t>
            </a:r>
            <a:r>
              <a:rPr lang="en-US" sz="1200" dirty="0" smtClean="0">
                <a:hlinkClick r:id="rId3"/>
              </a:rPr>
              <a:t>http://indico.cern.ch/conferenceDisplay.py?confId=64334</a:t>
            </a:r>
            <a:r>
              <a:rPr lang="en-US" sz="1200" dirty="0" smtClean="0"/>
              <a:t> </a:t>
            </a:r>
            <a:endParaRPr lang="en-US" sz="1800" dirty="0" smtClean="0"/>
          </a:p>
          <a:p>
            <a:r>
              <a:rPr lang="en-US" sz="2000" dirty="0" smtClean="0"/>
              <a:t>Event filter electron and </a:t>
            </a:r>
            <a:r>
              <a:rPr lang="en-US" sz="2000" dirty="0" err="1" smtClean="0"/>
              <a:t>muon</a:t>
            </a:r>
            <a:r>
              <a:rPr lang="en-US" sz="2000" dirty="0" smtClean="0"/>
              <a:t> (comb) </a:t>
            </a:r>
            <a:r>
              <a:rPr lang="en-US" sz="2000" dirty="0" smtClean="0">
                <a:solidFill>
                  <a:srgbClr val="008000"/>
                </a:solidFill>
              </a:rPr>
              <a:t>efficiency zero </a:t>
            </a:r>
            <a:r>
              <a:rPr lang="en-US" sz="2000" dirty="0" smtClean="0"/>
              <a:t>for eta &lt; 2.1!!</a:t>
            </a:r>
          </a:p>
          <a:p>
            <a:pPr lvl="1"/>
            <a:r>
              <a:rPr lang="en-US" sz="1600" dirty="0" smtClean="0"/>
              <a:t>Appears in </a:t>
            </a:r>
            <a:r>
              <a:rPr lang="en-US" sz="1600" dirty="0" err="1" smtClean="0"/>
              <a:t>AtlasProduction</a:t>
            </a:r>
            <a:r>
              <a:rPr lang="en-US" sz="1600" dirty="0" smtClean="0"/>
              <a:t> but not in </a:t>
            </a:r>
            <a:r>
              <a:rPr lang="en-US" sz="1600" dirty="0" err="1" smtClean="0"/>
              <a:t>AtlasOffline</a:t>
            </a:r>
            <a:r>
              <a:rPr lang="en-US" sz="1600" dirty="0" smtClean="0"/>
              <a:t> (for </a:t>
            </a:r>
            <a:r>
              <a:rPr lang="en-US" sz="1600" dirty="0" err="1" smtClean="0"/>
              <a:t>muons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Probably fixed by latest </a:t>
            </a:r>
            <a:r>
              <a:rPr lang="en-US" sz="1600" dirty="0" err="1" smtClean="0"/>
              <a:t>InDetTrigRecExample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008000"/>
                </a:solidFill>
              </a:rPr>
              <a:t>Seen in other slices?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We will NOT sign off on trigger validation for MC09 production before having feedback from each slice</a:t>
            </a:r>
          </a:p>
          <a:p>
            <a:pPr lvl="1"/>
            <a:r>
              <a:rPr lang="en-US" sz="1600" dirty="0" smtClean="0"/>
              <a:t>See the </a:t>
            </a:r>
            <a:r>
              <a:rPr lang="en-US" sz="1600" dirty="0" err="1" smtClean="0"/>
              <a:t>muon</a:t>
            </a:r>
            <a:r>
              <a:rPr lang="en-US" sz="1600" dirty="0" smtClean="0"/>
              <a:t> slice presentation for a good example of what is needed:</a:t>
            </a:r>
            <a:r>
              <a:rPr lang="en-US" sz="700" dirty="0" smtClean="0"/>
              <a:t> </a:t>
            </a:r>
            <a:r>
              <a:rPr lang="en-US" sz="800" dirty="0" smtClean="0">
                <a:hlinkClick r:id="rId4"/>
              </a:rPr>
              <a:t>http://indico.cern.ch/materialDisplay.py?contribId=14&amp;materialId=slides&amp;confId=64334</a:t>
            </a:r>
            <a:r>
              <a:rPr lang="en-US" sz="18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73D15-72DF-4249-9EEC-0064CBA7E0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643927"/>
            <a:ext cx="3984247" cy="3077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5410200"/>
            <a:ext cx="1295400" cy="30777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A.Ventura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514600"/>
            <a:ext cx="1295400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J.Kretzschmar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Status of 15.3.0.X –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/>
            <a:r>
              <a:rPr lang="en-GB" sz="2000" dirty="0" smtClean="0"/>
              <a:t>AOD size issue:</a:t>
            </a:r>
          </a:p>
          <a:p>
            <a:pPr lvl="1" eaLnBrk="1"/>
            <a:r>
              <a:rPr lang="en-GB" sz="1800" dirty="0" smtClean="0"/>
              <a:t>We were surprised by a huge increase in the trigger EDM size in AOD/ESD files </a:t>
            </a:r>
            <a:r>
              <a:rPr lang="en-US" sz="1800" dirty="0" smtClean="0"/>
              <a:t>–</a:t>
            </a:r>
            <a:r>
              <a:rPr lang="en-GB" sz="1800" dirty="0" smtClean="0"/>
              <a:t> for </a:t>
            </a:r>
            <a:r>
              <a:rPr lang="en-GB" sz="1800" dirty="0" err="1" smtClean="0"/>
              <a:t>ttbar</a:t>
            </a:r>
            <a:r>
              <a:rPr lang="en-GB" sz="1800" dirty="0" smtClean="0"/>
              <a:t> events in a recently nightly:</a:t>
            </a:r>
          </a:p>
          <a:p>
            <a:pPr lvl="2" eaLnBrk="1"/>
            <a:r>
              <a:rPr lang="en-US" sz="1400" dirty="0" smtClean="0"/>
              <a:t>MC menu with no pre-scales                      </a:t>
            </a:r>
            <a:r>
              <a:rPr lang="en-US" sz="1400" dirty="0" smtClean="0">
                <a:solidFill>
                  <a:srgbClr val="FF0000"/>
                </a:solidFill>
              </a:rPr>
              <a:t>140 </a:t>
            </a:r>
            <a:r>
              <a:rPr lang="en-US" sz="1400" dirty="0" err="1" smtClean="0">
                <a:solidFill>
                  <a:srgbClr val="FF0000"/>
                </a:solidFill>
              </a:rPr>
              <a:t>kB</a:t>
            </a:r>
            <a:r>
              <a:rPr lang="en-US" sz="1400" dirty="0" smtClean="0">
                <a:solidFill>
                  <a:srgbClr val="FF0000"/>
                </a:solidFill>
              </a:rPr>
              <a:t>/event</a:t>
            </a:r>
          </a:p>
          <a:p>
            <a:pPr lvl="2" eaLnBrk="1"/>
            <a:r>
              <a:rPr lang="en-US" sz="1400" dirty="0" smtClean="0"/>
              <a:t>MC menu, with some </a:t>
            </a:r>
            <a:r>
              <a:rPr lang="en-US" sz="1400" dirty="0" err="1" smtClean="0"/>
              <a:t>prescales</a:t>
            </a:r>
            <a:r>
              <a:rPr lang="en-US" sz="1400" dirty="0" smtClean="0"/>
              <a:t>  		</a:t>
            </a:r>
            <a:r>
              <a:rPr lang="en-US" sz="1400" dirty="0" smtClean="0">
                <a:solidFill>
                  <a:srgbClr val="FF6600"/>
                </a:solidFill>
              </a:rPr>
              <a:t>110 </a:t>
            </a:r>
            <a:r>
              <a:rPr lang="en-US" sz="1400" dirty="0" err="1" smtClean="0">
                <a:solidFill>
                  <a:srgbClr val="FF6600"/>
                </a:solidFill>
              </a:rPr>
              <a:t>kB</a:t>
            </a:r>
            <a:r>
              <a:rPr lang="en-US" sz="1400" dirty="0" smtClean="0">
                <a:solidFill>
                  <a:srgbClr val="FF6600"/>
                </a:solidFill>
              </a:rPr>
              <a:t>/event</a:t>
            </a:r>
          </a:p>
          <a:p>
            <a:pPr lvl="2" eaLnBrk="1">
              <a:buClr>
                <a:srgbClr val="008000"/>
              </a:buClr>
            </a:pPr>
            <a:r>
              <a:rPr lang="en-US" sz="1400" dirty="0" smtClean="0"/>
              <a:t>Physics menu with no pre-scales         	</a:t>
            </a:r>
            <a:r>
              <a:rPr lang="en-US" sz="1400" dirty="0" smtClean="0">
                <a:solidFill>
                  <a:srgbClr val="008000"/>
                </a:solidFill>
              </a:rPr>
              <a:t>50 </a:t>
            </a:r>
            <a:r>
              <a:rPr lang="en-US" sz="1400" dirty="0" err="1" smtClean="0">
                <a:solidFill>
                  <a:srgbClr val="008000"/>
                </a:solidFill>
              </a:rPr>
              <a:t>kB</a:t>
            </a:r>
            <a:r>
              <a:rPr lang="en-US" sz="1400" dirty="0" smtClean="0">
                <a:solidFill>
                  <a:srgbClr val="008000"/>
                </a:solidFill>
              </a:rPr>
              <a:t>/event</a:t>
            </a:r>
          </a:p>
          <a:p>
            <a:pPr lvl="2" eaLnBrk="1"/>
            <a:r>
              <a:rPr lang="en-US" sz="1400" dirty="0" smtClean="0"/>
              <a:t>Physics menu with pre-scales               	</a:t>
            </a:r>
            <a:r>
              <a:rPr lang="en-US" sz="1400" dirty="0" smtClean="0">
                <a:solidFill>
                  <a:srgbClr val="3366FF"/>
                </a:solidFill>
              </a:rPr>
              <a:t>35 </a:t>
            </a:r>
            <a:r>
              <a:rPr lang="en-US" sz="1400" dirty="0" err="1" smtClean="0">
                <a:solidFill>
                  <a:srgbClr val="3366FF"/>
                </a:solidFill>
              </a:rPr>
              <a:t>kB</a:t>
            </a:r>
            <a:r>
              <a:rPr lang="en-US" sz="1400" dirty="0" smtClean="0">
                <a:solidFill>
                  <a:srgbClr val="3366FF"/>
                </a:solidFill>
              </a:rPr>
              <a:t>/event</a:t>
            </a:r>
          </a:p>
          <a:p>
            <a:pPr lvl="1" eaLnBrk="1"/>
            <a:r>
              <a:rPr lang="en-US" sz="1800" dirty="0" smtClean="0"/>
              <a:t>N</a:t>
            </a:r>
            <a:r>
              <a:rPr lang="en-GB" sz="1800" dirty="0" err="1" smtClean="0"/>
              <a:t>ot</a:t>
            </a:r>
            <a:r>
              <a:rPr lang="en-GB" sz="1800" dirty="0" smtClean="0"/>
              <a:t> a relevant problem for real data, but seriously affects how much MC can be made, kept and analysed </a:t>
            </a:r>
            <a:r>
              <a:rPr lang="en-US" sz="1800" dirty="0" smtClean="0"/>
              <a:t>–</a:t>
            </a:r>
            <a:r>
              <a:rPr lang="en-GB" sz="1800" dirty="0" smtClean="0"/>
              <a:t> note nominal AOD size is 150 </a:t>
            </a:r>
            <a:r>
              <a:rPr lang="en-GB" sz="1800" dirty="0" err="1" smtClean="0"/>
              <a:t>kB</a:t>
            </a:r>
            <a:r>
              <a:rPr lang="en-GB" sz="1800" dirty="0" smtClean="0"/>
              <a:t>/event</a:t>
            </a:r>
          </a:p>
          <a:p>
            <a:pPr lvl="1" eaLnBrk="1"/>
            <a:r>
              <a:rPr lang="en-GB" sz="1800" dirty="0" smtClean="0"/>
              <a:t>The menu evolution needs to take the AOD size into account and this needs to be monitored in validation</a:t>
            </a:r>
          </a:p>
          <a:p>
            <a:pPr lvl="1" eaLnBrk="1"/>
            <a:r>
              <a:rPr lang="en-US" sz="1600" dirty="0" smtClean="0"/>
              <a:t>Solution: run Physics menu on most MC09 production and the full MC menu only on min-bias, </a:t>
            </a:r>
            <a:r>
              <a:rPr lang="en-US" sz="1600" dirty="0" err="1" smtClean="0"/>
              <a:t>di</a:t>
            </a:r>
            <a:r>
              <a:rPr lang="en-US" sz="1600" dirty="0" smtClean="0"/>
              <a:t>-jets, and individual samples for trigger studies</a:t>
            </a:r>
            <a:endParaRPr lang="en-GB" sz="2000" dirty="0" smtClean="0"/>
          </a:p>
          <a:p>
            <a:pPr eaLnBrk="1"/>
            <a:r>
              <a:rPr lang="en-GB" sz="2000" dirty="0" smtClean="0"/>
              <a:t>Note that MC09 trigger menu is NOT in 15.3.0.1</a:t>
            </a:r>
          </a:p>
          <a:p>
            <a:pPr eaLnBrk="1"/>
            <a:r>
              <a:rPr lang="en-GB" sz="2000" dirty="0" smtClean="0"/>
              <a:t>MC09 trigger menu being finalised for 15.3.0.2</a:t>
            </a:r>
          </a:p>
          <a:p>
            <a:pPr lvl="1" eaLnBrk="1"/>
            <a:r>
              <a:rPr lang="en-GB" sz="1800" dirty="0" smtClean="0">
                <a:solidFill>
                  <a:srgbClr val="FF6600"/>
                </a:solidFill>
              </a:rPr>
              <a:t>Sample A and enhanced bias will need to be validate</a:t>
            </a:r>
            <a:r>
              <a:rPr lang="en-GB" sz="2000" dirty="0" smtClean="0">
                <a:solidFill>
                  <a:srgbClr val="FF6600"/>
                </a:solidFill>
              </a:rPr>
              <a:t>d!!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73D15-72DF-4249-9EEC-0064CBA7E0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15.3.0.X –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Menu/DB infrastructure for production ready to test </a:t>
            </a:r>
          </a:p>
          <a:p>
            <a:pPr lvl="1"/>
            <a:r>
              <a:rPr lang="en-US" sz="2000" dirty="0" smtClean="0"/>
              <a:t>This includes no longer using $</a:t>
            </a:r>
            <a:r>
              <a:rPr lang="en-US" sz="2000" dirty="0" err="1" smtClean="0"/>
              <a:t>AtlasVersion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We are still left with:</a:t>
            </a:r>
          </a:p>
          <a:p>
            <a:pPr lvl="1"/>
            <a:r>
              <a:rPr lang="en-US" sz="2000" dirty="0" smtClean="0"/>
              <a:t>#52096 – re-running hypos – maybe solved (waiting for tomorrow’s </a:t>
            </a:r>
            <a:r>
              <a:rPr lang="en-US" sz="2000" dirty="0" err="1" smtClean="0"/>
              <a:t>devval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#52331 - decide what if anything to put in cache for </a:t>
            </a:r>
            <a:r>
              <a:rPr lang="en-US" sz="2000" dirty="0" err="1" smtClean="0"/>
              <a:t>IDScan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#52088 - slimming broken, could affect DPD production, will try Tomasz since Ben is away and Michael is busy.</a:t>
            </a:r>
          </a:p>
          <a:p>
            <a:pPr lvl="1"/>
            <a:r>
              <a:rPr lang="en-US" sz="2000" dirty="0" smtClean="0"/>
              <a:t>Quite a few </a:t>
            </a:r>
            <a:r>
              <a:rPr lang="en-US" sz="2000" dirty="0" err="1" smtClean="0"/>
              <a:t>WARNINGs</a:t>
            </a:r>
            <a:r>
              <a:rPr lang="en-US" sz="2000" dirty="0" smtClean="0"/>
              <a:t> – remember these can affect production if they occur too frequently!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73D15-72DF-4249-9EEC-0064CBA7E0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15.4.0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Nightly tests have been ok lately but with large fluctuations in quality</a:t>
            </a:r>
          </a:p>
          <a:p>
            <a:pPr lvl="1"/>
            <a:r>
              <a:rPr lang="en-US" sz="2000" dirty="0" smtClean="0"/>
              <a:t>Last 2 </a:t>
            </a:r>
            <a:r>
              <a:rPr lang="en-US" sz="2000" dirty="0" err="1" smtClean="0"/>
              <a:t>nightlies</a:t>
            </a:r>
            <a:r>
              <a:rPr lang="en-US" sz="2000" dirty="0" smtClean="0"/>
              <a:t> have serious problems</a:t>
            </a:r>
          </a:p>
          <a:p>
            <a:pPr lvl="1"/>
            <a:r>
              <a:rPr lang="en-US" sz="2000" dirty="0" smtClean="0"/>
              <a:t>Mostly from outside the trigger but also ongoing trigger problems</a:t>
            </a:r>
          </a:p>
          <a:p>
            <a:endParaRPr lang="en-US" sz="2400" dirty="0" smtClean="0"/>
          </a:p>
          <a:p>
            <a:r>
              <a:rPr lang="en-US" sz="2400" dirty="0" smtClean="0"/>
              <a:t>A delay to the schedule of a few days is being discussed for Monday 20 July at 21:00</a:t>
            </a:r>
          </a:p>
          <a:p>
            <a:pPr lvl="1"/>
            <a:r>
              <a:rPr lang="en-US" sz="2000" dirty="0" smtClean="0"/>
              <a:t>Not certain! Expect an announcement later today or tomorrow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73D15-72DF-4249-9EEC-0064CBA7E0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Validation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5562600" cy="5211763"/>
          </a:xfrm>
        </p:spPr>
        <p:txBody>
          <a:bodyPr/>
          <a:lstStyle/>
          <a:p>
            <a:r>
              <a:rPr lang="en-US" sz="1800" dirty="0" smtClean="0"/>
              <a:t>There is an ongoing </a:t>
            </a:r>
            <a:r>
              <a:rPr lang="en-US" sz="1800" dirty="0" smtClean="0">
                <a:solidFill>
                  <a:srgbClr val="FF6600"/>
                </a:solidFill>
              </a:rPr>
              <a:t>cleanup and improvement of trigger tests</a:t>
            </a:r>
            <a:r>
              <a:rPr lang="en-US" sz="1800" dirty="0" smtClean="0"/>
              <a:t>. E.g.:</a:t>
            </a:r>
          </a:p>
          <a:p>
            <a:r>
              <a:rPr lang="en-US" sz="1800" dirty="0" smtClean="0"/>
              <a:t>Removed "Modern" from test names and add trig to the name: </a:t>
            </a:r>
          </a:p>
          <a:p>
            <a:pPr lvl="1">
              <a:buNone/>
            </a:pPr>
            <a:r>
              <a:rPr lang="en-US" sz="1400" dirty="0" err="1" smtClean="0"/>
              <a:t>AthenaModernRDO.py</a:t>
            </a:r>
            <a:r>
              <a:rPr lang="en-US" sz="1400" dirty="0" smtClean="0"/>
              <a:t>    -&gt;   </a:t>
            </a:r>
            <a:r>
              <a:rPr lang="en-US" sz="1400" dirty="0" err="1" smtClean="0"/>
              <a:t>AllTrigRDO.py</a:t>
            </a:r>
            <a:endParaRPr lang="en-US" sz="1400" dirty="0" smtClean="0"/>
          </a:p>
          <a:p>
            <a:r>
              <a:rPr lang="en-US" sz="1800" dirty="0" smtClean="0"/>
              <a:t>Remove “CSC” from reference file names</a:t>
            </a:r>
          </a:p>
          <a:p>
            <a:r>
              <a:rPr lang="en-US" sz="1800" dirty="0" smtClean="0"/>
              <a:t>Add “</a:t>
            </a:r>
            <a:r>
              <a:rPr lang="en-US" sz="1800" dirty="0" err="1" smtClean="0"/>
              <a:t>leakcheck</a:t>
            </a:r>
            <a:r>
              <a:rPr lang="en-US" sz="1800" dirty="0" smtClean="0"/>
              <a:t>” to the test that have this switched on (</a:t>
            </a:r>
            <a:r>
              <a:rPr lang="en-US" sz="1800" dirty="0" err="1" smtClean="0"/>
              <a:t>AllTrigRDO_leakecheck</a:t>
            </a:r>
            <a:r>
              <a:rPr lang="en-US" sz="1800" dirty="0" smtClean="0"/>
              <a:t>) and </a:t>
            </a:r>
            <a:r>
              <a:rPr lang="en-US" sz="1800" dirty="0" err="1" smtClean="0"/>
              <a:t>AllTrigRDO_blackhole_leakcheck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Remove lumi0.01 tests:</a:t>
            </a:r>
          </a:p>
          <a:p>
            <a:pPr lvl="1"/>
            <a:r>
              <a:rPr lang="en-US" sz="1400" dirty="0" smtClean="0"/>
              <a:t>lumi0.01 -&gt; AllTrigRDO_lumi1E32</a:t>
            </a:r>
          </a:p>
          <a:p>
            <a:r>
              <a:rPr lang="en-US" sz="1800" dirty="0" smtClean="0"/>
              <a:t>Add doc tags to all tests </a:t>
            </a:r>
          </a:p>
          <a:p>
            <a:r>
              <a:rPr lang="en-US" sz="1800" dirty="0" smtClean="0"/>
              <a:t>Rationalize test that sort chains</a:t>
            </a:r>
          </a:p>
          <a:p>
            <a:r>
              <a:rPr lang="en-US" sz="1800" dirty="0" smtClean="0"/>
              <a:t>Rename  some tests so that the results occur together in summary page, e.g. </a:t>
            </a:r>
            <a:r>
              <a:rPr lang="en-US" sz="1800" dirty="0" err="1" smtClean="0"/>
              <a:t>XMLvsDBconfig</a:t>
            </a:r>
            <a:endParaRPr lang="en-US" sz="1800" dirty="0" smtClean="0"/>
          </a:p>
          <a:p>
            <a:r>
              <a:rPr lang="en-US" sz="1800" dirty="0" smtClean="0"/>
              <a:t>Change </a:t>
            </a:r>
            <a:r>
              <a:rPr lang="en-US" sz="1800" dirty="0" err="1" smtClean="0"/>
              <a:t>BStoESD</a:t>
            </a:r>
            <a:r>
              <a:rPr lang="en-US" sz="1800" dirty="0" smtClean="0"/>
              <a:t> for MC to use </a:t>
            </a:r>
            <a:r>
              <a:rPr lang="en-US" sz="1800" dirty="0" err="1" smtClean="0"/>
              <a:t>RAWtoESD</a:t>
            </a:r>
            <a:r>
              <a:rPr lang="en-US" sz="1800" dirty="0" smtClean="0"/>
              <a:t> transform</a:t>
            </a:r>
          </a:p>
          <a:p>
            <a:r>
              <a:rPr lang="en-US" sz="1800" dirty="0" smtClean="0"/>
              <a:t>Remove </a:t>
            </a:r>
            <a:r>
              <a:rPr lang="en-US" sz="1800" dirty="0" err="1" smtClean="0"/>
              <a:t>HLTtesting</a:t>
            </a:r>
            <a:r>
              <a:rPr lang="en-US" sz="1800" dirty="0" smtClean="0"/>
              <a:t> and move all tests to TrigP1Test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73D15-72DF-4249-9EEC-0064CBA7E0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79950" y="3565912"/>
            <a:ext cx="4235450" cy="1356925"/>
            <a:chOff x="4679950" y="3124200"/>
            <a:chExt cx="4235450" cy="13569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9950" y="3124200"/>
              <a:ext cx="4235450" cy="13569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41950" y="4019460"/>
              <a:ext cx="2743200" cy="461665"/>
            </a:xfrm>
            <a:prstGeom prst="rect">
              <a:avLst/>
            </a:prstGeom>
            <a:solidFill>
              <a:srgbClr val="E5FF65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Basic test; based on </a:t>
              </a:r>
              <a:r>
                <a:rPr lang="en-US" sz="1200" dirty="0" err="1" smtClean="0"/>
                <a:t>RecExCommon</a:t>
              </a:r>
              <a:r>
                <a:rPr lang="en-US" sz="1200" dirty="0" smtClean="0"/>
                <a:t>; read RDO; run trigger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3974068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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3124200" y="4099312"/>
            <a:ext cx="1555750" cy="361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Validation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4800600" cy="5105400"/>
          </a:xfrm>
        </p:spPr>
        <p:txBody>
          <a:bodyPr/>
          <a:lstStyle/>
          <a:p>
            <a:r>
              <a:rPr lang="en-US" sz="2800" dirty="0" smtClean="0"/>
              <a:t>This is my last talk as validation coordinator</a:t>
            </a:r>
          </a:p>
          <a:p>
            <a:r>
              <a:rPr lang="en-US" sz="2800" dirty="0" smtClean="0"/>
              <a:t>The role is changing:</a:t>
            </a:r>
          </a:p>
          <a:p>
            <a:pPr lvl="1"/>
            <a:r>
              <a:rPr lang="en-US" sz="2400" dirty="0" smtClean="0"/>
              <a:t>David will continue through next year</a:t>
            </a:r>
          </a:p>
          <a:p>
            <a:pPr lvl="1"/>
            <a:r>
              <a:rPr lang="en-US" sz="2400" dirty="0" smtClean="0"/>
              <a:t>A second rotating coordinator from a pool of trigger experts will serve for 2-3 months</a:t>
            </a:r>
          </a:p>
          <a:p>
            <a:pPr lvl="1"/>
            <a:r>
              <a:rPr lang="en-US" sz="2400" dirty="0" smtClean="0"/>
              <a:t>Many thanks to Monika for agreeing to fulfill this role!!!</a:t>
            </a:r>
          </a:p>
          <a:p>
            <a:pPr lvl="1"/>
            <a:r>
              <a:rPr lang="en-US" sz="2400" dirty="0" smtClean="0"/>
              <a:t>A detailed job description is being put together for this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73D15-72DF-4249-9EEC-0064CBA7E0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95400"/>
            <a:ext cx="31750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6971657-0-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09650"/>
            <a:ext cx="7735887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6"/>
          <p:cNvSpPr>
            <a:spLocks noGrp="1"/>
          </p:cNvSpPr>
          <p:nvPr>
            <p:ph type="title"/>
          </p:nvPr>
        </p:nvSpPr>
        <p:spPr>
          <a:xfrm>
            <a:off x="457200" y="4763"/>
            <a:ext cx="8226425" cy="1143000"/>
          </a:xfrm>
        </p:spPr>
        <p:txBody>
          <a:bodyPr/>
          <a:lstStyle/>
          <a:p>
            <a:pPr eaLnBrk="1" hangingPunct="1"/>
            <a:r>
              <a:rPr lang="en-US" smtClean="0"/>
              <a:t>Releases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GB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19119-127E-2349-9308-1C1E7E74456C}" type="slidenum">
              <a:rPr lang="en-GB"/>
              <a:pPr>
                <a:defRPr/>
              </a:pPr>
              <a:t>2</a:t>
            </a:fld>
            <a:endParaRPr lang="en-GB"/>
          </a:p>
        </p:txBody>
      </p:sp>
      <p:pic>
        <p:nvPicPr>
          <p:cNvPr id="16391" name="Picture 9" descr="AA0212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4770">
            <a:off x="5902325" y="5929313"/>
            <a:ext cx="820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AA02127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7454">
            <a:off x="2141538" y="6011863"/>
            <a:ext cx="6302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BU00437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1500" y="4949825"/>
            <a:ext cx="165893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BU00130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713" y="2876550"/>
            <a:ext cx="16494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6395" name="Cloud Callout 17"/>
          <p:cNvSpPr>
            <a:spLocks noChangeArrowheads="1"/>
          </p:cNvSpPr>
          <p:nvPr/>
        </p:nvSpPr>
        <p:spPr bwMode="auto">
          <a:xfrm>
            <a:off x="493713" y="2322513"/>
            <a:ext cx="968375" cy="484187"/>
          </a:xfrm>
          <a:prstGeom prst="cloudCallout">
            <a:avLst>
              <a:gd name="adj1" fmla="val 30986"/>
              <a:gd name="adj2" fmla="val 73704"/>
            </a:avLst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mtClean="0"/>
              <a:t>Trigger Open Meeting - 15 July 2009</a:t>
            </a:r>
            <a:endParaRPr lang="en-GB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CA326-13D6-FB40-ABB2-EA17F86EBA5E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709365" y="3005635"/>
            <a:ext cx="6248399" cy="541929"/>
          </a:xfrm>
          <a:solidFill>
            <a:srgbClr val="FF6600"/>
          </a:solidFill>
        </p:spPr>
        <p:txBody>
          <a:bodyPr/>
          <a:lstStyle/>
          <a:p>
            <a:pPr eaLnBrk="1"/>
            <a:r>
              <a:rPr lang="en-GB" dirty="0"/>
              <a:t>Release schedule</a:t>
            </a:r>
            <a:endParaRPr lang="en-US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80" y="76200"/>
            <a:ext cx="8226720" cy="6282196"/>
          </a:xfrm>
        </p:spPr>
        <p:txBody>
          <a:bodyPr lIns="32656" tIns="32656" rIns="32656" bIns="32656"/>
          <a:lstStyle/>
          <a:p>
            <a:pPr eaLnBrk="1">
              <a:lnSpc>
                <a:spcPct val="110000"/>
              </a:lnSpc>
              <a:spcAft>
                <a:spcPct val="0"/>
              </a:spcAft>
            </a:pPr>
            <a:r>
              <a:rPr lang="en-GB" sz="1800" dirty="0"/>
              <a:t>15.3.0 Wed 24 June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For MC09 digitization and </a:t>
            </a:r>
            <a:r>
              <a:rPr lang="en-GB" sz="1600" b="1" dirty="0" smtClean="0">
                <a:solidFill>
                  <a:srgbClr val="FF0000"/>
                </a:solidFill>
              </a:rPr>
              <a:t>reconstruction and MC08 re-reconstruction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dirty="0"/>
              <a:t>Tag submission deadline Thu 18 Jun 21:00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dirty="0"/>
              <a:t>Critical item for trigger: menus and bug fixes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dirty="0"/>
              <a:t>Bug fixes go to </a:t>
            </a:r>
            <a:r>
              <a:rPr lang="en-GB" sz="1600" dirty="0" err="1"/>
              <a:t>AtlasProduction</a:t>
            </a:r>
            <a:r>
              <a:rPr lang="en-GB" sz="1600" dirty="0"/>
              <a:t> </a:t>
            </a:r>
            <a:r>
              <a:rPr lang="en-GB" sz="1600" dirty="0" smtClean="0"/>
              <a:t>cache </a:t>
            </a:r>
            <a:r>
              <a:rPr lang="en-US" sz="1600" dirty="0" smtClean="0"/>
              <a:t>–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15.3.0.2 out in the next few days</a:t>
            </a:r>
          </a:p>
          <a:p>
            <a:pPr eaLnBrk="1">
              <a:lnSpc>
                <a:spcPct val="110000"/>
              </a:lnSpc>
              <a:spcAft>
                <a:spcPct val="0"/>
              </a:spcAft>
            </a:pPr>
            <a:endParaRPr lang="en-GB" sz="1800" dirty="0"/>
          </a:p>
          <a:p>
            <a:pPr eaLnBrk="1">
              <a:lnSpc>
                <a:spcPct val="110000"/>
              </a:lnSpc>
              <a:spcAft>
                <a:spcPct val="0"/>
              </a:spcAft>
            </a:pPr>
            <a:r>
              <a:rPr lang="en-GB" sz="1800" dirty="0"/>
              <a:t>15.4.0 Wed 22 July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b="1" dirty="0">
                <a:solidFill>
                  <a:srgbClr val="FF0000"/>
                </a:solidFill>
              </a:rPr>
              <a:t>For ATLAS turn-on (Sept)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dirty="0"/>
              <a:t>tag submission deadline Thu 16 Jul 21:</a:t>
            </a:r>
            <a:r>
              <a:rPr lang="en-GB" sz="1600" dirty="0" smtClean="0"/>
              <a:t>00 </a:t>
            </a:r>
            <a:r>
              <a:rPr lang="en-US" sz="1600" dirty="0" smtClean="0"/>
              <a:t>–</a:t>
            </a:r>
            <a:r>
              <a:rPr lang="en-GB" sz="1600" dirty="0" smtClean="0"/>
              <a:t> 4-days delay being discussed: </a:t>
            </a:r>
            <a:r>
              <a:rPr lang="en-GB" sz="1600" dirty="0" smtClean="0">
                <a:solidFill>
                  <a:srgbClr val="FF0000"/>
                </a:solidFill>
              </a:rPr>
              <a:t>Mon 20 Jul 21:00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dirty="0"/>
              <a:t>Must have trigger deliverables for online use in this release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dirty="0"/>
              <a:t>LCG externals change so sync with new TDAQ release (end July)</a:t>
            </a:r>
          </a:p>
          <a:p>
            <a:pPr marL="691210" lvl="1" indent="-276484" eaLnBrk="1">
              <a:lnSpc>
                <a:spcPct val="110000"/>
              </a:lnSpc>
            </a:pPr>
            <a:r>
              <a:rPr lang="en-GB" sz="1600" dirty="0"/>
              <a:t>Bug fixes go to AtlaP1HLT and AtlasTier0 caches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en-GB" sz="1800" dirty="0"/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en-GB" sz="1800" dirty="0"/>
              <a:t>Post 15.4.0 ?</a:t>
            </a:r>
          </a:p>
          <a:p>
            <a:pPr marL="691210" lvl="1" indent="-276484" eaLnBrk="1"/>
            <a:r>
              <a:rPr lang="en-GB" sz="1600" dirty="0"/>
              <a:t>Series of caches and bug fix releases</a:t>
            </a:r>
          </a:p>
          <a:p>
            <a:pPr marL="691210" lvl="1" indent="-276484" eaLnBrk="1"/>
            <a:r>
              <a:rPr lang="en-GB" sz="1600" dirty="0"/>
              <a:t>Expect new features for analysis, detectors and monitoring</a:t>
            </a:r>
          </a:p>
          <a:p>
            <a:pPr marL="691210" lvl="1" indent="-276484" eaLnBrk="1"/>
            <a:r>
              <a:rPr lang="en-GB" sz="1600" dirty="0"/>
              <a:t>Plan to limit trigger to real bug fixes in cache, </a:t>
            </a:r>
            <a:br>
              <a:rPr lang="en-GB" sz="1600" dirty="0"/>
            </a:br>
            <a:r>
              <a:rPr lang="en-GB" sz="1600" dirty="0"/>
              <a:t>plus valuable enhancements via </a:t>
            </a:r>
            <a:r>
              <a:rPr lang="en-GB" sz="1600" dirty="0" err="1"/>
              <a:t>bugfix</a:t>
            </a:r>
            <a:r>
              <a:rPr lang="en-GB" sz="1600" dirty="0"/>
              <a:t> </a:t>
            </a:r>
            <a:r>
              <a:rPr lang="en-GB" sz="1600" dirty="0" smtClean="0"/>
              <a:t>releases (to </a:t>
            </a:r>
            <a:r>
              <a:rPr lang="en-GB" sz="1600" dirty="0"/>
              <a:t>be discussed)</a:t>
            </a:r>
          </a:p>
          <a:p>
            <a:pPr marL="691210" lvl="1" indent="-276484" eaLnBrk="1"/>
            <a:r>
              <a:rPr lang="en-GB" sz="1600" b="1" dirty="0" smtClean="0">
                <a:solidFill>
                  <a:srgbClr val="FF0000"/>
                </a:solidFill>
              </a:rPr>
              <a:t>Releases </a:t>
            </a:r>
            <a:r>
              <a:rPr lang="en-GB" sz="1600" b="1" dirty="0">
                <a:solidFill>
                  <a:srgbClr val="FF0000"/>
                </a:solidFill>
              </a:rPr>
              <a:t>&amp; </a:t>
            </a:r>
            <a:r>
              <a:rPr lang="en-GB" sz="1600" b="1" dirty="0" smtClean="0">
                <a:solidFill>
                  <a:srgbClr val="FF0000"/>
                </a:solidFill>
              </a:rPr>
              <a:t>validation </a:t>
            </a:r>
            <a:r>
              <a:rPr lang="en-GB" sz="1600" b="1" dirty="0">
                <a:solidFill>
                  <a:srgbClr val="FF0000"/>
                </a:solidFill>
              </a:rPr>
              <a:t>work will switch focus to cache &amp; </a:t>
            </a:r>
            <a:r>
              <a:rPr lang="en-GB" sz="1600" b="1" dirty="0" err="1">
                <a:solidFill>
                  <a:srgbClr val="FF0000"/>
                </a:solidFill>
              </a:rPr>
              <a:t>bugfix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releases</a:t>
            </a:r>
            <a:endParaRPr lang="en-GB" sz="1600" b="1" dirty="0">
              <a:solidFill>
                <a:srgbClr val="FF0000"/>
              </a:solidFill>
            </a:endParaRPr>
          </a:p>
          <a:p>
            <a:pPr marL="691210" lvl="1" indent="-276484" eaLnBrk="1"/>
            <a:r>
              <a:rPr lang="en-GB" sz="1600" dirty="0"/>
              <a:t>Mid to long term plans for dev releases during data taking not yet formulated.</a:t>
            </a:r>
            <a:endParaRPr lang="en-GB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mtClean="0"/>
              <a:t>Trigger Open Meeting - 15 July 2009</a:t>
            </a:r>
            <a:endParaRPr lang="en-GB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C9B80E-9CBE-1D49-8F72-35D7EA375C5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Point 1 schedule</a:t>
            </a:r>
          </a:p>
        </p:txBody>
      </p:sp>
      <p:sp>
        <p:nvSpPr>
          <p:cNvPr id="16390" name="Text Box 7"/>
          <p:cNvSpPr txBox="1">
            <a:spLocks noChangeAspect="1" noChangeArrowheads="1"/>
          </p:cNvSpPr>
          <p:nvPr/>
        </p:nvSpPr>
        <p:spPr bwMode="auto">
          <a:xfrm>
            <a:off x="1241280" y="4801464"/>
            <a:ext cx="1244728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GB" sz="2200" dirty="0"/>
              <a:t>15.2.X.Y</a:t>
            </a:r>
          </a:p>
        </p:txBody>
      </p:sp>
      <p:sp>
        <p:nvSpPr>
          <p:cNvPr id="16391" name="Text Box 8"/>
          <p:cNvSpPr txBox="1">
            <a:spLocks noChangeAspect="1" noChangeArrowheads="1"/>
          </p:cNvSpPr>
          <p:nvPr/>
        </p:nvSpPr>
        <p:spPr bwMode="auto">
          <a:xfrm>
            <a:off x="6115680" y="4801464"/>
            <a:ext cx="1244728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GB" sz="2200" dirty="0"/>
              <a:t>15.4.X.Y</a:t>
            </a:r>
          </a:p>
        </p:txBody>
      </p:sp>
      <p:sp>
        <p:nvSpPr>
          <p:cNvPr id="16392" name="AutoShape 9"/>
          <p:cNvSpPr>
            <a:spLocks noChangeAspect="1"/>
          </p:cNvSpPr>
          <p:nvPr/>
        </p:nvSpPr>
        <p:spPr bwMode="auto">
          <a:xfrm rot="5400000">
            <a:off x="1786312" y="3916570"/>
            <a:ext cx="149776" cy="1501920"/>
          </a:xfrm>
          <a:prstGeom prst="rightBracket">
            <a:avLst>
              <a:gd name="adj" fmla="val 8357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10"/>
          <p:cNvSpPr>
            <a:spLocks noChangeAspect="1"/>
          </p:cNvSpPr>
          <p:nvPr/>
        </p:nvSpPr>
        <p:spPr bwMode="auto">
          <a:xfrm rot="5400000">
            <a:off x="6489352" y="2426172"/>
            <a:ext cx="149776" cy="4505760"/>
          </a:xfrm>
          <a:prstGeom prst="rightBracket">
            <a:avLst>
              <a:gd name="adj" fmla="val 25072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Rectangle 11"/>
          <p:cNvSpPr>
            <a:spLocks noChangeAspect="1" noChangeArrowheads="1"/>
          </p:cNvSpPr>
          <p:nvPr/>
        </p:nvSpPr>
        <p:spPr bwMode="auto">
          <a:xfrm>
            <a:off x="391680" y="1504959"/>
            <a:ext cx="3388320" cy="676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5" name="Picture 15" descr="run_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5040"/>
            <a:ext cx="9144000" cy="306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4216320" y="5472575"/>
            <a:ext cx="2158941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GB" sz="2200" dirty="0"/>
              <a:t>TDAQ 02-00-02</a:t>
            </a:r>
          </a:p>
        </p:txBody>
      </p:sp>
      <p:sp>
        <p:nvSpPr>
          <p:cNvPr id="16397" name="Freeform 17"/>
          <p:cNvSpPr>
            <a:spLocks/>
          </p:cNvSpPr>
          <p:nvPr/>
        </p:nvSpPr>
        <p:spPr bwMode="auto">
          <a:xfrm>
            <a:off x="2939040" y="3951775"/>
            <a:ext cx="3224160" cy="1045550"/>
          </a:xfrm>
          <a:custGeom>
            <a:avLst/>
            <a:gdLst>
              <a:gd name="T0" fmla="*/ 1876 w 1876"/>
              <a:gd name="T1" fmla="*/ 688 h 688"/>
              <a:gd name="T2" fmla="*/ 4 w 1876"/>
              <a:gd name="T3" fmla="*/ 688 h 688"/>
              <a:gd name="T4" fmla="*/ 0 w 1876"/>
              <a:gd name="T5" fmla="*/ 0 h 688"/>
              <a:gd name="T6" fmla="*/ 0 60000 65536"/>
              <a:gd name="T7" fmla="*/ 0 60000 65536"/>
              <a:gd name="T8" fmla="*/ 0 60000 65536"/>
              <a:gd name="T9" fmla="*/ 0 w 1876"/>
              <a:gd name="T10" fmla="*/ 0 h 688"/>
              <a:gd name="T11" fmla="*/ 1876 w 1876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6" h="688">
                <a:moveTo>
                  <a:pt x="1876" y="688"/>
                </a:moveTo>
                <a:lnTo>
                  <a:pt x="4" y="68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8"/>
          <p:cNvSpPr>
            <a:spLocks noChangeAspect="1"/>
          </p:cNvSpPr>
          <p:nvPr/>
        </p:nvSpPr>
        <p:spPr bwMode="auto">
          <a:xfrm rot="5400000">
            <a:off x="6162473" y="2817927"/>
            <a:ext cx="149776" cy="5159520"/>
          </a:xfrm>
          <a:prstGeom prst="rightBracket">
            <a:avLst>
              <a:gd name="adj" fmla="val 28709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Freeform 19"/>
          <p:cNvSpPr>
            <a:spLocks/>
          </p:cNvSpPr>
          <p:nvPr/>
        </p:nvSpPr>
        <p:spPr bwMode="auto">
          <a:xfrm>
            <a:off x="3396961" y="3951775"/>
            <a:ext cx="807840" cy="1697939"/>
          </a:xfrm>
          <a:custGeom>
            <a:avLst/>
            <a:gdLst>
              <a:gd name="T0" fmla="*/ 879 w 879"/>
              <a:gd name="T1" fmla="*/ 1024 h 1024"/>
              <a:gd name="T2" fmla="*/ 7 w 879"/>
              <a:gd name="T3" fmla="*/ 1024 h 1024"/>
              <a:gd name="T4" fmla="*/ 0 w 879"/>
              <a:gd name="T5" fmla="*/ 0 h 1024"/>
              <a:gd name="T6" fmla="*/ 0 60000 65536"/>
              <a:gd name="T7" fmla="*/ 0 60000 65536"/>
              <a:gd name="T8" fmla="*/ 0 60000 65536"/>
              <a:gd name="T9" fmla="*/ 0 w 879"/>
              <a:gd name="T10" fmla="*/ 0 h 1024"/>
              <a:gd name="T11" fmla="*/ 879 w 879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9" h="1024">
                <a:moveTo>
                  <a:pt x="879" y="1024"/>
                </a:moveTo>
                <a:lnTo>
                  <a:pt x="7" y="102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mtClean="0"/>
              <a:t>Trigger Open Meeting - 15 July 2009</a:t>
            </a:r>
            <a:endParaRPr lang="en-GB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70769B-3C93-684B-8FE8-D052C710C7DC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62738"/>
            <a:ext cx="8226720" cy="522774"/>
          </a:xfrm>
        </p:spPr>
        <p:txBody>
          <a:bodyPr/>
          <a:lstStyle/>
          <a:p>
            <a:pPr eaLnBrk="1"/>
            <a:r>
              <a:rPr lang="en-GB" sz="2900" dirty="0"/>
              <a:t>15.4.0 status</a:t>
            </a:r>
            <a:r>
              <a:rPr lang="en-GB" sz="2900" dirty="0" smtClean="0"/>
              <a:t> - I</a:t>
            </a:r>
            <a:endParaRPr lang="en-GB" sz="2900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6567"/>
            <a:ext cx="8687519" cy="5539783"/>
          </a:xfrm>
        </p:spPr>
        <p:txBody>
          <a:bodyPr/>
          <a:lstStyle/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600" dirty="0" smtClean="0"/>
              <a:t>Outstanding deliverables for 15.4.0; list based on: </a:t>
            </a:r>
            <a:r>
              <a:rPr lang="en-GB" sz="1600" dirty="0" smtClean="0">
                <a:hlinkClick r:id="rId2"/>
              </a:rPr>
              <a:t>https://twiki.cern.ch/twiki/bin/view/Atlas/TriggerWorkPlanRel15#Top_Level_Deliverables</a:t>
            </a:r>
            <a:r>
              <a:rPr lang="en-GB" sz="1600" dirty="0" smtClean="0"/>
              <a:t>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T1b </a:t>
            </a:r>
            <a:r>
              <a:rPr lang="en-US" sz="1600" dirty="0" smtClean="0">
                <a:solidFill>
                  <a:srgbClr val="FF6600"/>
                </a:solidFill>
              </a:rPr>
              <a:t>Athena runs from DB </a:t>
            </a:r>
            <a:r>
              <a:rPr lang="en-US" sz="1600" dirty="0" err="1" smtClean="0">
                <a:solidFill>
                  <a:srgbClr val="FF6600"/>
                </a:solidFill>
              </a:rPr>
              <a:t>jo</a:t>
            </a:r>
            <a:r>
              <a:rPr lang="en-US" sz="1600" dirty="0" smtClean="0">
                <a:solidFill>
                  <a:srgbClr val="FF6600"/>
                </a:solidFill>
              </a:rPr>
              <a:t> (core) B1 </a:t>
            </a:r>
            <a:r>
              <a:rPr lang="en-US" sz="1600" dirty="0" err="1" smtClean="0">
                <a:solidFill>
                  <a:srgbClr val="FF6600"/>
                </a:solidFill>
              </a:rPr>
              <a:t>J.Stelzer</a:t>
            </a:r>
            <a:endParaRPr lang="en-US" sz="1600" dirty="0" smtClean="0">
              <a:solidFill>
                <a:srgbClr val="FF6600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FF6600"/>
                </a:solidFill>
              </a:rPr>
              <a:t>T2 </a:t>
            </a:r>
            <a:r>
              <a:rPr lang="en-GB" sz="1500" dirty="0">
                <a:solidFill>
                  <a:srgbClr val="FF6600"/>
                </a:solidFill>
              </a:rPr>
              <a:t>MC Menus uploaded to DB and distributed with release (core) B1 P. Bell</a:t>
            </a:r>
            <a:endParaRPr lang="en-GB" sz="1500" dirty="0" smtClean="0">
              <a:solidFill>
                <a:srgbClr val="FF6600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FF6600"/>
                </a:solidFill>
              </a:rPr>
              <a:t>T3b </a:t>
            </a:r>
            <a:r>
              <a:rPr lang="en-GB" sz="1500" dirty="0">
                <a:solidFill>
                  <a:srgbClr val="FF6600"/>
                </a:solidFill>
              </a:rPr>
              <a:t>Timeout handling inside algorithms (</a:t>
            </a:r>
            <a:r>
              <a:rPr lang="en-GB" sz="1500" dirty="0" err="1">
                <a:solidFill>
                  <a:srgbClr val="FF6600"/>
                </a:solidFill>
              </a:rPr>
              <a:t>calo,id,muon</a:t>
            </a:r>
            <a:r>
              <a:rPr lang="en-GB" sz="1500" dirty="0">
                <a:solidFill>
                  <a:srgbClr val="FF6600"/>
                </a:solidFill>
              </a:rPr>
              <a:t>) B1 </a:t>
            </a:r>
            <a:r>
              <a:rPr lang="en-GB" sz="1500" dirty="0" err="1">
                <a:solidFill>
                  <a:srgbClr val="FF6600"/>
                </a:solidFill>
              </a:rPr>
              <a:t>calo,id,muon</a:t>
            </a:r>
            <a:r>
              <a:rPr lang="en-GB" sz="1500" dirty="0">
                <a:solidFill>
                  <a:srgbClr val="FF6600"/>
                </a:solidFill>
              </a:rPr>
              <a:t> </a:t>
            </a:r>
            <a:r>
              <a:rPr lang="en-GB" sz="1500" dirty="0"/>
              <a:t>    </a:t>
            </a:r>
            <a:endParaRPr lang="en-GB" sz="1500" dirty="0" smtClean="0">
              <a:solidFill>
                <a:srgbClr val="FF6600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0000FF"/>
                </a:solidFill>
              </a:rPr>
              <a:t>T5 </a:t>
            </a:r>
            <a:r>
              <a:rPr lang="en-US" sz="1600" dirty="0" err="1" smtClean="0">
                <a:solidFill>
                  <a:srgbClr val="0000FF"/>
                </a:solidFill>
              </a:rPr>
              <a:t>BeamCondSvc</a:t>
            </a:r>
            <a:r>
              <a:rPr lang="en-US" sz="1600" dirty="0" smtClean="0">
                <a:solidFill>
                  <a:srgbClr val="0000FF"/>
                </a:solidFill>
              </a:rPr>
              <a:t> gets distributed online beam-spot info (core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  <a:r>
              <a:rPr lang="en-US" sz="1600" dirty="0" err="1" smtClean="0">
                <a:solidFill>
                  <a:srgbClr val="0000FF"/>
                </a:solidFill>
              </a:rPr>
              <a:t>R.Bartholdus</a:t>
            </a:r>
            <a:endParaRPr lang="en-GB" sz="1500" dirty="0" smtClean="0">
              <a:solidFill>
                <a:srgbClr val="0000FF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FF6600"/>
                </a:solidFill>
              </a:rPr>
              <a:t>T8b </a:t>
            </a:r>
            <a:r>
              <a:rPr lang="en-GB" sz="1500" dirty="0">
                <a:solidFill>
                  <a:srgbClr val="FF6600"/>
                </a:solidFill>
              </a:rPr>
              <a:t>Algorithms able to modify response to missing data modified based on</a:t>
            </a:r>
            <a:r>
              <a:rPr lang="en-GB" sz="1500" dirty="0" smtClean="0">
                <a:solidFill>
                  <a:srgbClr val="FF6600"/>
                </a:solidFill>
              </a:rPr>
              <a:t> </a:t>
            </a:r>
            <a:r>
              <a:rPr lang="en-GB" sz="1500" dirty="0" err="1" smtClean="0">
                <a:solidFill>
                  <a:srgbClr val="FF6600"/>
                </a:solidFill>
              </a:rPr>
              <a:t>DetMask</a:t>
            </a:r>
            <a:r>
              <a:rPr lang="en-GB" sz="1500" dirty="0">
                <a:solidFill>
                  <a:srgbClr val="FF6600"/>
                </a:solidFill>
                <a:hlinkClick r:id="rId3" tooltip="Create this topic"/>
              </a:rPr>
              <a:t>?</a:t>
            </a:r>
            <a:r>
              <a:rPr lang="en-GB" sz="1500" dirty="0">
                <a:solidFill>
                  <a:srgbClr val="FF6600"/>
                </a:solidFill>
              </a:rPr>
              <a:t> (i.e. which detectors are being read out in a run) (all slices) B1 Slices    </a:t>
            </a:r>
            <a:r>
              <a:rPr lang="en-GB" sz="1500" dirty="0"/>
              <a:t>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>
                <a:solidFill>
                  <a:srgbClr val="FF6600"/>
                </a:solidFill>
              </a:rPr>
              <a:t>T10a Monitoring tailored for Cosmic running (histogram ranges, ref. </a:t>
            </a:r>
            <a:r>
              <a:rPr lang="en-GB" sz="1500" dirty="0" err="1">
                <a:solidFill>
                  <a:srgbClr val="FF6600"/>
                </a:solidFill>
              </a:rPr>
              <a:t>histos</a:t>
            </a:r>
            <a:r>
              <a:rPr lang="en-GB" sz="1500" dirty="0">
                <a:solidFill>
                  <a:srgbClr val="FF6600"/>
                </a:solidFill>
              </a:rPr>
              <a:t>, DQ checks) (</a:t>
            </a:r>
            <a:r>
              <a:rPr lang="en-GB" sz="1500" dirty="0" err="1">
                <a:solidFill>
                  <a:srgbClr val="FF6600"/>
                </a:solidFill>
              </a:rPr>
              <a:t>monitoring+all</a:t>
            </a:r>
            <a:r>
              <a:rPr lang="en-GB" sz="1500" dirty="0">
                <a:solidFill>
                  <a:srgbClr val="FF6600"/>
                </a:solidFill>
              </a:rPr>
              <a:t> slices) B1 slices  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>
                <a:solidFill>
                  <a:srgbClr val="0000FF"/>
                </a:solidFill>
              </a:rPr>
              <a:t>T10b Monitoring tailored for Single Beam (</a:t>
            </a:r>
            <a:r>
              <a:rPr lang="en-GB" sz="1500" dirty="0" err="1">
                <a:solidFill>
                  <a:srgbClr val="0000FF"/>
                </a:solidFill>
              </a:rPr>
              <a:t>monitoring+all</a:t>
            </a:r>
            <a:r>
              <a:rPr lang="en-GB" sz="1500" dirty="0">
                <a:solidFill>
                  <a:srgbClr val="0000FF"/>
                </a:solidFill>
              </a:rPr>
              <a:t> slices) B2 slices    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/>
              <a:t>T10c Monitoring tailored for Early collisions &amp; Stable running (</a:t>
            </a:r>
            <a:r>
              <a:rPr lang="en-GB" sz="1500" dirty="0" err="1"/>
              <a:t>monitoring+all</a:t>
            </a:r>
            <a:r>
              <a:rPr lang="en-GB" sz="1500" dirty="0"/>
              <a:t> slices) B3 slices  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>
                <a:solidFill>
                  <a:srgbClr val="0000FF"/>
                </a:solidFill>
              </a:rPr>
              <a:t>T11 Tier0 monitoring comparing offline and HLT quantities (all slices) B2 slices  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/>
              <a:t>T12 CAF monitoring in place (all slices) B3 slices  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>
                <a:solidFill>
                  <a:srgbClr val="FF6600"/>
                </a:solidFill>
              </a:rPr>
              <a:t>T13b Algorithms automatically configured for Solenoid and </a:t>
            </a:r>
            <a:r>
              <a:rPr lang="en-GB" sz="1500" dirty="0" err="1">
                <a:solidFill>
                  <a:srgbClr val="FF6600"/>
                </a:solidFill>
              </a:rPr>
              <a:t>Torroid</a:t>
            </a:r>
            <a:r>
              <a:rPr lang="en-GB" sz="1500" dirty="0">
                <a:solidFill>
                  <a:srgbClr val="FF6600"/>
                </a:solidFill>
              </a:rPr>
              <a:t> field settings (ID done, </a:t>
            </a:r>
            <a:r>
              <a:rPr lang="en-GB" sz="1500" dirty="0" err="1">
                <a:solidFill>
                  <a:srgbClr val="FF6600"/>
                </a:solidFill>
              </a:rPr>
              <a:t>Muon</a:t>
            </a:r>
            <a:r>
              <a:rPr lang="en-GB" sz="1500" dirty="0">
                <a:solidFill>
                  <a:srgbClr val="FF6600"/>
                </a:solidFill>
              </a:rPr>
              <a:t>) B2 </a:t>
            </a:r>
            <a:r>
              <a:rPr lang="en-GB" sz="1500" dirty="0" smtClean="0">
                <a:solidFill>
                  <a:srgbClr val="FF6600"/>
                </a:solidFill>
              </a:rPr>
              <a:t>Oh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B300B5"/>
                </a:solidFill>
              </a:rPr>
              <a:t>T14 Completed definition of Trigger content in DPD (EDM) B3 Salvatore  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0000FF"/>
                </a:solidFill>
              </a:rPr>
              <a:t>T15 Changes to follow </a:t>
            </a:r>
            <a:r>
              <a:rPr lang="en-GB" sz="1500" dirty="0" err="1" smtClean="0">
                <a:solidFill>
                  <a:srgbClr val="0000FF"/>
                </a:solidFill>
              </a:rPr>
              <a:t>Muon</a:t>
            </a:r>
            <a:r>
              <a:rPr lang="en-GB" sz="1500" dirty="0" smtClean="0">
                <a:solidFill>
                  <a:srgbClr val="0000FF"/>
                </a:solidFill>
              </a:rPr>
              <a:t> Review recommendations (</a:t>
            </a:r>
            <a:r>
              <a:rPr lang="en-GB" sz="1500" dirty="0" err="1" smtClean="0">
                <a:solidFill>
                  <a:srgbClr val="0000FF"/>
                </a:solidFill>
              </a:rPr>
              <a:t>muon</a:t>
            </a:r>
            <a:r>
              <a:rPr lang="en-GB" sz="1500" dirty="0" smtClean="0">
                <a:solidFill>
                  <a:srgbClr val="0000FF"/>
                </a:solidFill>
              </a:rPr>
              <a:t>) B2 </a:t>
            </a:r>
            <a:r>
              <a:rPr lang="en-GB" sz="1500" dirty="0" err="1" smtClean="0">
                <a:solidFill>
                  <a:srgbClr val="0000FF"/>
                </a:solidFill>
              </a:rPr>
              <a:t>Spagnolo</a:t>
            </a:r>
            <a:r>
              <a:rPr lang="en-GB" sz="1500" dirty="0" smtClean="0">
                <a:solidFill>
                  <a:srgbClr val="0000FF"/>
                </a:solidFill>
              </a:rPr>
              <a:t>, Oh  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FF6600"/>
                </a:solidFill>
              </a:rPr>
              <a:t>T16a Minor EDM changes (ID) [Cat. B] B1 </a:t>
            </a:r>
            <a:r>
              <a:rPr lang="en-GB" sz="1500" dirty="0" err="1" smtClean="0">
                <a:solidFill>
                  <a:srgbClr val="FF6600"/>
                </a:solidFill>
              </a:rPr>
              <a:t>Emeliyanov</a:t>
            </a:r>
            <a:r>
              <a:rPr lang="en-GB" sz="1500" dirty="0" smtClean="0">
                <a:solidFill>
                  <a:srgbClr val="FF6600"/>
                </a:solidFill>
              </a:rPr>
              <a:t>     (done pending tests)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FF6600"/>
                </a:solidFill>
              </a:rPr>
              <a:t>T16c Minor EDM changes (Electron) [Cat. B] B1 Goncalo    (done pending tests)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mtClean="0"/>
              <a:t>Trigger Open Meeting - 15 July 2009</a:t>
            </a:r>
            <a:endParaRPr lang="en-GB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70769B-3C93-684B-8FE8-D052C710C7DC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62738"/>
            <a:ext cx="8226720" cy="522774"/>
          </a:xfrm>
        </p:spPr>
        <p:txBody>
          <a:bodyPr/>
          <a:lstStyle/>
          <a:p>
            <a:pPr eaLnBrk="1"/>
            <a:r>
              <a:rPr lang="en-GB" sz="2900" dirty="0"/>
              <a:t>15.4.0 status</a:t>
            </a:r>
            <a:r>
              <a:rPr lang="en-GB" sz="2900" dirty="0" smtClean="0"/>
              <a:t> </a:t>
            </a:r>
            <a:r>
              <a:rPr lang="en-US" sz="2900" dirty="0" smtClean="0"/>
              <a:t>–</a:t>
            </a:r>
            <a:r>
              <a:rPr lang="en-GB" sz="2900" dirty="0" smtClean="0"/>
              <a:t> II </a:t>
            </a:r>
            <a:endParaRPr lang="en-GB" sz="2900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6567"/>
            <a:ext cx="8687519" cy="5539783"/>
          </a:xfrm>
        </p:spPr>
        <p:txBody>
          <a:bodyPr/>
          <a:lstStyle/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600" dirty="0" smtClean="0"/>
              <a:t>Outstanding deliverables for 15.4.0; list based on: </a:t>
            </a:r>
            <a:r>
              <a:rPr lang="en-GB" sz="1600" dirty="0" smtClean="0">
                <a:hlinkClick r:id="rId2"/>
              </a:rPr>
              <a:t>https://twiki.cern.ch/twiki/bin/view/Atlas/TriggerWorkPlanRel15#Top_Level_Deliverables</a:t>
            </a:r>
            <a:r>
              <a:rPr lang="en-GB" sz="1600" dirty="0" smtClean="0"/>
              <a:t> </a:t>
            </a:r>
            <a:endParaRPr lang="en-GB" sz="1600" dirty="0" smtClean="0"/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400" dirty="0" smtClean="0">
                <a:solidFill>
                  <a:srgbClr val="FF6600"/>
                </a:solidFill>
              </a:rPr>
              <a:t>T18a </a:t>
            </a:r>
            <a:r>
              <a:rPr lang="en-US" sz="1400" dirty="0" smtClean="0">
                <a:solidFill>
                  <a:srgbClr val="FF6600"/>
                </a:solidFill>
              </a:rPr>
              <a:t>Add LUCID chains (min. bias) B1 </a:t>
            </a:r>
            <a:r>
              <a:rPr lang="en-US" sz="1400" dirty="0" err="1" smtClean="0">
                <a:solidFill>
                  <a:srgbClr val="FF6600"/>
                </a:solidFill>
              </a:rPr>
              <a:t>P.Bell</a:t>
            </a:r>
            <a:r>
              <a:rPr lang="en-GB" sz="1400" dirty="0" smtClean="0">
                <a:solidFill>
                  <a:srgbClr val="FF6600"/>
                </a:solidFill>
              </a:rPr>
              <a:t>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0000FF"/>
                </a:solidFill>
              </a:rPr>
              <a:t>T18b </a:t>
            </a:r>
            <a:r>
              <a:rPr lang="en-US" sz="1600" dirty="0" smtClean="0">
                <a:solidFill>
                  <a:srgbClr val="0000FF"/>
                </a:solidFill>
              </a:rPr>
              <a:t>Add ZDC chains (min. bias</a:t>
            </a:r>
            <a:r>
              <a:rPr lang="en-US" sz="1600" dirty="0" smtClean="0">
                <a:solidFill>
                  <a:srgbClr val="0000FF"/>
                </a:solidFill>
              </a:rPr>
              <a:t>) B2 Bell</a:t>
            </a:r>
            <a:endParaRPr lang="en-GB" sz="1500" dirty="0" smtClean="0">
              <a:solidFill>
                <a:srgbClr val="0000FF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B300B5"/>
                </a:solidFill>
              </a:rPr>
              <a:t>T21d Migration of all </a:t>
            </a:r>
            <a:r>
              <a:rPr lang="en-GB" sz="1500" dirty="0" err="1" smtClean="0">
                <a:solidFill>
                  <a:srgbClr val="B300B5"/>
                </a:solidFill>
              </a:rPr>
              <a:t>TrigDecisionTool</a:t>
            </a:r>
            <a:r>
              <a:rPr lang="en-GB" sz="1500" dirty="0" smtClean="0">
                <a:solidFill>
                  <a:srgbClr val="B300B5"/>
                </a:solidFill>
              </a:rPr>
              <a:t> trigger clients B3 Slices    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FF6600"/>
                </a:solidFill>
              </a:rPr>
              <a:t>T22 </a:t>
            </a:r>
            <a:r>
              <a:rPr lang="en-GB" sz="1500" dirty="0" err="1" smtClean="0">
                <a:solidFill>
                  <a:srgbClr val="FF6600"/>
                </a:solidFill>
              </a:rPr>
              <a:t>Serializer</a:t>
            </a:r>
            <a:r>
              <a:rPr lang="en-GB" sz="1500" dirty="0" smtClean="0">
                <a:solidFill>
                  <a:srgbClr val="FF6600"/>
                </a:solidFill>
              </a:rPr>
              <a:t> extended to handle top level persistent class evolution (EDM) B1 </a:t>
            </a:r>
            <a:r>
              <a:rPr lang="en-GB" sz="1500" dirty="0" err="1" smtClean="0">
                <a:solidFill>
                  <a:srgbClr val="FF6600"/>
                </a:solidFill>
              </a:rPr>
              <a:t>Masik</a:t>
            </a:r>
            <a:r>
              <a:rPr lang="en-GB" sz="1500" dirty="0" smtClean="0">
                <a:solidFill>
                  <a:srgbClr val="FF6600"/>
                </a:solidFill>
              </a:rPr>
              <a:t>  (done pending tests)   </a:t>
            </a: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B300B5"/>
                </a:solidFill>
              </a:rPr>
              <a:t>T23 </a:t>
            </a:r>
            <a:r>
              <a:rPr lang="en-GB" sz="1500" dirty="0" err="1" smtClean="0">
                <a:solidFill>
                  <a:srgbClr val="B300B5"/>
                </a:solidFill>
              </a:rPr>
              <a:t>ntuples</a:t>
            </a:r>
            <a:r>
              <a:rPr lang="en-GB" sz="1500" dirty="0" smtClean="0">
                <a:solidFill>
                  <a:srgbClr val="B300B5"/>
                </a:solidFill>
              </a:rPr>
              <a:t> can be written to single or multiple files configured by </a:t>
            </a:r>
            <a:r>
              <a:rPr lang="en-GB" sz="1500" dirty="0" err="1" smtClean="0">
                <a:solidFill>
                  <a:srgbClr val="B300B5"/>
                </a:solidFill>
              </a:rPr>
              <a:t>TriggerJobOpts</a:t>
            </a:r>
            <a:r>
              <a:rPr lang="en-GB" sz="1500" dirty="0" smtClean="0">
                <a:solidFill>
                  <a:srgbClr val="B300B5"/>
                </a:solidFill>
                <a:hlinkClick r:id="rId3" tooltip="Create this topic"/>
              </a:rPr>
              <a:t>?</a:t>
            </a:r>
            <a:r>
              <a:rPr lang="en-GB" sz="1500" dirty="0" smtClean="0">
                <a:solidFill>
                  <a:srgbClr val="B300B5"/>
                </a:solidFill>
              </a:rPr>
              <a:t> &amp; tested with tier0 production script B3 Slices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T19a1 10</a:t>
            </a:r>
            <a:r>
              <a:rPr lang="en-US" sz="1600" baseline="30000" dirty="0" smtClean="0">
                <a:solidFill>
                  <a:srgbClr val="0000FF"/>
                </a:solidFill>
              </a:rPr>
              <a:t>31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revised menu for MC09 (menus)	B2	</a:t>
            </a:r>
            <a:r>
              <a:rPr lang="en-US" sz="1600" dirty="0" err="1" smtClean="0">
                <a:solidFill>
                  <a:srgbClr val="0000FF"/>
                </a:solidFill>
              </a:rPr>
              <a:t>Srini</a:t>
            </a:r>
            <a:r>
              <a:rPr lang="en-US" sz="1600" dirty="0" smtClean="0">
                <a:solidFill>
                  <a:srgbClr val="0000FF"/>
                </a:solidFill>
              </a:rPr>
              <a:t>	 	 		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T19b 10</a:t>
            </a:r>
            <a:r>
              <a:rPr lang="en-US" sz="1600" baseline="30000" dirty="0" smtClean="0">
                <a:solidFill>
                  <a:srgbClr val="0000FF"/>
                </a:solidFill>
              </a:rPr>
              <a:t>32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menu (menus) </a:t>
            </a:r>
            <a:r>
              <a:rPr lang="en-US" sz="1600" i="1" dirty="0" smtClean="0">
                <a:solidFill>
                  <a:srgbClr val="0000FF"/>
                </a:solidFill>
              </a:rPr>
              <a:t>not needed in 2009	n/a	</a:t>
            </a:r>
            <a:r>
              <a:rPr lang="en-US" sz="1600" i="1" dirty="0" err="1" smtClean="0">
                <a:solidFill>
                  <a:srgbClr val="0000FF"/>
                </a:solidFill>
              </a:rPr>
              <a:t>Srini</a:t>
            </a:r>
            <a:r>
              <a:rPr lang="en-US" sz="1600" i="1" dirty="0" smtClean="0">
                <a:solidFill>
                  <a:srgbClr val="0000FF"/>
                </a:solidFill>
              </a:rPr>
              <a:t>	 	 	</a:t>
            </a:r>
          </a:p>
          <a:p>
            <a:pPr>
              <a:buNone/>
            </a:pPr>
            <a:r>
              <a:rPr lang="en-US" sz="1600" dirty="0" smtClean="0">
                <a:solidFill>
                  <a:srgbClr val="660066"/>
                </a:solidFill>
              </a:rPr>
              <a:t>T20	Menus for data taking (menus)	C	</a:t>
            </a:r>
            <a:r>
              <a:rPr lang="en-US" sz="1600" dirty="0" err="1" smtClean="0">
                <a:solidFill>
                  <a:srgbClr val="660066"/>
                </a:solidFill>
              </a:rPr>
              <a:t>Srini</a:t>
            </a:r>
            <a:r>
              <a:rPr lang="en-US" sz="1600" dirty="0" smtClean="0">
                <a:solidFill>
                  <a:srgbClr val="660066"/>
                </a:solidFill>
              </a:rPr>
              <a:t>	 	 	</a:t>
            </a:r>
          </a:p>
          <a:p>
            <a:pPr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T21a	First version of new </a:t>
            </a:r>
            <a:r>
              <a:rPr lang="en-US" sz="1600" dirty="0" err="1" smtClean="0">
                <a:solidFill>
                  <a:srgbClr val="008000"/>
                </a:solidFill>
              </a:rPr>
              <a:t>TrigDecisionTool</a:t>
            </a:r>
            <a:r>
              <a:rPr lang="en-US" sz="1600" dirty="0" smtClean="0">
                <a:solidFill>
                  <a:srgbClr val="008000"/>
                </a:solidFill>
              </a:rPr>
              <a:t> for Athena/ARA (menus)	A	Bold		 	</a:t>
            </a:r>
          </a:p>
          <a:p>
            <a:pPr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T21b First </a:t>
            </a:r>
            <a:r>
              <a:rPr lang="en-US" sz="1600" dirty="0" smtClean="0">
                <a:solidFill>
                  <a:srgbClr val="FF6600"/>
                </a:solidFill>
              </a:rPr>
              <a:t>version of </a:t>
            </a:r>
            <a:r>
              <a:rPr lang="en-US" sz="1600" dirty="0" err="1" smtClean="0">
                <a:solidFill>
                  <a:srgbClr val="FF6600"/>
                </a:solidFill>
              </a:rPr>
              <a:t>TrigDecisionTool</a:t>
            </a:r>
            <a:r>
              <a:rPr lang="en-US" sz="1600" dirty="0" smtClean="0">
                <a:solidFill>
                  <a:srgbClr val="FF6600"/>
                </a:solidFill>
              </a:rPr>
              <a:t> for users (menus)</a:t>
            </a:r>
            <a:r>
              <a:rPr lang="en-US" sz="1600" dirty="0" smtClean="0">
                <a:solidFill>
                  <a:srgbClr val="FF6600"/>
                </a:solidFill>
              </a:rPr>
              <a:t>	B1 Bold	</a:t>
            </a:r>
          </a:p>
          <a:p>
            <a:pPr>
              <a:buNone/>
            </a:pPr>
            <a:r>
              <a:rPr lang="en-US" sz="1600" dirty="0" smtClean="0">
                <a:solidFill>
                  <a:srgbClr val="660066"/>
                </a:solidFill>
              </a:rPr>
              <a:t>T21d</a:t>
            </a:r>
            <a:r>
              <a:rPr lang="en-US" sz="1600" dirty="0" smtClean="0">
                <a:solidFill>
                  <a:srgbClr val="660066"/>
                </a:solidFill>
              </a:rPr>
              <a:t>	Migration of all </a:t>
            </a:r>
            <a:r>
              <a:rPr lang="en-US" sz="1600" dirty="0" err="1" smtClean="0">
                <a:solidFill>
                  <a:srgbClr val="660066"/>
                </a:solidFill>
              </a:rPr>
              <a:t>TrigDecisionTool</a:t>
            </a:r>
            <a:r>
              <a:rPr lang="en-US" sz="1600" dirty="0" smtClean="0">
                <a:solidFill>
                  <a:srgbClr val="660066"/>
                </a:solidFill>
              </a:rPr>
              <a:t> trigger clients	B3	Slices	 	 	</a:t>
            </a:r>
          </a:p>
          <a:p>
            <a:pPr>
              <a:buNone/>
            </a:pPr>
            <a:r>
              <a:rPr lang="en-US" sz="1600" dirty="0" smtClean="0">
                <a:solidFill>
                  <a:srgbClr val="660066"/>
                </a:solidFill>
              </a:rPr>
              <a:t>T21e	Migration of all </a:t>
            </a:r>
            <a:r>
              <a:rPr lang="en-US" sz="1600" dirty="0" err="1" smtClean="0">
                <a:solidFill>
                  <a:srgbClr val="660066"/>
                </a:solidFill>
              </a:rPr>
              <a:t>TrigDecisionTool</a:t>
            </a:r>
            <a:r>
              <a:rPr lang="en-US" sz="1600" dirty="0" smtClean="0">
                <a:solidFill>
                  <a:srgbClr val="660066"/>
                </a:solidFill>
              </a:rPr>
              <a:t> other clients	B3	</a:t>
            </a:r>
            <a:r>
              <a:rPr lang="en-US" sz="1600" dirty="0" err="1" smtClean="0">
                <a:solidFill>
                  <a:srgbClr val="660066"/>
                </a:solidFill>
              </a:rPr>
              <a:t>Joerg</a:t>
            </a:r>
            <a:r>
              <a:rPr lang="en-US" sz="1600" dirty="0" smtClean="0">
                <a:solidFill>
                  <a:srgbClr val="660066"/>
                </a:solidFill>
              </a:rPr>
              <a:t>	 	 	</a:t>
            </a:r>
          </a:p>
          <a:p>
            <a:pPr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T22	</a:t>
            </a:r>
            <a:r>
              <a:rPr lang="en-US" sz="1600" dirty="0" err="1" smtClean="0">
                <a:solidFill>
                  <a:srgbClr val="FF6600"/>
                </a:solidFill>
              </a:rPr>
              <a:t>Serializer</a:t>
            </a:r>
            <a:r>
              <a:rPr lang="en-US" sz="1600" dirty="0" smtClean="0">
                <a:solidFill>
                  <a:srgbClr val="FF6600"/>
                </a:solidFill>
              </a:rPr>
              <a:t> extended to handle top level persistent class evolution (EDM)	B1	</a:t>
            </a:r>
            <a:r>
              <a:rPr lang="en-US" sz="1600" dirty="0" err="1" smtClean="0">
                <a:solidFill>
                  <a:srgbClr val="FF6600"/>
                </a:solidFill>
              </a:rPr>
              <a:t>Masik</a:t>
            </a:r>
            <a:r>
              <a:rPr lang="en-US" sz="1600" dirty="0" smtClean="0">
                <a:solidFill>
                  <a:srgbClr val="FF6600"/>
                </a:solidFill>
              </a:rPr>
              <a:t>	</a:t>
            </a:r>
            <a:r>
              <a:rPr lang="en-US" sz="1600" dirty="0" smtClean="0">
                <a:solidFill>
                  <a:srgbClr val="FF6600"/>
                </a:solidFill>
              </a:rPr>
              <a:t> 	</a:t>
            </a:r>
          </a:p>
          <a:p>
            <a:pPr>
              <a:buNone/>
            </a:pPr>
            <a:r>
              <a:rPr lang="en-US" sz="1600" dirty="0" smtClean="0">
                <a:solidFill>
                  <a:srgbClr val="660066"/>
                </a:solidFill>
              </a:rPr>
              <a:t>T23	</a:t>
            </a:r>
            <a:r>
              <a:rPr lang="en-US" sz="1600" dirty="0" err="1" smtClean="0">
                <a:solidFill>
                  <a:srgbClr val="660066"/>
                </a:solidFill>
              </a:rPr>
              <a:t>ntuples</a:t>
            </a:r>
            <a:r>
              <a:rPr lang="en-US" sz="1600" dirty="0" smtClean="0">
                <a:solidFill>
                  <a:srgbClr val="660066"/>
                </a:solidFill>
              </a:rPr>
              <a:t> can be written to single or multiple files configured by </a:t>
            </a:r>
            <a:r>
              <a:rPr lang="en-US" sz="1600" dirty="0" err="1" smtClean="0">
                <a:solidFill>
                  <a:srgbClr val="660066"/>
                </a:solidFill>
              </a:rPr>
              <a:t>TriggerJobOpt</a:t>
            </a:r>
            <a:r>
              <a:rPr lang="en-US" sz="1600" dirty="0" smtClean="0">
                <a:solidFill>
                  <a:srgbClr val="660066"/>
                </a:solidFill>
              </a:rPr>
              <a:t> </a:t>
            </a:r>
            <a:r>
              <a:rPr lang="en-US" sz="1600" dirty="0" smtClean="0">
                <a:solidFill>
                  <a:srgbClr val="660066"/>
                </a:solidFill>
              </a:rPr>
              <a:t>&amp; tested with tier0 production </a:t>
            </a:r>
            <a:r>
              <a:rPr lang="en-US" sz="1600" dirty="0" smtClean="0">
                <a:solidFill>
                  <a:srgbClr val="660066"/>
                </a:solidFill>
              </a:rPr>
              <a:t>script B3 </a:t>
            </a:r>
            <a:r>
              <a:rPr lang="en-US" sz="1600" dirty="0" err="1" smtClean="0">
                <a:solidFill>
                  <a:srgbClr val="660066"/>
                </a:solidFill>
              </a:rPr>
              <a:t>Joerg+slices</a:t>
            </a:r>
            <a:endParaRPr lang="en-GB" sz="1500" dirty="0" smtClean="0">
              <a:solidFill>
                <a:srgbClr val="660066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endParaRPr lang="en-GB" sz="1500" dirty="0" smtClean="0">
              <a:solidFill>
                <a:srgbClr val="B300B5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endParaRPr lang="en-GB" sz="1500" dirty="0" smtClean="0">
              <a:solidFill>
                <a:srgbClr val="B300B5"/>
              </a:solidFill>
            </a:endParaRPr>
          </a:p>
          <a:p>
            <a:pPr eaLnBrk="1">
              <a:lnSpc>
                <a:spcPct val="85000"/>
              </a:lnSpc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B300B5"/>
                </a:solidFill>
              </a:rPr>
              <a:t>     </a:t>
            </a:r>
            <a:endParaRPr lang="en-GB" sz="1500" dirty="0" smtClean="0">
              <a:solidFill>
                <a:srgbClr val="B300B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crashtestdumm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3" y="4741863"/>
            <a:ext cx="2003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6"/>
          <p:cNvSpPr>
            <a:spLocks noGrp="1"/>
          </p:cNvSpPr>
          <p:nvPr>
            <p:ph type="title"/>
          </p:nvPr>
        </p:nvSpPr>
        <p:spPr>
          <a:xfrm>
            <a:off x="425450" y="525463"/>
            <a:ext cx="8226425" cy="1143000"/>
          </a:xfrm>
        </p:spPr>
        <p:txBody>
          <a:bodyPr/>
          <a:lstStyle/>
          <a:p>
            <a:pPr eaLnBrk="1" hangingPunct="1"/>
            <a:r>
              <a:rPr lang="en-US" smtClean="0"/>
              <a:t>Validation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GB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Trigger Open Meeting - 15 July 2009</a:t>
            </a:r>
            <a:endParaRPr lang="en-GB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20B40-EE76-794D-999A-6C3A0A89B542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21511" name="Picture 8" descr="test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1620838"/>
            <a:ext cx="574198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166240" y="4051145"/>
            <a:ext cx="827889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spc="181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mtClean="0"/>
              <a:t>Trigger Open Meeting - 15 July 2009</a:t>
            </a:r>
            <a:endParaRPr lang="en-GB" dirty="0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1BBFA3-224B-1149-86B7-CE0B2C3511D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/>
            <a:r>
              <a:rPr lang="en-GB" sz="3600" dirty="0"/>
              <a:t>Bug</a:t>
            </a:r>
            <a:r>
              <a:rPr lang="en-GB" sz="3600" dirty="0" smtClean="0"/>
              <a:t> counts </a:t>
            </a:r>
            <a:r>
              <a:rPr lang="en-US" sz="3600" dirty="0" smtClean="0"/>
              <a:t>–</a:t>
            </a:r>
            <a:r>
              <a:rPr lang="en-GB" sz="3600" dirty="0" smtClean="0"/>
              <a:t> the calm before the storm?</a:t>
            </a:r>
            <a:endParaRPr lang="en-US" sz="3600" dirty="0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8687520" y="2449698"/>
            <a:ext cx="195840" cy="2606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openbugs200907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7638"/>
            <a:ext cx="7086600" cy="480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mtClean="0"/>
              <a:t>Ricardo Gonçalo</a:t>
            </a:r>
            <a:endParaRPr lang="en-GB" dirty="0"/>
          </a:p>
        </p:txBody>
      </p:sp>
      <p:sp>
        <p:nvSpPr>
          <p:cNvPr id="2458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mtClean="0"/>
              <a:t>Trigger Open Meeting - 15 July 2009</a:t>
            </a:r>
            <a:endParaRPr lang="en-GB" dirty="0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5BCCEA-7918-8D42-85A1-CAF2CB50239D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/>
              <a:t>Bug closing campaign by slice</a:t>
            </a:r>
            <a:endParaRPr lang="en-US"/>
          </a:p>
        </p:txBody>
      </p:sp>
      <p:sp>
        <p:nvSpPr>
          <p:cNvPr id="24583" name="Rectangle 941"/>
          <p:cNvSpPr>
            <a:spLocks noChangeArrowheads="1"/>
          </p:cNvSpPr>
          <p:nvPr/>
        </p:nvSpPr>
        <p:spPr bwMode="auto">
          <a:xfrm>
            <a:off x="8687520" y="2449698"/>
            <a:ext cx="195840" cy="2606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654050" y="1417638"/>
          <a:ext cx="7835900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1716</Words>
  <Application>Microsoft Macintosh PowerPoint</Application>
  <PresentationFormat>On-screen Show (4:3)</PresentationFormat>
  <Paragraphs>175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Releases and Validation Status</vt:lpstr>
      <vt:lpstr>Releases</vt:lpstr>
      <vt:lpstr>Release schedule</vt:lpstr>
      <vt:lpstr>Point 1 schedule</vt:lpstr>
      <vt:lpstr>15.4.0 status - I</vt:lpstr>
      <vt:lpstr>15.4.0 status – II </vt:lpstr>
      <vt:lpstr>Validation</vt:lpstr>
      <vt:lpstr>Bug counts – the calm before the storm?</vt:lpstr>
      <vt:lpstr>Bug closing campaign by slice</vt:lpstr>
      <vt:lpstr>Status of 15.3.0.X – I</vt:lpstr>
      <vt:lpstr>Status of 15.3.0.X – II</vt:lpstr>
      <vt:lpstr>Status of 15.3.0.X – III</vt:lpstr>
      <vt:lpstr>Status of 15.4.0</vt:lpstr>
      <vt:lpstr>Validation tests</vt:lpstr>
      <vt:lpstr>Validation coordination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26</cp:revision>
  <dcterms:created xsi:type="dcterms:W3CDTF">2009-07-15T13:24:51Z</dcterms:created>
  <dcterms:modified xsi:type="dcterms:W3CDTF">2009-07-15T13:53:11Z</dcterms:modified>
</cp:coreProperties>
</file>