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Default Extension="pdf" ContentType="application/pd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70" r:id="rId4"/>
    <p:sldId id="260" r:id="rId5"/>
    <p:sldId id="264" r:id="rId6"/>
    <p:sldId id="266" r:id="rId7"/>
    <p:sldId id="268" r:id="rId8"/>
    <p:sldId id="261" r:id="rId9"/>
    <p:sldId id="267" r:id="rId10"/>
    <p:sldId id="271" r:id="rId11"/>
    <p:sldId id="272" r:id="rId12"/>
    <p:sldId id="273" r:id="rId13"/>
    <p:sldId id="263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83E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sabel:Documents:Ricardo:AtlasWeekBern:pictures:14210_siz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sz="1075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US"/>
              <a:t>14.2.10 AOD (ttbar, 1031, no BPhys)</a:t>
            </a:r>
          </a:p>
        </c:rich>
      </c:tx>
      <c:layout>
        <c:manualLayout>
          <c:xMode val="edge"/>
          <c:yMode val="edge"/>
          <c:x val="0.237875556928809"/>
          <c:y val="0.0353357042877755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06235685618691"/>
          <c:y val="0.1731449510101"/>
          <c:w val="0.464203756725151"/>
          <c:h val="0.710247656184287"/>
        </c:manualLayout>
      </c:layout>
      <c:pieChart>
        <c:varyColors val="1"/>
        <c:ser>
          <c:idx val="0"/>
          <c:order val="0"/>
          <c:spPr>
            <a:solidFill>
              <a:srgbClr val="000080"/>
            </a:soli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1"/>
            <c:spPr>
              <a:solidFill>
                <a:srgbClr val="FF00FF"/>
              </a:solidFill>
              <a:ln w="2540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2"/>
            <c:spPr>
              <a:solidFill>
                <a:srgbClr val="FFFF00"/>
              </a:solidFill>
              <a:ln w="2540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3"/>
            <c:spPr>
              <a:solidFill>
                <a:srgbClr val="00FFFF"/>
              </a:solidFill>
              <a:ln w="2540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4"/>
            <c:spPr>
              <a:solidFill>
                <a:srgbClr val="800080"/>
              </a:solidFill>
              <a:ln w="2540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5"/>
            <c:spPr>
              <a:solidFill>
                <a:srgbClr val="800000"/>
              </a:solidFill>
              <a:ln w="2540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6"/>
            <c:spPr>
              <a:solidFill>
                <a:srgbClr val="008080"/>
              </a:solidFill>
              <a:ln w="2540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7"/>
            <c:spPr>
              <a:solidFill>
                <a:srgbClr val="0000FF"/>
              </a:solidFill>
              <a:ln w="2540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8"/>
            <c:spPr>
              <a:solidFill>
                <a:srgbClr val="00CCFF"/>
              </a:solidFill>
              <a:ln w="2540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9"/>
            <c:spPr>
              <a:solidFill>
                <a:srgbClr val="CCFFFF"/>
              </a:solidFill>
              <a:ln w="2540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50" b="0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'14.2.10'!$B$8:$B$17</c:f>
              <c:strCache>
                <c:ptCount val="10"/>
                <c:pt idx="0">
                  <c:v>Trk::TrackCollection</c:v>
                </c:pt>
                <c:pt idx="1">
                  <c:v>HLTResult</c:v>
                </c:pt>
                <c:pt idx="2">
                  <c:v>Rec::TrackParticleContainer</c:v>
                </c:pt>
                <c:pt idx="3">
                  <c:v>TrigInDetTrackCollection</c:v>
                </c:pt>
                <c:pt idx="4">
                  <c:v>TriggerTowerCollection</c:v>
                </c:pt>
                <c:pt idx="5">
                  <c:v>CaloClusterContainer</c:v>
                </c:pt>
                <c:pt idx="6">
                  <c:v>TrigElectronContainer</c:v>
                </c:pt>
                <c:pt idx="7">
                  <c:v>egDetailContainer</c:v>
                </c:pt>
                <c:pt idx="8">
                  <c:v>Trk::VxContainer</c:v>
                </c:pt>
                <c:pt idx="9">
                  <c:v>TrigTauClusterContainer</c:v>
                </c:pt>
              </c:strCache>
            </c:strRef>
          </c:cat>
          <c:val>
            <c:numRef>
              <c:f>'14.2.10'!$A$8:$A$17</c:f>
              <c:numCache>
                <c:formatCode>0.0</c:formatCode>
                <c:ptCount val="10"/>
                <c:pt idx="0" formatCode="General">
                  <c:v>0.0</c:v>
                </c:pt>
                <c:pt idx="1">
                  <c:v>13.7</c:v>
                </c:pt>
                <c:pt idx="2">
                  <c:v>12.1</c:v>
                </c:pt>
                <c:pt idx="3">
                  <c:v>9.9</c:v>
                </c:pt>
                <c:pt idx="4">
                  <c:v>0.0</c:v>
                </c:pt>
                <c:pt idx="5">
                  <c:v>3.6</c:v>
                </c:pt>
                <c:pt idx="6">
                  <c:v>2.132</c:v>
                </c:pt>
                <c:pt idx="7">
                  <c:v>1.947</c:v>
                </c:pt>
                <c:pt idx="8">
                  <c:v>1.236</c:v>
                </c:pt>
                <c:pt idx="9">
                  <c:v>0.689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88915213755789"/>
          <c:y val="0.1731449510101"/>
          <c:w val="0.404157499636326"/>
          <c:h val="0.650176958895069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5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E14D9-1097-3642-AC13-5E2705F4692A}" type="datetimeFigureOut">
              <a:rPr lang="en-US" smtClean="0"/>
              <a:pPr/>
              <a:t>8/26/08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C6EAC-DC6B-B947-AB15-0212B19F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50E95-7B1A-504E-BA4A-F2B51FCF5331}" type="datetimeFigureOut">
              <a:rPr lang="en-US" smtClean="0"/>
              <a:pPr/>
              <a:t>8/26/08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662C8-B0E6-8342-A2C4-A6C5B3597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7C1C8-6C19-5B4C-BFB4-7D13C1D8C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3997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r>
              <a:rPr lang="en-US" dirty="0" err="1" smtClean="0"/>
              <a:t>DPDs</a:t>
            </a:r>
            <a:r>
              <a:rPr lang="en-US" dirty="0" smtClean="0"/>
              <a:t> and Trigger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191000"/>
            <a:ext cx="59436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</a:t>
            </a:r>
            <a:r>
              <a:rPr lang="en-US" dirty="0" smtClean="0"/>
              <a:t>lans for Derived Physics Data</a:t>
            </a:r>
          </a:p>
          <a:p>
            <a:r>
              <a:rPr lang="en-US" dirty="0" smtClean="0"/>
              <a:t>Follow up and trigger specific issues</a:t>
            </a:r>
            <a:endParaRPr lang="en-US" u="sng" dirty="0" smtClean="0"/>
          </a:p>
          <a:p>
            <a:r>
              <a:rPr lang="en-US" u="sng" dirty="0" smtClean="0"/>
              <a:t>Ricardo </a:t>
            </a:r>
            <a:r>
              <a:rPr lang="en-US" u="sng" dirty="0" err="1" smtClean="0"/>
              <a:t>Gonçalo</a:t>
            </a:r>
            <a:r>
              <a:rPr lang="en-US" dirty="0" smtClean="0"/>
              <a:t> and </a:t>
            </a:r>
            <a:r>
              <a:rPr lang="en-US" dirty="0" err="1" smtClean="0"/>
              <a:t>Fabrizio</a:t>
            </a:r>
            <a:r>
              <a:rPr lang="en-US" dirty="0" smtClean="0"/>
              <a:t> Salvatore RHUL</a:t>
            </a:r>
            <a:endParaRPr lang="en-US" dirty="0"/>
          </a:p>
        </p:txBody>
      </p:sp>
      <p:pic>
        <p:nvPicPr>
          <p:cNvPr id="4" name="Picture 3" descr="atlas_logo1.eps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55535" y="-14943"/>
            <a:ext cx="1188465" cy="1386543"/>
          </a:xfrm>
          <a:prstGeom prst="rect">
            <a:avLst/>
          </a:prstGeom>
        </p:spPr>
      </p:pic>
      <p:pic>
        <p:nvPicPr>
          <p:cNvPr id="5" name="Picture 4" descr="RHULcolour_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419600" cy="12468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Trigger objects currently in DPD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114800" cy="51054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Configuration and steering:       </a:t>
            </a:r>
          </a:p>
          <a:p>
            <a:pPr>
              <a:buNone/>
            </a:pPr>
            <a:r>
              <a:rPr lang="en-US" dirty="0" smtClean="0"/>
              <a:t>TrigConf::Lvl1AODPrescaleConfigData#AODConfig-0 </a:t>
            </a:r>
          </a:p>
          <a:p>
            <a:pPr>
              <a:buNone/>
            </a:pPr>
            <a:r>
              <a:rPr lang="en-US" dirty="0" smtClean="0"/>
              <a:t>TrigConf::Lvl1AODPrescaleConfigData#AODConfig*   </a:t>
            </a:r>
            <a:r>
              <a:rPr lang="en-US" dirty="0" smtClean="0">
                <a:solidFill>
                  <a:srgbClr val="FF0000"/>
                </a:solidFill>
              </a:rPr>
              <a:t>duplicate</a:t>
            </a:r>
          </a:p>
          <a:p>
            <a:pPr>
              <a:buNone/>
            </a:pPr>
            <a:r>
              <a:rPr lang="en-US" dirty="0" err="1" smtClean="0"/>
              <a:t>TrigConf::HLTAODConfigData#AODConfig</a:t>
            </a:r>
            <a:r>
              <a:rPr lang="en-US" dirty="0" smtClean="0"/>
              <a:t>*</a:t>
            </a:r>
          </a:p>
          <a:p>
            <a:pPr>
              <a:buNone/>
            </a:pPr>
            <a:r>
              <a:rPr lang="en-US" dirty="0" smtClean="0"/>
              <a:t>TrigConf::Lvl1AODConfigData#AODConfig*</a:t>
            </a:r>
          </a:p>
          <a:p>
            <a:pPr>
              <a:buNone/>
            </a:pPr>
            <a:r>
              <a:rPr lang="en-US" dirty="0" err="1" smtClean="0"/>
              <a:t>TrigDec::TrigDecision#TrigDecision</a:t>
            </a:r>
            <a:r>
              <a:rPr lang="en-US" dirty="0" smtClean="0"/>
              <a:t>*</a:t>
            </a:r>
          </a:p>
          <a:p>
            <a:pPr>
              <a:buNone/>
            </a:pPr>
            <a:r>
              <a:rPr lang="en-US" dirty="0" err="1" smtClean="0"/>
              <a:t>HLT::HLTResult#HLTResult_EF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HLT::HLTResult#HLTResult_L2</a:t>
            </a:r>
          </a:p>
          <a:p>
            <a:pPr>
              <a:buNone/>
            </a:pPr>
            <a:r>
              <a:rPr lang="en-US" dirty="0" err="1" smtClean="0"/>
              <a:t>TrigRoiDescriptorCollection#HLT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TrigRoiDescriptorCollection#HLT_T2TauFinal</a:t>
            </a:r>
          </a:p>
          <a:p>
            <a:pPr>
              <a:buNone/>
            </a:pPr>
            <a:r>
              <a:rPr lang="en-US" dirty="0" smtClean="0"/>
              <a:t>TrigRoiDescriptorCollection#HLT_TrigT2CaloEgamma</a:t>
            </a:r>
          </a:p>
          <a:p>
            <a:pPr>
              <a:buNone/>
            </a:pPr>
            <a:r>
              <a:rPr lang="en-US" dirty="0" smtClean="0"/>
              <a:t>TrigRoiDescriptorCollection#HLT_TrigT2CaloJet</a:t>
            </a:r>
          </a:p>
          <a:p>
            <a:pPr>
              <a:buNone/>
            </a:pPr>
            <a:r>
              <a:rPr lang="en-US" dirty="0" smtClean="0"/>
              <a:t>TrigRoiDescriptorCollection#HLT_TrigT2CaloTau</a:t>
            </a:r>
          </a:p>
          <a:p>
            <a:pPr>
              <a:buNone/>
            </a:pPr>
            <a:r>
              <a:rPr lang="en-US" dirty="0" err="1" smtClean="0"/>
              <a:t>TrigRoiDescriptorCollection#HLT_forMS</a:t>
            </a:r>
            <a:r>
              <a:rPr lang="en-US" dirty="0" smtClean="0"/>
              <a:t>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Level 1:</a:t>
            </a:r>
          </a:p>
          <a:p>
            <a:pPr>
              <a:buNone/>
            </a:pPr>
            <a:r>
              <a:rPr lang="en-US" dirty="0" smtClean="0"/>
              <a:t>LVL1_ROI#LVL1_ROI</a:t>
            </a:r>
          </a:p>
          <a:p>
            <a:pPr>
              <a:buNone/>
            </a:pPr>
            <a:r>
              <a:rPr lang="en-US" dirty="0" smtClean="0"/>
              <a:t>LVL1::JEMRoI#JEMRoIs </a:t>
            </a:r>
          </a:p>
          <a:p>
            <a:pPr>
              <a:buNone/>
            </a:pPr>
            <a:r>
              <a:rPr lang="en-US" dirty="0" smtClean="0"/>
              <a:t>LVL1::TriggerTower#TriggerTowers</a:t>
            </a:r>
          </a:p>
          <a:p>
            <a:pPr>
              <a:buNone/>
            </a:pPr>
            <a:r>
              <a:rPr lang="en-US" dirty="0" smtClean="0"/>
              <a:t>LVL1::JEMEtSums#JEMEtSums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L2 </a:t>
            </a:r>
            <a:r>
              <a:rPr lang="en-US" dirty="0" err="1" smtClean="0"/>
              <a:t>muons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CombinedMuonFeature#HLT_egamma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CombinedMuonFeature#HLT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MuonFeatureContainer#HLT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TrigMuonEFContainer#HLT_MuonEF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800600" y="1066800"/>
            <a:ext cx="4038600" cy="51054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L2 Jets:</a:t>
            </a:r>
          </a:p>
          <a:p>
            <a:pPr>
              <a:buNone/>
            </a:pPr>
            <a:r>
              <a:rPr lang="en-US" dirty="0" smtClean="0"/>
              <a:t>TrigT2Jet#HLTAutoKey*				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>
              <a:buNone/>
            </a:pPr>
            <a:r>
              <a:rPr lang="en-US" dirty="0" smtClean="0"/>
              <a:t>TrigT2JetContainer#HLT_TrigT2CaloJet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L2 Missing ET:</a:t>
            </a:r>
          </a:p>
          <a:p>
            <a:pPr>
              <a:buNone/>
            </a:pPr>
            <a:r>
              <a:rPr lang="en-US" dirty="0" smtClean="0"/>
              <a:t>TrigMissingETContainer#HLT_T2MissingET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L2 tracks:</a:t>
            </a:r>
          </a:p>
          <a:p>
            <a:pPr>
              <a:buNone/>
            </a:pPr>
            <a:r>
              <a:rPr lang="en-US" dirty="0" err="1" smtClean="0"/>
              <a:t>TrigInDetTrackCollection#HLTAutoKey</a:t>
            </a:r>
            <a:r>
              <a:rPr lang="en-US" dirty="0" smtClean="0"/>
              <a:t>* </a:t>
            </a:r>
          </a:p>
          <a:p>
            <a:pPr>
              <a:buNone/>
            </a:pPr>
            <a:r>
              <a:rPr lang="en-US" dirty="0" err="1" smtClean="0"/>
              <a:t>TrigInDetTrackCollection#HLT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TrigInDetTrackCollection#HLT_TRTSegmentFinder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TrigInDetTrackCollection#HLT_TRTxK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TrigInDetTrackCollection#HLT_TrigIDSCAN_eGamma</a:t>
            </a:r>
            <a:r>
              <a:rPr lang="en-US" dirty="0" smtClean="0"/>
              <a:t>*</a:t>
            </a:r>
          </a:p>
          <a:p>
            <a:pPr>
              <a:buNone/>
            </a:pPr>
            <a:r>
              <a:rPr lang="en-US" dirty="0" err="1" smtClean="0"/>
              <a:t>TrigInDetTrackCollection#HLT_TrigSiTrack_eGamma</a:t>
            </a:r>
            <a:r>
              <a:rPr lang="en-US" dirty="0" smtClean="0"/>
              <a:t>*</a:t>
            </a:r>
          </a:p>
          <a:p>
            <a:pPr>
              <a:buNone/>
            </a:pPr>
            <a:r>
              <a:rPr lang="en-US" dirty="0" err="1" smtClean="0"/>
              <a:t>TrigInDetTrackCollection#HLT_TrigIDSCAN_Tau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TrigInDetTrackCollection#HLT_TrigSiTrack_Tau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TrigInDetTrackCollection#HLT_TrigIDSCAN_Muon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TrigInDetTrackCollection#HLT_TrigIDSCAN_Jet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TrigInDetTrackCollection#HLT_TrigIDSCAN_eGamma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L2 </a:t>
            </a:r>
            <a:r>
              <a:rPr lang="en-US" dirty="0" err="1" smtClean="0"/>
              <a:t>egamma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TrigEMCluster#HLTAutoKey</a:t>
            </a:r>
            <a:r>
              <a:rPr lang="en-US" dirty="0" smtClean="0"/>
              <a:t>*			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>
              <a:buNone/>
            </a:pPr>
            <a:r>
              <a:rPr lang="en-US" dirty="0" err="1" smtClean="0"/>
              <a:t>TrigEMClusterContainer#HLT</a:t>
            </a:r>
            <a:r>
              <a:rPr lang="en-US" dirty="0" smtClean="0"/>
              <a:t>*</a:t>
            </a:r>
          </a:p>
          <a:p>
            <a:pPr>
              <a:buNone/>
            </a:pPr>
            <a:r>
              <a:rPr lang="en-US" dirty="0" smtClean="0"/>
              <a:t>TrigEMClusterContainer#HLT_TrigT2CaloEgamma</a:t>
            </a:r>
          </a:p>
          <a:p>
            <a:pPr>
              <a:buNone/>
            </a:pPr>
            <a:r>
              <a:rPr lang="en-US" dirty="0" err="1" smtClean="0"/>
              <a:t>TrigElectronContainer#HLTAutoKey</a:t>
            </a:r>
            <a:r>
              <a:rPr lang="en-US" dirty="0" smtClean="0"/>
              <a:t>*		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>
              <a:buNone/>
            </a:pPr>
            <a:r>
              <a:rPr lang="en-US" dirty="0" err="1" smtClean="0"/>
              <a:t>TrigPhotonContainer#HLTAutoKey</a:t>
            </a:r>
            <a:r>
              <a:rPr lang="en-US" dirty="0" smtClean="0"/>
              <a:t>*		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>
              <a:buNone/>
            </a:pPr>
            <a:r>
              <a:rPr lang="en-US" dirty="0" smtClean="0"/>
              <a:t>TrigElectronContainer#HLT_L2IDCaloFex </a:t>
            </a:r>
          </a:p>
          <a:p>
            <a:pPr>
              <a:buNone/>
            </a:pPr>
            <a:r>
              <a:rPr lang="en-US" dirty="0" smtClean="0"/>
              <a:t>TrigPhotonContainer#HLT_L2PhotonFex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81000"/>
            <a:ext cx="4114800" cy="4800599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L2 </a:t>
            </a:r>
            <a:r>
              <a:rPr lang="en-US" dirty="0" err="1" smtClean="0"/>
              <a:t>taus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TrigTau#HLTAutoKey</a:t>
            </a:r>
            <a:r>
              <a:rPr lang="en-US" dirty="0" smtClean="0"/>
              <a:t>*			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>
              <a:buNone/>
            </a:pPr>
            <a:r>
              <a:rPr lang="en-US" dirty="0" smtClean="0"/>
              <a:t>Trigtauclustercontainer#HLT_TrigT2CaloTau</a:t>
            </a:r>
          </a:p>
          <a:p>
            <a:pPr>
              <a:buNone/>
            </a:pPr>
            <a:r>
              <a:rPr lang="en-US" dirty="0" err="1" smtClean="0"/>
              <a:t>TrigTauContainer#HLT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TrigTauTracksInfoCollection#HLT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EF </a:t>
            </a:r>
            <a:r>
              <a:rPr lang="en-US" dirty="0" err="1"/>
              <a:t>t</a:t>
            </a:r>
            <a:r>
              <a:rPr lang="en-US" dirty="0" err="1" smtClean="0"/>
              <a:t>aus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err="1" smtClean="0"/>
              <a:t>Analysis::TauJetContainer#HLT_TrigTauRecMerged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Analysis::TauJetContainer#HLT_TrigTauRecCalo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Analysis::TauDetailsContainer#HLT_TrigTauDetailsCalo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Analysis::TauDetailsContainer#HLT_TrigTauDetailsMerged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Analysis::TauDetailsContainer#HLTAutoKey</a:t>
            </a:r>
            <a:r>
              <a:rPr lang="en-US" dirty="0" smtClean="0"/>
              <a:t>* 	</a:t>
            </a:r>
            <a:r>
              <a:rPr lang="en-US" dirty="0" smtClean="0">
                <a:solidFill>
                  <a:srgbClr val="FF0000"/>
                </a:solidFill>
              </a:rPr>
              <a:t>duplicate</a:t>
            </a:r>
          </a:p>
          <a:p>
            <a:pPr>
              <a:buNone/>
            </a:pPr>
            <a:r>
              <a:rPr lang="en-US" dirty="0" err="1" smtClean="0"/>
              <a:t>Analysis::TauJetContainer#HLTAutoKey</a:t>
            </a:r>
            <a:r>
              <a:rPr lang="en-US" dirty="0" smtClean="0"/>
              <a:t>*	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>
              <a:buNone/>
            </a:pPr>
            <a:r>
              <a:rPr lang="en-US" dirty="0" err="1" smtClean="0"/>
              <a:t>Analysis::TauJetContainer#HLT_TrigTauRecMerged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Analysis::TauJetContainer#HLT_TrigTauRecCalo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TrigTauTracksInfoCollection#HLT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EF Missing ET:</a:t>
            </a:r>
          </a:p>
          <a:p>
            <a:pPr>
              <a:buNone/>
            </a:pPr>
            <a:r>
              <a:rPr lang="en-US" dirty="0" err="1" smtClean="0"/>
              <a:t>TrigMissingET#HLTAutoKey</a:t>
            </a:r>
            <a:r>
              <a:rPr lang="en-US" dirty="0" smtClean="0"/>
              <a:t>*</a:t>
            </a:r>
          </a:p>
          <a:p>
            <a:pPr>
              <a:buNone/>
            </a:pPr>
            <a:r>
              <a:rPr lang="en-US" dirty="0" err="1" smtClean="0"/>
              <a:t>TrigMissingETContainer#HLT_TrigEFMissingET</a:t>
            </a: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381000"/>
            <a:ext cx="4114800" cy="4800599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EF Jets:</a:t>
            </a:r>
          </a:p>
          <a:p>
            <a:pPr>
              <a:buNone/>
            </a:pPr>
            <a:r>
              <a:rPr lang="en-US" dirty="0" err="1" smtClean="0"/>
              <a:t>JetCollection#HLTAutoKey</a:t>
            </a:r>
            <a:r>
              <a:rPr lang="en-US" dirty="0" smtClean="0"/>
              <a:t>*		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>
              <a:buNone/>
            </a:pPr>
            <a:r>
              <a:rPr lang="en-US" dirty="0" err="1" smtClean="0"/>
              <a:t>JetCollection#HLT</a:t>
            </a: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err="1" smtClean="0"/>
              <a:t>JetCollection#HLT_TrigJetRec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EF </a:t>
            </a:r>
            <a:r>
              <a:rPr lang="en-US" dirty="0" err="1" smtClean="0"/>
              <a:t>Muons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TrigMuonEFContainer#HLTAutoKey</a:t>
            </a:r>
            <a:r>
              <a:rPr lang="en-US" dirty="0" smtClean="0"/>
              <a:t>*	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EF </a:t>
            </a:r>
            <a:r>
              <a:rPr lang="en-US" dirty="0" err="1" smtClean="0"/>
              <a:t>egamma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egammaContainer#HLTAutoKey</a:t>
            </a:r>
            <a:r>
              <a:rPr lang="en-US" dirty="0" smtClean="0"/>
              <a:t>*		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>
              <a:buNone/>
            </a:pPr>
            <a:r>
              <a:rPr lang="en-US" dirty="0" err="1" smtClean="0"/>
              <a:t>egammaContainer#NoIDEF_RoI</a:t>
            </a:r>
            <a:r>
              <a:rPr lang="en-US" dirty="0" smtClean="0"/>
              <a:t>*  </a:t>
            </a:r>
          </a:p>
          <a:p>
            <a:pPr>
              <a:buNone/>
            </a:pPr>
            <a:r>
              <a:rPr lang="en-US" dirty="0" err="1" smtClean="0"/>
              <a:t>egammaContainer#egamma_RoI</a:t>
            </a:r>
            <a:r>
              <a:rPr lang="en-US" dirty="0" smtClean="0"/>
              <a:t>*  </a:t>
            </a:r>
          </a:p>
          <a:p>
            <a:pPr>
              <a:buNone/>
            </a:pPr>
            <a:r>
              <a:rPr lang="en-US" dirty="0" err="1" smtClean="0"/>
              <a:t>egammaContainer#HLT_egamma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Egdetailcontainer#HLTAutoKey</a:t>
            </a:r>
            <a:r>
              <a:rPr lang="en-US" dirty="0" smtClean="0"/>
              <a:t>*</a:t>
            </a:r>
          </a:p>
          <a:p>
            <a:pPr>
              <a:buNone/>
            </a:pPr>
            <a:r>
              <a:rPr lang="en-US" dirty="0" err="1" smtClean="0"/>
              <a:t>egDetailContainer#HLT_egamma</a:t>
            </a:r>
            <a:r>
              <a:rPr lang="en-US" dirty="0" smtClean="0"/>
              <a:t>*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EF tracks:</a:t>
            </a:r>
          </a:p>
          <a:p>
            <a:pPr>
              <a:buNone/>
            </a:pPr>
            <a:r>
              <a:rPr lang="en-US" dirty="0" err="1" smtClean="0"/>
              <a:t>Rec::TrackParticleContainer#HLTAutoKey</a:t>
            </a:r>
            <a:r>
              <a:rPr lang="en-US" dirty="0" smtClean="0"/>
              <a:t>*	</a:t>
            </a:r>
            <a:r>
              <a:rPr lang="en-US" dirty="0" smtClean="0">
                <a:solidFill>
                  <a:srgbClr val="FF0000"/>
                </a:solidFill>
              </a:rPr>
              <a:t>obsolete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err="1" smtClean="0"/>
              <a:t>VxContainer#HLT_PrimVx</a:t>
            </a:r>
            <a:endParaRPr lang="en-US" dirty="0"/>
          </a:p>
          <a:p>
            <a:pPr>
              <a:buNone/>
            </a:pPr>
            <a:r>
              <a:rPr lang="en-US" dirty="0" err="1" smtClean="0"/>
              <a:t>Rec::TrackParticleContainer#HLT_InDetTrigParticleCreation_Tau_EFID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54864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</a:t>
            </a:r>
            <a:r>
              <a:rPr lang="en-US" dirty="0" err="1" smtClean="0">
                <a:solidFill>
                  <a:srgbClr val="008000"/>
                </a:solidFill>
              </a:rPr>
              <a:t>PhysicsAnalysis/PrimaryDPDMaker/python/PrimaryDPD_OutputDefinitions.py</a:t>
            </a:r>
            <a:r>
              <a:rPr lang="en-US" dirty="0" smtClean="0">
                <a:solidFill>
                  <a:srgbClr val="008000"/>
                </a:solidFill>
              </a:rPr>
              <a:t>  </a:t>
            </a:r>
            <a:r>
              <a:rPr lang="en-US" dirty="0" smtClean="0"/>
              <a:t>for more details and offline objects</a:t>
            </a:r>
          </a:p>
          <a:p>
            <a:r>
              <a:rPr lang="en-US" dirty="0" smtClean="0"/>
              <a:t>Please </a:t>
            </a:r>
            <a:r>
              <a:rPr lang="en-US" dirty="0" smtClean="0">
                <a:solidFill>
                  <a:srgbClr val="FF0000"/>
                </a:solidFill>
              </a:rPr>
              <a:t>let us know what’s missing</a:t>
            </a:r>
            <a:r>
              <a:rPr lang="en-US" dirty="0" smtClean="0"/>
              <a:t> and what’s </a:t>
            </a:r>
            <a:r>
              <a:rPr lang="en-US" dirty="0" smtClean="0">
                <a:solidFill>
                  <a:srgbClr val="FF0000"/>
                </a:solidFill>
              </a:rPr>
              <a:t>obsolete </a:t>
            </a:r>
            <a:r>
              <a:rPr lang="en-US" dirty="0" smtClean="0"/>
              <a:t>(we need confirmation)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prototype of Performance </a:t>
            </a:r>
            <a:r>
              <a:rPr lang="en-US" dirty="0" err="1" smtClean="0"/>
              <a:t>DPDs</a:t>
            </a:r>
            <a:r>
              <a:rPr lang="en-US" dirty="0" smtClean="0"/>
              <a:t> being tried out right now in FDR-2c</a:t>
            </a:r>
          </a:p>
          <a:p>
            <a:r>
              <a:rPr lang="en-US" dirty="0" smtClean="0"/>
              <a:t>All trigger information being kept </a:t>
            </a:r>
          </a:p>
          <a:p>
            <a:pPr lvl="1"/>
            <a:r>
              <a:rPr lang="en-US" dirty="0" smtClean="0"/>
              <a:t>We need to know what is missing and what is old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26670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EDM migration allowed improvements in data size on file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Overall size of trigger data depends strongly on data type and on menu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Running menu for L=10</a:t>
            </a:r>
            <a:r>
              <a:rPr lang="en-US" baseline="30000" dirty="0" smtClean="0">
                <a:ea typeface="+mn-ea"/>
                <a:cs typeface="+mn-cs"/>
              </a:rPr>
              <a:t>31</a:t>
            </a:r>
            <a:r>
              <a:rPr lang="en-US" dirty="0" smtClean="0">
                <a:ea typeface="+mn-ea"/>
                <a:cs typeface="+mn-cs"/>
              </a:rPr>
              <a:t> cm</a:t>
            </a:r>
            <a:r>
              <a:rPr lang="en-US" baseline="30000" dirty="0" smtClean="0">
                <a:ea typeface="+mn-ea"/>
                <a:cs typeface="+mn-cs"/>
              </a:rPr>
              <a:t>-2</a:t>
            </a:r>
            <a:r>
              <a:rPr lang="en-US" dirty="0" smtClean="0">
                <a:ea typeface="+mn-ea"/>
                <a:cs typeface="+mn-cs"/>
              </a:rPr>
              <a:t>s</a:t>
            </a:r>
            <a:r>
              <a:rPr lang="en-US" baseline="30000" dirty="0" smtClean="0">
                <a:ea typeface="+mn-ea"/>
                <a:cs typeface="+mn-cs"/>
              </a:rPr>
              <a:t>-1 </a:t>
            </a:r>
            <a:r>
              <a:rPr lang="en-US" dirty="0" smtClean="0">
                <a:ea typeface="+mn-ea"/>
                <a:cs typeface="+mn-cs"/>
              </a:rPr>
              <a:t> (no </a:t>
            </a:r>
            <a:r>
              <a:rPr lang="en-US" dirty="0" err="1" smtClean="0">
                <a:ea typeface="+mn-ea"/>
                <a:cs typeface="+mn-cs"/>
              </a:rPr>
              <a:t>Bphysics</a:t>
            </a:r>
            <a:r>
              <a:rPr lang="en-US" dirty="0" smtClean="0">
                <a:ea typeface="+mn-ea"/>
                <a:cs typeface="+mn-cs"/>
              </a:rPr>
              <a:t>):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AOD total size: 48 </a:t>
            </a:r>
            <a:r>
              <a:rPr lang="en-US" dirty="0" err="1" smtClean="0">
                <a:ea typeface="+mn-ea"/>
              </a:rPr>
              <a:t>kB</a:t>
            </a:r>
            <a:r>
              <a:rPr lang="en-US" dirty="0" smtClean="0">
                <a:ea typeface="+mn-ea"/>
              </a:rPr>
              <a:t>/event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ESD total size: 86 </a:t>
            </a:r>
            <a:r>
              <a:rPr lang="en-US" dirty="0" err="1" smtClean="0">
                <a:ea typeface="+mn-ea"/>
              </a:rPr>
              <a:t>kB</a:t>
            </a:r>
            <a:r>
              <a:rPr lang="en-US" dirty="0" smtClean="0">
                <a:ea typeface="+mn-ea"/>
              </a:rPr>
              <a:t>/event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</a:t>
            </a:r>
            <a:r>
              <a:rPr lang="en-US" dirty="0" err="1" smtClean="0">
                <a:ea typeface="+mn-ea"/>
                <a:cs typeface="+mn-cs"/>
              </a:rPr>
              <a:t>HLTResult</a:t>
            </a:r>
            <a:r>
              <a:rPr lang="en-US" dirty="0" smtClean="0">
                <a:ea typeface="+mn-ea"/>
                <a:cs typeface="+mn-cs"/>
              </a:rPr>
              <a:t> may be reduced further to 1-2 </a:t>
            </a:r>
            <a:r>
              <a:rPr lang="en-US" dirty="0" err="1" smtClean="0">
                <a:ea typeface="+mn-ea"/>
                <a:cs typeface="+mn-cs"/>
              </a:rPr>
              <a:t>kB</a:t>
            </a:r>
            <a:r>
              <a:rPr lang="en-US" dirty="0" smtClean="0">
                <a:ea typeface="+mn-ea"/>
                <a:cs typeface="+mn-cs"/>
              </a:rPr>
              <a:t>/event by slimming out navigation information -  (e.g. for inclusion in </a:t>
            </a:r>
            <a:r>
              <a:rPr lang="en-US" dirty="0" err="1" smtClean="0">
                <a:ea typeface="+mn-ea"/>
                <a:cs typeface="+mn-cs"/>
              </a:rPr>
              <a:t>DPDs</a:t>
            </a:r>
            <a:r>
              <a:rPr lang="en-US" dirty="0" smtClean="0">
                <a:ea typeface="+mn-ea"/>
                <a:cs typeface="+mn-cs"/>
              </a:rPr>
              <a:t>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50C4C-87B3-D445-815E-93788ADBA11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3416300" y="3048000"/>
          <a:ext cx="5499100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15900" y="3733800"/>
          <a:ext cx="3289300" cy="2365024"/>
        </p:xfrm>
        <a:graphic>
          <a:graphicData uri="http://schemas.openxmlformats.org/drawingml/2006/table">
            <a:tbl>
              <a:tblPr/>
              <a:tblGrid>
                <a:gridCol w="440906"/>
                <a:gridCol w="2848394"/>
              </a:tblGrid>
              <a:tr h="29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13.7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Verdana"/>
                        </a:rPr>
                        <a:t>HLTResult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12.1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Rec::TrackParticleContainer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9.9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TrigInDetTrackCollection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3.6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Verdana"/>
                        </a:rPr>
                        <a:t>CaloClusterContainer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2.1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TrigElectronContainer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1.9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egDetailContainer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1.2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Trk::VxContainer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0.7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Verdana"/>
                        </a:rPr>
                        <a:t>TrigTauClusterContainer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8714560" cy="6635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Derived Physics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5257800" cy="4038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Why do we need them?</a:t>
            </a:r>
          </a:p>
          <a:p>
            <a:r>
              <a:rPr lang="en-US" dirty="0" smtClean="0"/>
              <a:t>Disk space at Tier2s</a:t>
            </a:r>
          </a:p>
          <a:p>
            <a:pPr lvl="1"/>
            <a:r>
              <a:rPr lang="en-US" dirty="0" smtClean="0"/>
              <a:t>Tier2 sites will provide data access to most of ATLAS – this is not enough for many studies</a:t>
            </a:r>
          </a:p>
          <a:p>
            <a:pPr lvl="1"/>
            <a:r>
              <a:rPr lang="en-US" dirty="0" smtClean="0"/>
              <a:t>Only a fraction of the space can be taken with ESD</a:t>
            </a:r>
          </a:p>
          <a:p>
            <a:pPr lvl="1"/>
            <a:r>
              <a:rPr lang="en-US" dirty="0" err="1" smtClean="0"/>
              <a:t>DPDs</a:t>
            </a:r>
            <a:r>
              <a:rPr lang="en-US" dirty="0" smtClean="0"/>
              <a:t> can have some ESD-level data if on the whole they’re small enough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Centralized production – the train model </a:t>
            </a:r>
          </a:p>
          <a:p>
            <a:endParaRPr lang="en-US" dirty="0" smtClean="0"/>
          </a:p>
          <a:p>
            <a:r>
              <a:rPr lang="en-US" dirty="0" smtClean="0"/>
              <a:t>Skimming should make analysis faster</a:t>
            </a:r>
          </a:p>
          <a:p>
            <a:pPr lvl="1"/>
            <a:r>
              <a:rPr lang="en-US" dirty="0" smtClean="0"/>
              <a:t>Primary </a:t>
            </a:r>
            <a:r>
              <a:rPr lang="en-US" dirty="0" err="1" smtClean="0"/>
              <a:t>DPDs</a:t>
            </a:r>
            <a:r>
              <a:rPr lang="en-US" dirty="0" smtClean="0"/>
              <a:t> produced centrally at Tier1s to optimize resources</a:t>
            </a:r>
          </a:p>
          <a:p>
            <a:endParaRPr lang="en-US" dirty="0" smtClean="0"/>
          </a:p>
        </p:txBody>
      </p:sp>
      <p:pic>
        <p:nvPicPr>
          <p:cNvPr id="4" name="Picture 3" descr="TGVAura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8840" y="3733800"/>
            <a:ext cx="3048000" cy="2286000"/>
          </a:xfrm>
          <a:prstGeom prst="rect">
            <a:avLst/>
          </a:prstGeom>
        </p:spPr>
      </p:pic>
      <p:pic>
        <p:nvPicPr>
          <p:cNvPr id="6" name="Picture 5" descr="camels_small-v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8840" y="1562100"/>
            <a:ext cx="3048000" cy="201168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334000"/>
            <a:ext cx="4800600" cy="10223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  <a:defRPr/>
            </a:pPr>
            <a:r>
              <a:rPr lang="en-US" dirty="0" smtClean="0"/>
              <a:t>Skimming </a:t>
            </a:r>
            <a:r>
              <a:rPr lang="en-US" dirty="0"/>
              <a:t>– remove un-interesting events</a:t>
            </a:r>
          </a:p>
          <a:p>
            <a:pPr>
              <a:buNone/>
              <a:defRPr/>
            </a:pPr>
            <a:r>
              <a:rPr lang="en-US" dirty="0"/>
              <a:t>Slimming – remove un-needed containers/objects</a:t>
            </a:r>
          </a:p>
          <a:p>
            <a:pPr>
              <a:buNone/>
              <a:defRPr/>
            </a:pPr>
            <a:r>
              <a:rPr lang="en-US" dirty="0"/>
              <a:t>Thinning – remove un-necessary object </a:t>
            </a:r>
            <a:r>
              <a:rPr lang="en-US" dirty="0" smtClean="0"/>
              <a:t>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DPD task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733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Created 22 July to establish the requirements and address the design of the DPD</a:t>
            </a:r>
          </a:p>
          <a:p>
            <a:pPr lvl="1"/>
            <a:r>
              <a:rPr lang="en-US" dirty="0" smtClean="0"/>
              <a:t>Led by </a:t>
            </a:r>
            <a:r>
              <a:rPr lang="en-US" dirty="0" err="1" smtClean="0"/>
              <a:t>Gustaaf</a:t>
            </a:r>
            <a:r>
              <a:rPr lang="en-US" dirty="0" smtClean="0"/>
              <a:t> </a:t>
            </a:r>
            <a:r>
              <a:rPr lang="en-US" dirty="0" err="1" smtClean="0"/>
              <a:t>Brooijmans</a:t>
            </a:r>
            <a:r>
              <a:rPr lang="en-US" dirty="0" smtClean="0"/>
              <a:t> and David </a:t>
            </a:r>
            <a:r>
              <a:rPr lang="en-US" dirty="0" err="1" smtClean="0"/>
              <a:t>Côté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First prototype is working in the FDR-2c starting </a:t>
            </a:r>
            <a:r>
              <a:rPr lang="en-US" dirty="0" smtClean="0">
                <a:solidFill>
                  <a:srgbClr val="008000"/>
                </a:solidFill>
              </a:rPr>
              <a:t>today</a:t>
            </a:r>
          </a:p>
          <a:p>
            <a:pPr lvl="1"/>
            <a:r>
              <a:rPr lang="en-US" dirty="0" smtClean="0"/>
              <a:t>Needs release </a:t>
            </a:r>
            <a:r>
              <a:rPr lang="en-US" dirty="0" smtClean="0"/>
              <a:t>14.2.20.3 </a:t>
            </a:r>
            <a:r>
              <a:rPr lang="en-US" dirty="0"/>
              <a:t>+ PATJobTransforms-00-00-22 + PrimaryDPDMaker-00-00-</a:t>
            </a:r>
            <a:r>
              <a:rPr lang="en-US" dirty="0" smtClean="0"/>
              <a:t>28</a:t>
            </a:r>
          </a:p>
          <a:p>
            <a:pPr lvl="1"/>
            <a:r>
              <a:rPr lang="en-US" dirty="0" smtClean="0"/>
              <a:t>This will be a first prototype to be improved for initial running</a:t>
            </a:r>
          </a:p>
          <a:p>
            <a:endParaRPr lang="en-US" dirty="0" smtClean="0"/>
          </a:p>
          <a:p>
            <a:r>
              <a:rPr lang="en-US" dirty="0" smtClean="0"/>
              <a:t>More details:</a:t>
            </a:r>
          </a:p>
          <a:p>
            <a:pPr lvl="1"/>
            <a:r>
              <a:rPr lang="en-US" dirty="0" smtClean="0"/>
              <a:t>https://hypernews.cern.ch/HyperNews/Atlas/get/primaryDPDcontent/34.html</a:t>
            </a:r>
          </a:p>
          <a:p>
            <a:pPr lvl="1"/>
            <a:r>
              <a:rPr lang="en-US" dirty="0" smtClean="0">
                <a:hlinkClick r:id="rId2"/>
              </a:rPr>
              <a:t>http://indico.cern.ch/conferenceDisplay.py?confId=39971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Trigger represented by </a:t>
            </a:r>
            <a:r>
              <a:rPr lang="en-US" dirty="0" err="1" smtClean="0"/>
              <a:t>Xin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/>
              <a:t>me; </a:t>
            </a:r>
            <a:r>
              <a:rPr lang="en-US" dirty="0" err="1" smtClean="0"/>
              <a:t>Fabrizio</a:t>
            </a:r>
            <a:r>
              <a:rPr lang="en-US" dirty="0" smtClean="0"/>
              <a:t> </a:t>
            </a:r>
            <a:r>
              <a:rPr lang="en-US" dirty="0" smtClean="0"/>
              <a:t>also part of DPD </a:t>
            </a:r>
            <a:r>
              <a:rPr lang="en-US" smtClean="0"/>
              <a:t>Task Force</a:t>
            </a:r>
            <a:endParaRPr lang="en-US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story/plan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2295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Only concerned with primary DPD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30000" dirty="0" err="1" smtClean="0"/>
              <a:t>n</a:t>
            </a:r>
            <a:r>
              <a:rPr lang="en-US" dirty="0" err="1" smtClean="0"/>
              <a:t>PD</a:t>
            </a:r>
            <a:r>
              <a:rPr lang="en-US" dirty="0" smtClean="0"/>
              <a:t> really means </a:t>
            </a:r>
            <a:r>
              <a:rPr lang="en-US" dirty="0" err="1" smtClean="0"/>
              <a:t>ntuples</a:t>
            </a:r>
            <a:r>
              <a:rPr lang="en-US" dirty="0" smtClean="0"/>
              <a:t> obtained from DPD</a:t>
            </a:r>
          </a:p>
          <a:p>
            <a:endParaRPr lang="en-US" dirty="0" smtClean="0"/>
          </a:p>
          <a:p>
            <a:r>
              <a:rPr lang="en-US" dirty="0" smtClean="0"/>
              <a:t>Produce 8 “Performance </a:t>
            </a:r>
            <a:r>
              <a:rPr lang="en-US" dirty="0" err="1" smtClean="0"/>
              <a:t>DPDs</a:t>
            </a:r>
            <a:r>
              <a:rPr lang="en-US" dirty="0" smtClean="0"/>
              <a:t>” at Tier0 and Tier1 for detector/reconstruction performance studies </a:t>
            </a:r>
          </a:p>
          <a:p>
            <a:pPr lvl="1"/>
            <a:r>
              <a:rPr lang="en-US" dirty="0" smtClean="0"/>
              <a:t>Physics </a:t>
            </a:r>
            <a:r>
              <a:rPr lang="en-US" dirty="0" err="1" smtClean="0"/>
              <a:t>DPDs</a:t>
            </a:r>
            <a:r>
              <a:rPr lang="en-US" dirty="0" smtClean="0"/>
              <a:t> to be defined later – not immediate priority and would benefit from more experience</a:t>
            </a:r>
          </a:p>
          <a:p>
            <a:endParaRPr lang="en-US" dirty="0" smtClean="0"/>
          </a:p>
          <a:p>
            <a:r>
              <a:rPr lang="en-US" dirty="0" smtClean="0"/>
              <a:t>Design based on (trigger) streams </a:t>
            </a:r>
          </a:p>
          <a:p>
            <a:pPr lvl="1"/>
            <a:r>
              <a:rPr lang="en-US" dirty="0" smtClean="0"/>
              <a:t>Rely somewhat on stream overlap ≈ 10%</a:t>
            </a:r>
          </a:p>
          <a:p>
            <a:pPr lvl="1"/>
            <a:r>
              <a:rPr lang="en-US" dirty="0" smtClean="0"/>
              <a:t>not producing 8 </a:t>
            </a:r>
            <a:r>
              <a:rPr lang="en-US" dirty="0" err="1" smtClean="0"/>
              <a:t>DPDs</a:t>
            </a:r>
            <a:r>
              <a:rPr lang="en-US" dirty="0" smtClean="0"/>
              <a:t> × N streams! Count on 1 DPD/stream + few extra requests</a:t>
            </a:r>
          </a:p>
          <a:p>
            <a:endParaRPr lang="en-US" dirty="0" smtClean="0"/>
          </a:p>
          <a:p>
            <a:r>
              <a:rPr lang="en-US" dirty="0" smtClean="0"/>
              <a:t>Data formats in Tier2 disk:</a:t>
            </a:r>
          </a:p>
          <a:p>
            <a:pPr lvl="1"/>
            <a:r>
              <a:rPr lang="en-US" dirty="0" smtClean="0"/>
              <a:t>25% Simulation</a:t>
            </a:r>
          </a:p>
          <a:p>
            <a:pPr lvl="1"/>
            <a:r>
              <a:rPr lang="en-US" dirty="0" smtClean="0"/>
              <a:t>25% AOD</a:t>
            </a:r>
          </a:p>
          <a:p>
            <a:pPr lvl="1"/>
            <a:r>
              <a:rPr lang="en-US" dirty="0" smtClean="0"/>
              <a:t>25% DPD</a:t>
            </a:r>
          </a:p>
          <a:p>
            <a:pPr lvl="1"/>
            <a:r>
              <a:rPr lang="en-US" dirty="0" smtClean="0"/>
              <a:t>25% the rest: BS, ESD, user data (job output) – requested by each group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Sizes:</a:t>
            </a:r>
          </a:p>
          <a:p>
            <a:pPr lvl="1"/>
            <a:r>
              <a:rPr lang="en-US" dirty="0" smtClean="0"/>
              <a:t>AOD ≈ 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⅕</a:t>
            </a:r>
            <a:r>
              <a:rPr lang="en-US" dirty="0" smtClean="0"/>
              <a:t> ESD</a:t>
            </a:r>
          </a:p>
          <a:p>
            <a:pPr lvl="1"/>
            <a:r>
              <a:rPr lang="en-US" dirty="0" smtClean="0"/>
              <a:t>Performance DPD ≈ 10% ESD ≈ ½ AOD</a:t>
            </a:r>
          </a:p>
          <a:p>
            <a:pPr lvl="1"/>
            <a:r>
              <a:rPr lang="en-US" dirty="0" smtClean="0"/>
              <a:t>AOD : around 50 </a:t>
            </a:r>
            <a:r>
              <a:rPr lang="en-US" dirty="0" err="1" smtClean="0"/>
              <a:t>kB</a:t>
            </a:r>
            <a:r>
              <a:rPr lang="en-US" dirty="0" smtClean="0"/>
              <a:t>/event for </a:t>
            </a:r>
            <a:r>
              <a:rPr lang="en-US" dirty="0" err="1" smtClean="0"/>
              <a:t>ttbar</a:t>
            </a:r>
            <a:r>
              <a:rPr lang="en-US" dirty="0" smtClean="0"/>
              <a:t> with 10</a:t>
            </a:r>
            <a:r>
              <a:rPr lang="en-US" baseline="30000" dirty="0" smtClean="0"/>
              <a:t>31</a:t>
            </a:r>
            <a:r>
              <a:rPr lang="en-US" dirty="0" smtClean="0"/>
              <a:t> no </a:t>
            </a:r>
            <a:r>
              <a:rPr lang="en-US" dirty="0" err="1" smtClean="0"/>
              <a:t>Bphysics</a:t>
            </a:r>
            <a:r>
              <a:rPr lang="en-US" dirty="0" smtClean="0"/>
              <a:t> menu – assume 30 </a:t>
            </a:r>
            <a:r>
              <a:rPr lang="en-US" dirty="0" err="1" smtClean="0"/>
              <a:t>kB</a:t>
            </a:r>
            <a:r>
              <a:rPr lang="en-US" dirty="0" smtClean="0"/>
              <a:t>/streamed event</a:t>
            </a:r>
          </a:p>
          <a:p>
            <a:pPr lvl="1"/>
            <a:r>
              <a:rPr lang="en-US" dirty="0" err="1" smtClean="0"/>
              <a:t>Perfrormance</a:t>
            </a:r>
            <a:r>
              <a:rPr lang="en-US" dirty="0" smtClean="0"/>
              <a:t> DPD: bottom line is around 15 </a:t>
            </a:r>
            <a:r>
              <a:rPr lang="en-US" dirty="0" err="1" smtClean="0"/>
              <a:t>kB</a:t>
            </a:r>
            <a:r>
              <a:rPr lang="en-US" dirty="0" smtClean="0"/>
              <a:t> / (event × stream efficiency × skimming efficiency) assuming 1 DPD per trigger stream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Performance </a:t>
            </a:r>
            <a:r>
              <a:rPr lang="en-US" dirty="0" err="1" smtClean="0"/>
              <a:t>DPDs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5962"/>
            <a:ext cx="8382000" cy="583723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Strategies: 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RoI</a:t>
            </a:r>
            <a:r>
              <a:rPr lang="en-US" dirty="0" smtClean="0"/>
              <a:t> DPD” – keep heavy objects only from regions of interest</a:t>
            </a:r>
          </a:p>
          <a:p>
            <a:pPr lvl="2"/>
            <a:r>
              <a:rPr lang="en-US" dirty="0" smtClean="0"/>
              <a:t>E.g. calorimeter cells in a cone around an electron</a:t>
            </a:r>
          </a:p>
          <a:p>
            <a:pPr lvl="2"/>
            <a:r>
              <a:rPr lang="en-US" dirty="0" smtClean="0"/>
              <a:t>Typical “efficiency” </a:t>
            </a:r>
            <a:r>
              <a:rPr lang="en-US" dirty="0" err="1" smtClean="0"/>
              <a:t>wrt</a:t>
            </a:r>
            <a:r>
              <a:rPr lang="en-US" dirty="0" smtClean="0"/>
              <a:t> full ESD found to be ~20%</a:t>
            </a:r>
          </a:p>
          <a:p>
            <a:pPr lvl="1"/>
            <a:r>
              <a:rPr lang="en-US" dirty="0" smtClean="0"/>
              <a:t>Skim events to keep signal enriched sample (W/Z signal/standard candles, high-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, tight PID)</a:t>
            </a:r>
          </a:p>
          <a:p>
            <a:pPr lvl="1"/>
            <a:r>
              <a:rPr lang="en-US" dirty="0" err="1" smtClean="0"/>
              <a:t>Prescale</a:t>
            </a:r>
            <a:r>
              <a:rPr lang="en-US" dirty="0" smtClean="0"/>
              <a:t>: keep only a fraction of events in some </a:t>
            </a:r>
            <a:r>
              <a:rPr lang="en-US" dirty="0" err="1" smtClean="0"/>
              <a:t>DPDs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Heavy and Light performance </a:t>
            </a:r>
            <a:r>
              <a:rPr lang="en-US" dirty="0" err="1" smtClean="0"/>
              <a:t>DPDs</a:t>
            </a:r>
            <a:endParaRPr lang="en-US" dirty="0" smtClean="0"/>
          </a:p>
          <a:p>
            <a:pPr lvl="1"/>
            <a:r>
              <a:rPr lang="en-US" dirty="0" smtClean="0"/>
              <a:t>Heavy: </a:t>
            </a:r>
          </a:p>
          <a:p>
            <a:pPr lvl="2"/>
            <a:r>
              <a:rPr lang="en-US" dirty="0" smtClean="0"/>
              <a:t>ESD-&gt;DPD at Tier0</a:t>
            </a:r>
          </a:p>
          <a:p>
            <a:pPr lvl="2"/>
            <a:r>
              <a:rPr lang="en-US" dirty="0" smtClean="0"/>
              <a:t>ESD-level information for detailed performance studies</a:t>
            </a:r>
          </a:p>
          <a:p>
            <a:pPr lvl="2"/>
            <a:r>
              <a:rPr lang="en-US" dirty="0" smtClean="0"/>
              <a:t>8 heavy </a:t>
            </a:r>
            <a:r>
              <a:rPr lang="en-US" dirty="0" err="1" smtClean="0"/>
              <a:t>DPDs</a:t>
            </a:r>
            <a:r>
              <a:rPr lang="en-US" dirty="0" smtClean="0"/>
              <a:t>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en-US" dirty="0" smtClean="0"/>
              <a:t> 80% AOD volume</a:t>
            </a:r>
          </a:p>
          <a:p>
            <a:pPr lvl="1"/>
            <a:r>
              <a:rPr lang="en-US" dirty="0" smtClean="0"/>
              <a:t>Light: </a:t>
            </a:r>
          </a:p>
          <a:p>
            <a:pPr lvl="2"/>
            <a:r>
              <a:rPr lang="en-US" dirty="0" smtClean="0"/>
              <a:t>AOD-&gt;DPD at Tier1</a:t>
            </a:r>
          </a:p>
          <a:p>
            <a:pPr lvl="2"/>
            <a:r>
              <a:rPr lang="en-US" dirty="0" smtClean="0"/>
              <a:t>AOD-level information for quick exploration </a:t>
            </a:r>
          </a:p>
          <a:p>
            <a:pPr lvl="2"/>
            <a:r>
              <a:rPr lang="en-US" dirty="0" smtClean="0"/>
              <a:t>8 light </a:t>
            </a:r>
            <a:r>
              <a:rPr lang="en-US" dirty="0" err="1" smtClean="0"/>
              <a:t>DPDs</a:t>
            </a:r>
            <a:r>
              <a:rPr lang="en-US" dirty="0" smtClean="0"/>
              <a:t>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en-US" dirty="0" smtClean="0"/>
              <a:t> 10% AOD volume</a:t>
            </a:r>
          </a:p>
          <a:p>
            <a:pPr lvl="2"/>
            <a:r>
              <a:rPr lang="en-US" dirty="0" smtClean="0"/>
              <a:t>DPD Light intended as basis for Physics DPD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DPD making:</a:t>
            </a:r>
          </a:p>
          <a:p>
            <a:pPr lvl="1"/>
            <a:r>
              <a:rPr lang="en-US" dirty="0" smtClean="0"/>
              <a:t>New package </a:t>
            </a:r>
            <a:r>
              <a:rPr lang="en-US" dirty="0" err="1" smtClean="0">
                <a:latin typeface="Courier"/>
                <a:cs typeface="Courier"/>
              </a:rPr>
              <a:t>PhysicsAnalysis/PrimaryDPDMaker</a:t>
            </a:r>
            <a:r>
              <a:rPr lang="en-US" dirty="0" smtClean="0"/>
              <a:t> to </a:t>
            </a:r>
            <a:r>
              <a:rPr lang="en-US" dirty="0" err="1" smtClean="0"/>
              <a:t>organise</a:t>
            </a:r>
            <a:r>
              <a:rPr lang="en-US" dirty="0"/>
              <a:t> </a:t>
            </a:r>
            <a:r>
              <a:rPr lang="en-US" dirty="0" smtClean="0"/>
              <a:t>code for primary </a:t>
            </a:r>
            <a:r>
              <a:rPr lang="en-US" dirty="0" err="1" smtClean="0"/>
              <a:t>DPDs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>
                <a:latin typeface="Courier"/>
                <a:cs typeface="Courier"/>
              </a:rPr>
              <a:t>Tau/Egamma/XXXDPDMakers</a:t>
            </a:r>
            <a:r>
              <a:rPr lang="en-US" dirty="0" smtClean="0"/>
              <a:t> for D</a:t>
            </a:r>
            <a:r>
              <a:rPr lang="en-US" baseline="30000" dirty="0" smtClean="0"/>
              <a:t>2</a:t>
            </a:r>
            <a:r>
              <a:rPr lang="en-US" dirty="0" smtClean="0"/>
              <a:t>PD, D</a:t>
            </a:r>
            <a:r>
              <a:rPr lang="en-US" baseline="30000" dirty="0" smtClean="0"/>
              <a:t>3</a:t>
            </a:r>
            <a:r>
              <a:rPr lang="en-US" dirty="0" smtClean="0"/>
              <a:t>PD only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Bookkeeping: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 </a:t>
            </a:r>
            <a:r>
              <a:rPr lang="en-US" dirty="0" err="1" smtClean="0"/>
              <a:t>EventBookkeeper</a:t>
            </a:r>
            <a:r>
              <a:rPr lang="en-US" dirty="0" smtClean="0"/>
              <a:t> being </a:t>
            </a:r>
            <a:r>
              <a:rPr lang="en-US" dirty="0" err="1" smtClean="0"/>
              <a:t>deveoped</a:t>
            </a:r>
            <a:r>
              <a:rPr lang="en-US" dirty="0" smtClean="0"/>
              <a:t> within PAT to keep track of skim efficiencies, etc</a:t>
            </a:r>
          </a:p>
          <a:p>
            <a:pPr lvl="1"/>
            <a:r>
              <a:rPr lang="en-US" dirty="0" smtClean="0"/>
              <a:t>Need to address event duplication from stream overlap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52400"/>
            <a:ext cx="7467600" cy="568861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6019800"/>
            <a:ext cx="868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See </a:t>
            </a:r>
            <a:r>
              <a:rPr lang="en-US" sz="1600" dirty="0" err="1" smtClean="0">
                <a:solidFill>
                  <a:srgbClr val="FF0000"/>
                </a:solidFill>
              </a:rPr>
              <a:t>PhysicsAnalysis/PrimaryDPDMaker/python/PrimaryDPD_OutputDefinitions.py</a:t>
            </a:r>
            <a:r>
              <a:rPr lang="en-US" sz="1600" dirty="0" smtClean="0">
                <a:solidFill>
                  <a:srgbClr val="FF0000"/>
                </a:solidFill>
              </a:rPr>
              <a:t> for list of objects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DPDs</a:t>
            </a:r>
            <a:r>
              <a:rPr lang="en-US" dirty="0" smtClean="0"/>
              <a:t> and Trigger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5907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Trigger slices interested in using Combined Performance </a:t>
            </a:r>
            <a:r>
              <a:rPr lang="en-US" dirty="0" err="1" smtClean="0"/>
              <a:t>DPDs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Important to have enough trigger info to also allow trigger studies</a:t>
            </a:r>
          </a:p>
          <a:p>
            <a:endParaRPr lang="en-US" dirty="0" smtClean="0"/>
          </a:p>
          <a:p>
            <a:r>
              <a:rPr lang="en-US" dirty="0" smtClean="0"/>
              <a:t>Monte Carlo </a:t>
            </a:r>
            <a:r>
              <a:rPr lang="en-US" dirty="0" err="1" smtClean="0"/>
              <a:t>DPDs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DPD relies on streaming</a:t>
            </a:r>
          </a:p>
          <a:p>
            <a:pPr lvl="1"/>
            <a:r>
              <a:rPr lang="en-US" dirty="0" smtClean="0"/>
              <a:t>Streaming relies on Trigger</a:t>
            </a:r>
          </a:p>
          <a:p>
            <a:pPr lvl="1"/>
            <a:r>
              <a:rPr lang="en-US" dirty="0" smtClean="0"/>
              <a:t>For Monte Carlo data rely on trigger simulation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Trigger information in </a:t>
            </a:r>
            <a:r>
              <a:rPr lang="en-US" dirty="0" err="1" smtClean="0">
                <a:ea typeface="ＭＳ Ｐゴシック" pitchFamily="-65" charset="-128"/>
                <a:cs typeface="ＭＳ Ｐゴシック" pitchFamily="-65" charset="-128"/>
              </a:rPr>
              <a:t>DPDs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/>
              <a:t>I</a:t>
            </a:r>
            <a:r>
              <a:rPr lang="en-US" dirty="0" smtClean="0">
                <a:ea typeface="+mn-ea"/>
                <a:cs typeface="+mn-cs"/>
              </a:rPr>
              <a:t>nput from slices and physics groups collected: reported by </a:t>
            </a:r>
            <a:r>
              <a:rPr lang="en-US" dirty="0" err="1" smtClean="0">
                <a:ea typeface="+mn-ea"/>
                <a:cs typeface="+mn-cs"/>
              </a:rPr>
              <a:t>Fabrizio</a:t>
            </a:r>
            <a:r>
              <a:rPr lang="en-US" dirty="0" smtClean="0">
                <a:ea typeface="+mn-ea"/>
                <a:cs typeface="+mn-cs"/>
              </a:rPr>
              <a:t> in</a:t>
            </a:r>
            <a:r>
              <a:rPr lang="en-US" dirty="0" smtClean="0"/>
              <a:t> the July </a:t>
            </a:r>
            <a:r>
              <a:rPr lang="en-US" dirty="0" smtClean="0">
                <a:ea typeface="+mn-ea"/>
                <a:cs typeface="+mn-cs"/>
              </a:rPr>
              <a:t>23</a:t>
            </a:r>
            <a:r>
              <a:rPr lang="en-US" baseline="30000" dirty="0" smtClean="0">
                <a:ea typeface="+mn-ea"/>
                <a:cs typeface="+mn-cs"/>
              </a:rPr>
              <a:t>rd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/>
              <a:t>Menus meeting</a:t>
            </a:r>
            <a:endParaRPr lang="en-US" dirty="0" smtClean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Which triggers passed/failed, </a:t>
            </a:r>
            <a:r>
              <a:rPr lang="en-US" dirty="0" err="1" smtClean="0"/>
              <a:t>prescale</a:t>
            </a:r>
            <a:r>
              <a:rPr lang="en-US" dirty="0" smtClean="0"/>
              <a:t>, </a:t>
            </a:r>
            <a:r>
              <a:rPr lang="en-US" dirty="0" err="1" smtClean="0"/>
              <a:t>passthrough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Enough info to allow tag-and-probe (match trigger and offline objects)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Benchmark for minimal trigger info being requested!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Possibility: use for selection </a:t>
            </a:r>
            <a:r>
              <a:rPr lang="en-US" dirty="0" err="1" smtClean="0">
                <a:ea typeface="+mn-ea"/>
              </a:rPr>
              <a:t>optimisation</a:t>
            </a: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Trigger navigation: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For 2008 run: store as is, no thinning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For 2009 run: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Thin down to contain only requested chains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Tomasz and Harvard group interested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Not clear how to deal with trigger features attached to deleted chains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Configuration information to remain </a:t>
            </a:r>
            <a:r>
              <a:rPr lang="en-US" dirty="0" err="1" smtClean="0"/>
              <a:t>unslimmed</a:t>
            </a: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Matching between offline and online objects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Quite </a:t>
            </a:r>
            <a:r>
              <a:rPr lang="en-US" dirty="0"/>
              <a:t>s</a:t>
            </a:r>
            <a:r>
              <a:rPr lang="en-US" dirty="0" smtClean="0">
                <a:ea typeface="+mn-ea"/>
              </a:rPr>
              <a:t>ome interest from physics groups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Existed in </a:t>
            </a:r>
            <a:r>
              <a:rPr lang="en-US" dirty="0" err="1" smtClean="0"/>
              <a:t>EventViewTrigger</a:t>
            </a:r>
            <a:r>
              <a:rPr lang="en-US" dirty="0" smtClean="0"/>
              <a:t> </a:t>
            </a:r>
            <a:endParaRPr lang="en-US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Can we provide common solution? </a:t>
            </a:r>
            <a:r>
              <a:rPr lang="en-US" dirty="0" err="1" smtClean="0">
                <a:ea typeface="+mn-ea"/>
              </a:rPr>
              <a:t>Carsten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Hensel</a:t>
            </a:r>
            <a:r>
              <a:rPr lang="en-US" dirty="0" smtClean="0">
                <a:ea typeface="+mn-ea"/>
              </a:rPr>
              <a:t> working on this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B0268-CA70-2741-A397-B2C7D40DC084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Menus - 26 Aug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C1C8-6C19-5B4C-BFB4-7D13C1D8C94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90865"/>
            <a:ext cx="8483600" cy="638613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53200" y="58306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Menus meeting</a:t>
            </a:r>
          </a:p>
          <a:p>
            <a:r>
              <a:rPr lang="en-US" dirty="0" smtClean="0"/>
              <a:t>23/7/08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1487</Words>
  <Application>Microsoft Macintosh PowerPoint</Application>
  <PresentationFormat>On-screen Show (4:3)</PresentationFormat>
  <Paragraphs>277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DPDs and Trigger</vt:lpstr>
      <vt:lpstr>Derived Physics Data</vt:lpstr>
      <vt:lpstr>DPD task force</vt:lpstr>
      <vt:lpstr>The story/plan so far…</vt:lpstr>
      <vt:lpstr>Performance DPDs</vt:lpstr>
      <vt:lpstr>Slide 6</vt:lpstr>
      <vt:lpstr>DPDs and Trigger</vt:lpstr>
      <vt:lpstr>Trigger information in DPDs</vt:lpstr>
      <vt:lpstr>Slide 9</vt:lpstr>
      <vt:lpstr>Trigger objects currently in DPD</vt:lpstr>
      <vt:lpstr>Slide 11</vt:lpstr>
      <vt:lpstr>Conclusions</vt:lpstr>
      <vt:lpstr>Slide 13</vt:lpstr>
      <vt:lpstr>Slide 14</vt:lpstr>
    </vt:vector>
  </TitlesOfParts>
  <Company>Royal Holloway University of London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DPDs and Trigger</dc:title>
  <dc:creator>Ricardo Goncalo</dc:creator>
  <cp:lastModifiedBy>Ricardo Goncalo</cp:lastModifiedBy>
  <cp:revision>16</cp:revision>
  <dcterms:created xsi:type="dcterms:W3CDTF">2008-08-26T12:28:58Z</dcterms:created>
  <dcterms:modified xsi:type="dcterms:W3CDTF">2008-08-26T12:30:48Z</dcterms:modified>
</cp:coreProperties>
</file>