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0" r:id="rId3"/>
    <p:sldId id="257" r:id="rId4"/>
    <p:sldId id="258" r:id="rId5"/>
    <p:sldId id="261" r:id="rId6"/>
    <p:sldId id="264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2" d="100"/>
          <a:sy n="92" d="100"/>
        </p:scale>
        <p:origin x="-13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407A7-43D6-864B-886A-F41CC17909B8}" type="datetimeFigureOut">
              <a:rPr lang="en-US" smtClean="0"/>
              <a:t>8/26/08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CF524-A554-2641-9E06-50344327E4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93E8A-5924-B146-9D99-2520455BFC03}" type="datetimeFigureOut">
              <a:rPr lang="en-US" smtClean="0"/>
              <a:t>8/26/08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EDB0F-79E3-484E-89A4-3A8C09201F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Aug. 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Aug. 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Aug. 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Aug. 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Aug. 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Aug. 2008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Aug. 2008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Aug. 2008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Aug. 2008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Aug. 2008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Aug. 2008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Trigger Menus - 26 Aug. 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9AFC0-93E5-3C49-8A10-84EF7875CD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ndico.cern.ch/conferenceDisplay.py?confId=24854" TargetMode="Externa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L2 chains for single-beam menu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336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Muon</a:t>
            </a:r>
            <a:r>
              <a:rPr lang="en-US" dirty="0" smtClean="0"/>
              <a:t> full reconstruction</a:t>
            </a:r>
          </a:p>
          <a:p>
            <a:r>
              <a:rPr lang="en-US" dirty="0" smtClean="0"/>
              <a:t>T2Calo starting from MBTS</a:t>
            </a:r>
          </a:p>
          <a:p>
            <a:endParaRPr lang="en-US" dirty="0" smtClean="0"/>
          </a:p>
          <a:p>
            <a:r>
              <a:rPr lang="en-US" sz="2824" dirty="0" smtClean="0"/>
              <a:t>Ricardo </a:t>
            </a:r>
            <a:r>
              <a:rPr lang="en-US" sz="2824" dirty="0" err="1" smtClean="0"/>
              <a:t>Gonçalo</a:t>
            </a:r>
            <a:r>
              <a:rPr lang="en-US" sz="2824" dirty="0" smtClean="0"/>
              <a:t>, Denis </a:t>
            </a:r>
            <a:r>
              <a:rPr lang="en-US" sz="2824" dirty="0" err="1" smtClean="0"/>
              <a:t>Damazio</a:t>
            </a:r>
            <a:endParaRPr lang="en-US" sz="2824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goal is to exercise trigger algorithms using single beam data </a:t>
            </a:r>
          </a:p>
          <a:p>
            <a:endParaRPr lang="en-US" dirty="0" smtClean="0"/>
          </a:p>
          <a:p>
            <a:r>
              <a:rPr lang="en-US" dirty="0" smtClean="0"/>
              <a:t>Most events will be empty</a:t>
            </a:r>
          </a:p>
          <a:p>
            <a:r>
              <a:rPr lang="en-US" dirty="0"/>
              <a:t>B</a:t>
            </a:r>
            <a:r>
              <a:rPr lang="en-US" dirty="0" smtClean="0"/>
              <a:t>eam-gas : can look like an event with CM frame hugely boosted </a:t>
            </a:r>
            <a:r>
              <a:rPr lang="en-US" dirty="0" err="1" smtClean="0"/>
              <a:t>wrt</a:t>
            </a:r>
            <a:r>
              <a:rPr lang="en-US" dirty="0" smtClean="0"/>
              <a:t> the lab </a:t>
            </a:r>
          </a:p>
          <a:p>
            <a:r>
              <a:rPr lang="en-US" dirty="0" smtClean="0"/>
              <a:t>Beam-halo : it’s beam-gas upstream of ATLAS; looks like </a:t>
            </a:r>
            <a:r>
              <a:rPr lang="en-US" dirty="0" err="1" smtClean="0"/>
              <a:t>muons</a:t>
            </a:r>
            <a:r>
              <a:rPr lang="en-US" dirty="0" smtClean="0"/>
              <a:t> parallel top the beam</a:t>
            </a:r>
          </a:p>
          <a:p>
            <a:endParaRPr lang="en-US" dirty="0" smtClean="0"/>
          </a:p>
          <a:p>
            <a:r>
              <a:rPr lang="en-US" dirty="0" smtClean="0"/>
              <a:t>Would like to use these topologies to run calorimeter and </a:t>
            </a:r>
            <a:r>
              <a:rPr lang="en-US" dirty="0" err="1" smtClean="0"/>
              <a:t>muon</a:t>
            </a:r>
            <a:r>
              <a:rPr lang="en-US" dirty="0" smtClean="0"/>
              <a:t> algorithms at L2</a:t>
            </a:r>
          </a:p>
          <a:p>
            <a:pPr lvl="1"/>
            <a:r>
              <a:rPr lang="en-US" dirty="0" smtClean="0"/>
              <a:t>Where to start from (L1 item)</a:t>
            </a:r>
          </a:p>
          <a:p>
            <a:pPr lvl="1"/>
            <a:r>
              <a:rPr lang="en-US" dirty="0" smtClean="0"/>
              <a:t>How to produce </a:t>
            </a:r>
            <a:r>
              <a:rPr lang="en-US" dirty="0" err="1" smtClean="0"/>
              <a:t>RoIs</a:t>
            </a:r>
            <a:endParaRPr lang="en-US" dirty="0" smtClean="0"/>
          </a:p>
          <a:p>
            <a:pPr lvl="1"/>
            <a:r>
              <a:rPr lang="en-US" dirty="0" smtClean="0"/>
              <a:t>What chains to configure?</a:t>
            </a:r>
          </a:p>
          <a:p>
            <a:endParaRPr lang="en-US" dirty="0" smtClean="0"/>
          </a:p>
          <a:p>
            <a:r>
              <a:rPr lang="en-US" dirty="0" smtClean="0"/>
              <a:t>Pretty much starting/ongoing work and not much to show yet</a:t>
            </a:r>
          </a:p>
          <a:p>
            <a:pPr lvl="1"/>
            <a:r>
              <a:rPr lang="en-US" dirty="0" smtClean="0"/>
              <a:t>Will shamelessly use this meeting to get some opinions and then implement what seems sensible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Aug. 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L2 </a:t>
            </a:r>
            <a:r>
              <a:rPr lang="en-US" dirty="0" err="1" smtClean="0"/>
              <a:t>muon</a:t>
            </a:r>
            <a:r>
              <a:rPr lang="en-US" dirty="0" smtClean="0"/>
              <a:t> full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000"/>
            <a:ext cx="3581400" cy="3459163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Plan to use a chain modified from  mu4_dimu_fs</a:t>
            </a:r>
          </a:p>
          <a:p>
            <a:r>
              <a:rPr lang="en-US" dirty="0" smtClean="0"/>
              <a:t>Starts from L1_MU4</a:t>
            </a:r>
          </a:p>
          <a:p>
            <a:r>
              <a:rPr lang="en-US" dirty="0" smtClean="0"/>
              <a:t>HLT </a:t>
            </a:r>
            <a:r>
              <a:rPr lang="en-US" dirty="0" smtClean="0"/>
              <a:t>chain counter 390</a:t>
            </a:r>
            <a:endParaRPr lang="en-US" dirty="0" smtClean="0"/>
          </a:p>
          <a:p>
            <a:pPr lvl="1"/>
            <a:r>
              <a:rPr lang="en-US" dirty="0" smtClean="0"/>
              <a:t>L2_MU4_DiMu_FS</a:t>
            </a:r>
          </a:p>
          <a:p>
            <a:pPr lvl="1"/>
            <a:r>
              <a:rPr lang="en-US" dirty="0" smtClean="0"/>
              <a:t>EF</a:t>
            </a:r>
            <a:r>
              <a:rPr lang="en-US" dirty="0" smtClean="0"/>
              <a:t>_MU4_DiMu_FS</a:t>
            </a:r>
          </a:p>
          <a:p>
            <a:r>
              <a:rPr lang="en-US" dirty="0" smtClean="0"/>
              <a:t>Uses </a:t>
            </a:r>
            <a:r>
              <a:rPr lang="en-US" dirty="0" err="1" smtClean="0"/>
              <a:t>TrigDiMuonFast</a:t>
            </a:r>
            <a:r>
              <a:rPr lang="en-US" dirty="0" smtClean="0"/>
              <a:t> at L2</a:t>
            </a:r>
          </a:p>
          <a:p>
            <a:endParaRPr lang="en-US" dirty="0" smtClean="0"/>
          </a:p>
          <a:p>
            <a:r>
              <a:rPr lang="en-US" dirty="0" smtClean="0"/>
              <a:t>Plan to use existing L2 setup in new chain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457200" y="1219200"/>
            <a:ext cx="8229600" cy="1600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muon</a:t>
            </a:r>
            <a:r>
              <a:rPr lang="en-US" dirty="0" smtClean="0"/>
              <a:t> trigger from the </a:t>
            </a:r>
            <a:r>
              <a:rPr lang="en-US" dirty="0" err="1" smtClean="0"/>
              <a:t>endcap</a:t>
            </a:r>
            <a:r>
              <a:rPr lang="en-US" dirty="0" smtClean="0"/>
              <a:t> is possible (see talk by Masaya) in the last Core &amp; Slices meeting </a:t>
            </a:r>
            <a:r>
              <a:rPr lang="en-US" dirty="0" smtClean="0">
                <a:hlinkClick r:id="rId2"/>
              </a:rPr>
              <a:t>http://indico.cern.ch/conferenceDisplay.py?confId=24854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Aug. 2008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5232" y="2667000"/>
            <a:ext cx="4742718" cy="34226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T2Calo_egamma starting from MBTS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495800" y="1066800"/>
            <a:ext cx="4343400" cy="5410200"/>
          </a:xfrm>
        </p:spPr>
        <p:txBody>
          <a:bodyPr>
            <a:normAutofit fontScale="70000" lnSpcReduction="20000"/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600" dirty="0" smtClean="0"/>
              <a:t>For regular menu: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600" dirty="0" smtClean="0"/>
              <a:t>Two chains starting from either MBTS_A or MBTS_C.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600" dirty="0" smtClean="0"/>
              <a:t>MBTS_A one starts </a:t>
            </a:r>
            <a:r>
              <a:rPr lang="en-GB" sz="2600" dirty="0" err="1" smtClean="0"/>
              <a:t>EndCapA</a:t>
            </a:r>
            <a:r>
              <a:rPr lang="en-GB" sz="2600" dirty="0" smtClean="0"/>
              <a:t> (positive </a:t>
            </a:r>
            <a:r>
              <a:rPr lang="en-GB" sz="2600" dirty="0" err="1" smtClean="0"/>
              <a:t>eta</a:t>
            </a:r>
            <a:r>
              <a:rPr lang="en-GB" sz="2600" dirty="0" smtClean="0"/>
              <a:t>) </a:t>
            </a:r>
            <a:r>
              <a:rPr lang="en-GB" sz="2600" dirty="0" err="1" smtClean="0"/>
              <a:t>egamma</a:t>
            </a:r>
            <a:r>
              <a:rPr lang="en-GB" sz="2600" dirty="0" smtClean="0"/>
              <a:t> chain.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600" dirty="0" smtClean="0"/>
              <a:t>MBTS_C does the same for a negative </a:t>
            </a:r>
            <a:r>
              <a:rPr lang="en-GB" sz="2600" dirty="0" err="1" smtClean="0"/>
              <a:t>eta</a:t>
            </a:r>
            <a:r>
              <a:rPr lang="en-GB" sz="2600" dirty="0" smtClean="0"/>
              <a:t> </a:t>
            </a:r>
            <a:r>
              <a:rPr lang="en-GB" sz="2600" dirty="0" err="1" smtClean="0"/>
              <a:t>egamma</a:t>
            </a:r>
            <a:r>
              <a:rPr lang="en-GB" sz="2600" dirty="0" smtClean="0"/>
              <a:t> chain.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600" dirty="0" smtClean="0"/>
              <a:t>Still missing chain names definition?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600" dirty="0" smtClean="0"/>
              <a:t>Again T2Calo in forced positions.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3000" dirty="0" smtClean="0"/>
              <a:t>OR: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200" dirty="0" smtClean="0"/>
              <a:t>All TE to generate </a:t>
            </a:r>
            <a:r>
              <a:rPr lang="en-GB" sz="2200" dirty="0" err="1" smtClean="0"/>
              <a:t>RoI</a:t>
            </a:r>
            <a:r>
              <a:rPr lang="en-GB" sz="2200" dirty="0" smtClean="0"/>
              <a:t> position from MBTS id (16 MBTS </a:t>
            </a:r>
            <a:r>
              <a:rPr lang="en-GB" sz="2200" dirty="0" err="1" smtClean="0"/>
              <a:t>scintillators</a:t>
            </a:r>
            <a:r>
              <a:rPr lang="en-GB" sz="2200" dirty="0" smtClean="0"/>
              <a:t> on each side)</a:t>
            </a:r>
            <a:r>
              <a:rPr lang="en-US" dirty="0" smtClean="0"/>
              <a:t> 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dirty="0" smtClean="0"/>
              <a:t>Changes to </a:t>
            </a:r>
            <a:r>
              <a:rPr lang="en-US" dirty="0" err="1" smtClean="0"/>
              <a:t>Electron.py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Need some data sample which has MBTS information for the default menu and calorimeter (Will? Regina? David?)</a:t>
            </a:r>
          </a:p>
          <a:p>
            <a:pPr lvl="1"/>
            <a:r>
              <a:rPr lang="en-US" sz="2200" dirty="0" smtClean="0"/>
              <a:t>Rates? (well…luminosity?)</a:t>
            </a:r>
            <a:endParaRPr lang="en-GB" sz="22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066800"/>
            <a:ext cx="4038600" cy="5410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For </a:t>
            </a:r>
            <a:r>
              <a:rPr lang="en-US" dirty="0" err="1" smtClean="0"/>
              <a:t>cosmics</a:t>
            </a:r>
            <a:endParaRPr lang="en-US" dirty="0" smtClean="0"/>
          </a:p>
          <a:p>
            <a:r>
              <a:rPr lang="en-US" dirty="0" smtClean="0"/>
              <a:t>Start from any </a:t>
            </a:r>
            <a:r>
              <a:rPr lang="en-US" dirty="0" err="1" smtClean="0"/>
              <a:t>MBTS_Ax</a:t>
            </a:r>
            <a:r>
              <a:rPr lang="en-US" dirty="0" smtClean="0"/>
              <a:t> or </a:t>
            </a:r>
            <a:r>
              <a:rPr lang="en-US" dirty="0" err="1" smtClean="0"/>
              <a:t>MBTS_Cy</a:t>
            </a:r>
            <a:r>
              <a:rPr lang="en-US" dirty="0" smtClean="0"/>
              <a:t> L1 items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AllTE</a:t>
            </a:r>
            <a:r>
              <a:rPr lang="en-US" dirty="0" smtClean="0"/>
              <a:t> algorithm by Alex </a:t>
            </a:r>
            <a:r>
              <a:rPr lang="en-US" dirty="0" err="1" smtClean="0"/>
              <a:t>Cerri</a:t>
            </a:r>
            <a:r>
              <a:rPr lang="en-US" dirty="0" smtClean="0"/>
              <a:t> to combine the MBTS </a:t>
            </a:r>
            <a:r>
              <a:rPr lang="en-US" dirty="0" err="1" smtClean="0"/>
              <a:t>TEs</a:t>
            </a:r>
            <a:endParaRPr lang="en-US" dirty="0" smtClean="0"/>
          </a:p>
          <a:p>
            <a:r>
              <a:rPr lang="en-US" dirty="0" smtClean="0"/>
              <a:t>Start one chain for side A and one for side C</a:t>
            </a:r>
          </a:p>
          <a:p>
            <a:r>
              <a:rPr lang="en-US" dirty="0" err="1" smtClean="0"/>
              <a:t>RoI</a:t>
            </a:r>
            <a:r>
              <a:rPr lang="en-US" dirty="0" smtClean="0"/>
              <a:t> forced to be big chunk of </a:t>
            </a:r>
            <a:r>
              <a:rPr lang="en-US" dirty="0" err="1" smtClean="0"/>
              <a:t>endcaps</a:t>
            </a:r>
            <a:endParaRPr lang="en-US" dirty="0" smtClean="0"/>
          </a:p>
          <a:p>
            <a:r>
              <a:rPr lang="en-US" dirty="0" smtClean="0"/>
              <a:t>Chain proceeds as normal for photons </a:t>
            </a:r>
          </a:p>
          <a:p>
            <a:r>
              <a:rPr lang="en-US" dirty="0" smtClean="0"/>
              <a:t>Add ID part when possible?</a:t>
            </a:r>
          </a:p>
          <a:p>
            <a:r>
              <a:rPr lang="en-US" dirty="0" smtClean="0"/>
              <a:t>Initial prototype built by Denis and submitted to Alex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Ricrdo Gonçalo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t>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Aug. 2008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Egamma</a:t>
            </a:r>
            <a:r>
              <a:rPr lang="en-US" dirty="0" smtClean="0"/>
              <a:t> chain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Plan for </a:t>
            </a:r>
            <a:r>
              <a:rPr lang="en-US" dirty="0" err="1" smtClean="0"/>
              <a:t>egamma</a:t>
            </a:r>
            <a:r>
              <a:rPr lang="en-US" dirty="0" smtClean="0"/>
              <a:t> single-beam:</a:t>
            </a:r>
          </a:p>
          <a:p>
            <a:pPr lvl="1"/>
            <a:r>
              <a:rPr lang="en-US" dirty="0" smtClean="0"/>
              <a:t>Starting from L1_EM3 (?)</a:t>
            </a:r>
          </a:p>
          <a:p>
            <a:pPr lvl="2"/>
            <a:r>
              <a:rPr lang="en-US" dirty="0" smtClean="0"/>
              <a:t>e5_allTracking</a:t>
            </a:r>
          </a:p>
          <a:p>
            <a:pPr lvl="2"/>
            <a:r>
              <a:rPr lang="en-US" dirty="0" smtClean="0"/>
              <a:t>e5_SiTracke</a:t>
            </a:r>
          </a:p>
          <a:p>
            <a:pPr lvl="2"/>
            <a:r>
              <a:rPr lang="en-US" dirty="0" smtClean="0"/>
              <a:t>5_IDSCAN</a:t>
            </a:r>
          </a:p>
          <a:p>
            <a:pPr lvl="2"/>
            <a:r>
              <a:rPr lang="en-US" dirty="0" smtClean="0"/>
              <a:t>e5_TRTSegFinder</a:t>
            </a:r>
          </a:p>
          <a:p>
            <a:pPr lvl="1"/>
            <a:r>
              <a:rPr lang="en-US" dirty="0" smtClean="0"/>
              <a:t>These could be the chains starting from MBTS</a:t>
            </a:r>
          </a:p>
          <a:p>
            <a:pPr lvl="2"/>
            <a:r>
              <a:rPr lang="en-US" dirty="0" smtClean="0"/>
              <a:t>e5_unseeded –  with L2 tracking </a:t>
            </a:r>
          </a:p>
          <a:p>
            <a:pPr lvl="2"/>
            <a:r>
              <a:rPr lang="en-US" dirty="0" smtClean="0"/>
              <a:t>g5 </a:t>
            </a:r>
            <a:r>
              <a:rPr lang="en-US" dirty="0"/>
              <a:t>(</a:t>
            </a:r>
            <a:r>
              <a:rPr lang="en-US" dirty="0" err="1"/>
              <a:t>ie</a:t>
            </a:r>
            <a:r>
              <a:rPr lang="en-US" dirty="0"/>
              <a:t>, e5_noTrack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The cleanest way would be to have </a:t>
            </a:r>
            <a:r>
              <a:rPr lang="en-US" dirty="0" err="1" smtClean="0"/>
              <a:t>AllTE</a:t>
            </a:r>
            <a:r>
              <a:rPr lang="en-US" dirty="0" smtClean="0"/>
              <a:t> </a:t>
            </a:r>
            <a:r>
              <a:rPr lang="en-US" dirty="0" err="1" smtClean="0"/>
              <a:t>algos</a:t>
            </a:r>
            <a:r>
              <a:rPr lang="en-US" dirty="0" smtClean="0"/>
              <a:t> to start off the unseeded chains</a:t>
            </a:r>
          </a:p>
          <a:p>
            <a:r>
              <a:rPr lang="en-US" dirty="0" smtClean="0"/>
              <a:t>Alternative to start 2 chains from MBTS_A and MBTS_C</a:t>
            </a:r>
          </a:p>
          <a:p>
            <a:r>
              <a:rPr lang="en-US" dirty="0" smtClean="0"/>
              <a:t>Event Filter </a:t>
            </a:r>
            <a:r>
              <a:rPr lang="en-US" dirty="0" err="1" smtClean="0"/>
              <a:t>egamma</a:t>
            </a:r>
            <a:r>
              <a:rPr lang="en-US" dirty="0" smtClean="0"/>
              <a:t> with </a:t>
            </a:r>
            <a:r>
              <a:rPr lang="en-US" dirty="0" err="1" smtClean="0"/>
              <a:t>AllTE</a:t>
            </a:r>
            <a:r>
              <a:rPr lang="en-US" dirty="0" smtClean="0"/>
              <a:t> from Phillip (see next talk)</a:t>
            </a:r>
          </a:p>
          <a:p>
            <a:r>
              <a:rPr lang="en-US" dirty="0" smtClean="0"/>
              <a:t>L2 tracking not yet ready – experts busy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Aug. 2008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very much to show yet, work ongoing</a:t>
            </a:r>
          </a:p>
          <a:p>
            <a:endParaRPr lang="en-US" dirty="0" smtClean="0"/>
          </a:p>
          <a:p>
            <a:r>
              <a:rPr lang="en-US" dirty="0" smtClean="0"/>
              <a:t>Finding best way to create these chains</a:t>
            </a:r>
          </a:p>
          <a:p>
            <a:endParaRPr lang="en-US" dirty="0" smtClean="0"/>
          </a:p>
          <a:p>
            <a:r>
              <a:rPr lang="en-US" dirty="0" smtClean="0"/>
              <a:t>Expect to have something next week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Aug. 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Aug. 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Aug. 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00" y="133350"/>
            <a:ext cx="8483600" cy="6591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547</Words>
  <Application>Microsoft Macintosh PowerPoint</Application>
  <PresentationFormat>On-screen Show (4:3)</PresentationFormat>
  <Paragraphs>93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L2 chains for single-beam menu</vt:lpstr>
      <vt:lpstr>Status report</vt:lpstr>
      <vt:lpstr>L2 muon full scan</vt:lpstr>
      <vt:lpstr>T2Calo_egamma starting from MBTS</vt:lpstr>
      <vt:lpstr>Egamma chain</vt:lpstr>
      <vt:lpstr>Conclusions </vt:lpstr>
      <vt:lpstr>backup</vt:lpstr>
      <vt:lpstr>Slide 8</vt:lpstr>
    </vt:vector>
  </TitlesOfParts>
  <Company>Royal Holloway University of London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L2 chains for single-beam menu</dc:title>
  <dc:creator>Ricardo Goncalo</dc:creator>
  <cp:lastModifiedBy>Ricardo Goncalo</cp:lastModifiedBy>
  <cp:revision>6</cp:revision>
  <dcterms:created xsi:type="dcterms:W3CDTF">2008-08-26T11:54:47Z</dcterms:created>
  <dcterms:modified xsi:type="dcterms:W3CDTF">2008-08-26T13:21:04Z</dcterms:modified>
</cp:coreProperties>
</file>