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296" r:id="rId4"/>
    <p:sldId id="287" r:id="rId5"/>
    <p:sldId id="293" r:id="rId6"/>
    <p:sldId id="297" r:id="rId7"/>
    <p:sldId id="298" r:id="rId8"/>
    <p:sldId id="299" r:id="rId9"/>
    <p:sldId id="283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fld id="{E74CAF9B-4496-4F46-970E-5B2D0C1D3B43}" type="datetime1">
              <a:rPr lang="en-US"/>
              <a:pPr>
                <a:defRPr/>
              </a:pPr>
              <a:t>10/2/11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fld id="{C7532F0F-299C-AC44-804B-452C09928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fld id="{28115AE6-6D7C-4B4E-9478-68A8A3D5DB6A}" type="datetime1">
              <a:rPr lang="en-US"/>
              <a:pPr>
                <a:defRPr/>
              </a:pPr>
              <a:t>10/2/11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fld id="{27E4776F-3076-6D4A-8E46-8C7280E86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2B4A-4A7E-7545-8F0D-A7DBC2F09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A4FC-FD06-0F43-AF1C-149E950BB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06F59-0950-3D48-B866-AD1DE3A6A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CBC4-B7E4-A34C-814F-75A36CB66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79FE-9753-B346-9AC5-D904B46DF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55205-13E6-6D42-8C87-48333296B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CD739-E55D-A740-97B0-1A763F3FB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D7488-856C-4547-B41D-9407BE565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C455-075D-CF45-9DC2-AE5037C43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1173-69AC-BF4C-B33A-44B068D92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Goncalo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Trigger General Meeting 27/7/2010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9C70-7EAE-C84B-B8CF-F22525BA0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9FE29E-0C42-9B4D-9054-20380582C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ttps://espace.cern.ch/atlas-perf-triggerdaq-sharepoint/Lists/Trigger%20Operations/Flat.aspx?RootFolder=/atlas-perf-triggerdaq-sharepoint/Lists/Trigger%20Operations/DQ%20signoff%20for%20run%2019023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space.cern.ch/atlas-perf-triggerdaq-sharepoint/Lists/Trigger%20Operations/Flat.aspx?RootFolder=/atlas-perf-triggerdaq-sharepoint/Lists/Trigger%20Operations/Signoff%20for%20CAFHLT-16.1.3.14.2%20validation&amp;FolderCTID=0x01200200E26EFC31E2A860498642F0224CA2B12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Trigger Offline Monitoring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2319"/>
            <a:ext cx="6400800" cy="24669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Experts: </a:t>
            </a:r>
            <a:r>
              <a:rPr lang="en-US" dirty="0" err="1" smtClean="0"/>
              <a:t>Jiri</a:t>
            </a:r>
            <a:r>
              <a:rPr lang="en-US" dirty="0" smtClean="0"/>
              <a:t> </a:t>
            </a:r>
            <a:r>
              <a:rPr lang="en-US" dirty="0" err="1" smtClean="0"/>
              <a:t>Masik</a:t>
            </a:r>
            <a:r>
              <a:rPr lang="en-US" dirty="0" smtClean="0"/>
              <a:t>, </a:t>
            </a:r>
            <a:r>
              <a:rPr lang="en-US" dirty="0" smtClean="0">
                <a:ea typeface="+mn-ea"/>
                <a:cs typeface="+mn-cs"/>
              </a:rPr>
              <a:t>Ricardo </a:t>
            </a:r>
            <a:r>
              <a:rPr lang="en-US" dirty="0" err="1" smtClean="0">
                <a:ea typeface="+mn-ea"/>
                <a:cs typeface="+mn-cs"/>
              </a:rPr>
              <a:t>Gonçalo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Shifters: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Iwona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Grabowska</a:t>
            </a:r>
            <a:r>
              <a:rPr lang="en-US" dirty="0" smtClean="0">
                <a:ea typeface="+mn-ea"/>
                <a:cs typeface="+mn-cs"/>
              </a:rPr>
              <a:t>-Bold, </a:t>
            </a:r>
            <a:r>
              <a:rPr lang="en-US" dirty="0" err="1" smtClean="0">
                <a:ea typeface="+mn-ea"/>
                <a:cs typeface="+mn-cs"/>
              </a:rPr>
              <a:t>Holger</a:t>
            </a:r>
            <a:r>
              <a:rPr lang="en-US" dirty="0" smtClean="0">
                <a:ea typeface="+mn-ea"/>
                <a:cs typeface="+mn-cs"/>
              </a:rPr>
              <a:t> von </a:t>
            </a:r>
            <a:r>
              <a:rPr lang="en-US" dirty="0" err="1" smtClean="0">
                <a:ea typeface="+mn-ea"/>
                <a:cs typeface="+mn-cs"/>
              </a:rPr>
              <a:t>Radziewski</a:t>
            </a:r>
            <a:r>
              <a:rPr lang="en-US" dirty="0" smtClean="0">
                <a:ea typeface="+mn-ea"/>
                <a:cs typeface="+mn-cs"/>
              </a:rPr>
              <a:t>, Gustavo Otero </a:t>
            </a:r>
            <a:r>
              <a:rPr lang="en-US" dirty="0" err="1" smtClean="0">
                <a:ea typeface="+mn-ea"/>
                <a:cs typeface="+mn-cs"/>
              </a:rPr>
              <a:t>y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Garzon</a:t>
            </a:r>
            <a:r>
              <a:rPr lang="en-US" dirty="0" smtClean="0">
                <a:ea typeface="+mn-ea"/>
                <a:cs typeface="+mn-cs"/>
              </a:rPr>
              <a:t>, Michael </a:t>
            </a:r>
            <a:r>
              <a:rPr lang="en-US" dirty="0" err="1" smtClean="0">
                <a:ea typeface="+mn-ea"/>
                <a:cs typeface="+mn-cs"/>
              </a:rPr>
              <a:t>Stoebe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Thanks to shifters and slice experts!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Trigger </a:t>
            </a:r>
            <a:r>
              <a:rPr lang="en-US" dirty="0" smtClean="0">
                <a:ea typeface="+mn-ea"/>
                <a:cs typeface="+mn-cs"/>
              </a:rPr>
              <a:t>General Meeting –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4</a:t>
            </a:r>
            <a:r>
              <a:rPr lang="en-US" baseline="30000" dirty="0" smtClean="0">
                <a:ea typeface="+mn-ea"/>
                <a:cs typeface="+mn-cs"/>
              </a:rPr>
              <a:t>th</a:t>
            </a:r>
            <a:r>
              <a:rPr lang="en-US" dirty="0" smtClean="0">
                <a:ea typeface="+mn-ea"/>
                <a:cs typeface="+mn-cs"/>
              </a:rPr>
              <a:t> October 2011</a:t>
            </a: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load on </a:t>
            </a:r>
            <a:r>
              <a:rPr lang="en-US" dirty="0" smtClean="0"/>
              <a:t>o</a:t>
            </a:r>
            <a:r>
              <a:rPr lang="en-US" dirty="0" smtClean="0"/>
              <a:t>ffline DB </a:t>
            </a:r>
          </a:p>
          <a:p>
            <a:r>
              <a:rPr lang="en-US" dirty="0" smtClean="0"/>
              <a:t>Tau DQ plots discrepancy in 190236</a:t>
            </a:r>
          </a:p>
          <a:p>
            <a:r>
              <a:rPr lang="en-US" dirty="0" smtClean="0"/>
              <a:t>Validation of 16.1.3.14.2 for 25ns running</a:t>
            </a:r>
          </a:p>
          <a:p>
            <a:r>
              <a:rPr lang="en-US" dirty="0" smtClean="0"/>
              <a:t>Panda birthing pains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7488-856C-4547-B41D-9407BE565F0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Offline DB high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Small problem with reprocessing opening too many connections to DB (29 Sep)</a:t>
            </a:r>
          </a:p>
          <a:p>
            <a:r>
              <a:rPr lang="en-US" sz="2400" dirty="0" smtClean="0"/>
              <a:t>Seen in ACR during night shift: warning in CDS about high load on offline DB</a:t>
            </a:r>
          </a:p>
          <a:p>
            <a:r>
              <a:rPr lang="en-US" sz="2400" dirty="0" smtClean="0"/>
              <a:t>Large delay in transferring data to offline (2h)</a:t>
            </a:r>
          </a:p>
          <a:p>
            <a:r>
              <a:rPr lang="en-US" sz="2400" dirty="0" smtClean="0"/>
              <a:t>Trigger reprocessing was main client, but not only one</a:t>
            </a:r>
          </a:p>
          <a:p>
            <a:r>
              <a:rPr lang="en-US" sz="2400" dirty="0" smtClean="0"/>
              <a:t>Would be solved by using Frontier (planned)</a:t>
            </a:r>
          </a:p>
          <a:p>
            <a:r>
              <a:rPr lang="en-US" sz="2400" dirty="0" smtClean="0"/>
              <a:t>Not critical! Run could have survived without problems, only delay in reconstruction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501"/>
            <a:ext cx="8229600" cy="855859"/>
          </a:xfrm>
        </p:spPr>
        <p:txBody>
          <a:bodyPr/>
          <a:lstStyle/>
          <a:p>
            <a:r>
              <a:rPr lang="en-US" dirty="0" smtClean="0"/>
              <a:t>DQ for Run 190236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13" y="1069360"/>
            <a:ext cx="5147450" cy="2607290"/>
          </a:xfrm>
        </p:spPr>
        <p:txBody>
          <a:bodyPr/>
          <a:lstStyle/>
          <a:p>
            <a:r>
              <a:rPr lang="en-US" sz="1800" dirty="0" err="1" smtClean="0"/>
              <a:t>Sharepoint</a:t>
            </a:r>
            <a:r>
              <a:rPr lang="en-US" sz="1800" dirty="0" smtClean="0"/>
              <a:t>: </a:t>
            </a:r>
            <a:r>
              <a:rPr lang="en-US" sz="1800" dirty="0" smtClean="0">
                <a:hlinkClick r:id="rId2"/>
              </a:rPr>
              <a:t>See link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Check that conditions are back to normal after Alfa run (190160)</a:t>
            </a:r>
          </a:p>
          <a:p>
            <a:r>
              <a:rPr lang="en-US" sz="1800" dirty="0" err="1" smtClean="0"/>
              <a:t>e</a:t>
            </a:r>
            <a:r>
              <a:rPr lang="en-US" sz="1800" dirty="0" err="1" smtClean="0"/>
              <a:t>gamma</a:t>
            </a:r>
            <a:r>
              <a:rPr lang="en-US" sz="1800" dirty="0" smtClean="0"/>
              <a:t>/</a:t>
            </a:r>
            <a:r>
              <a:rPr lang="en-US" sz="1800" dirty="0" smtClean="0"/>
              <a:t>tau expert (</a:t>
            </a:r>
            <a:r>
              <a:rPr lang="en-US" sz="1800" dirty="0" err="1" smtClean="0"/>
              <a:t>Valerio</a:t>
            </a:r>
            <a:r>
              <a:rPr lang="en-US" sz="1800" dirty="0" smtClean="0"/>
              <a:t>) found differences in tau efficiency </a:t>
            </a:r>
            <a:r>
              <a:rPr lang="en-US" sz="1800" dirty="0" err="1" smtClean="0"/>
              <a:t>wrt</a:t>
            </a:r>
            <a:r>
              <a:rPr lang="en-US" sz="1800" dirty="0" smtClean="0"/>
              <a:t> offline</a:t>
            </a:r>
          </a:p>
          <a:p>
            <a:r>
              <a:rPr lang="en-US" sz="1800" dirty="0" smtClean="0"/>
              <a:t>Monitored chains: </a:t>
            </a:r>
            <a:r>
              <a:rPr lang="en-US" sz="1800" dirty="0" err="1" smtClean="0"/>
              <a:t>tauNoCut</a:t>
            </a:r>
            <a:r>
              <a:rPr lang="en-US" sz="1800" dirty="0" smtClean="0"/>
              <a:t>, tauNoCut_L1TAU50, </a:t>
            </a:r>
            <a:r>
              <a:rPr lang="en-US" sz="1800" dirty="0" smtClean="0"/>
              <a:t>tau20_medium1</a:t>
            </a:r>
          </a:p>
          <a:p>
            <a:r>
              <a:rPr lang="en-US" sz="1800" dirty="0" smtClean="0"/>
              <a:t>All other slices looked fine</a:t>
            </a: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 descr="PastedGraphic-1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821" y="1069360"/>
            <a:ext cx="3068868" cy="2607290"/>
          </a:xfrm>
          <a:prstGeom prst="rect">
            <a:avLst/>
          </a:prstGeom>
        </p:spPr>
      </p:pic>
      <p:pic>
        <p:nvPicPr>
          <p:cNvPr id="13" name="Picture 12" descr="PastedGraphic-5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2263" y="3676650"/>
            <a:ext cx="3175000" cy="2679700"/>
          </a:xfrm>
          <a:prstGeom prst="rect">
            <a:avLst/>
          </a:prstGeom>
        </p:spPr>
      </p:pic>
      <p:pic>
        <p:nvPicPr>
          <p:cNvPr id="14" name="Picture 13" descr="PastedGraphic-6.tif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4309" y="3676650"/>
            <a:ext cx="3124200" cy="267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480"/>
          </a:xfrm>
        </p:spPr>
        <p:txBody>
          <a:bodyPr/>
          <a:lstStyle/>
          <a:p>
            <a:r>
              <a:rPr lang="en-US" dirty="0" smtClean="0"/>
              <a:t>DQ for run 190236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5177"/>
            <a:ext cx="8417859" cy="1897530"/>
          </a:xfrm>
        </p:spPr>
        <p:txBody>
          <a:bodyPr/>
          <a:lstStyle/>
          <a:p>
            <a:r>
              <a:rPr lang="en-US" sz="2000" dirty="0" smtClean="0"/>
              <a:t>Likely hypothesis was that offline reconstruction was affected by bad version of Tile calorimeter DSP code, which affected </a:t>
            </a:r>
            <a:r>
              <a:rPr lang="en-US" sz="2000" dirty="0" err="1" smtClean="0"/>
              <a:t>eformat</a:t>
            </a:r>
            <a:endParaRPr lang="en-US" sz="2000" dirty="0" smtClean="0"/>
          </a:p>
          <a:p>
            <a:r>
              <a:rPr lang="en-US" sz="2000" dirty="0" smtClean="0"/>
              <a:t>DSP fragment used by offline was affected; not the one used by HLT </a:t>
            </a:r>
          </a:p>
          <a:p>
            <a:r>
              <a:rPr lang="en-US" sz="2000" dirty="0" smtClean="0"/>
              <a:t>Express stream later reconstructed with good version of the Tile DSP code and tau plots  looked fine after that (below)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17" y="3122707"/>
            <a:ext cx="3829083" cy="32399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83" y="3122707"/>
            <a:ext cx="3829082" cy="32399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54" y="274638"/>
            <a:ext cx="8875059" cy="786186"/>
          </a:xfrm>
        </p:spPr>
        <p:txBody>
          <a:bodyPr/>
          <a:lstStyle/>
          <a:p>
            <a:r>
              <a:rPr lang="en-US" dirty="0" smtClean="0"/>
              <a:t>Validation of cache for 25ns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823"/>
            <a:ext cx="8268646" cy="1848305"/>
          </a:xfrm>
        </p:spPr>
        <p:txBody>
          <a:bodyPr/>
          <a:lstStyle/>
          <a:p>
            <a:r>
              <a:rPr lang="en-US" sz="2400" dirty="0" err="1" smtClean="0"/>
              <a:t>Sharepoint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link</a:t>
            </a:r>
            <a:endParaRPr lang="en-US" sz="2400" dirty="0" smtClean="0"/>
          </a:p>
          <a:p>
            <a:r>
              <a:rPr lang="en-US" sz="2400" dirty="0" smtClean="0"/>
              <a:t>AtlasCAFHLT-</a:t>
            </a:r>
            <a:r>
              <a:rPr lang="en-US" sz="2400" dirty="0" smtClean="0"/>
              <a:t>16.1.3.14.2 to be validated (tag r2776) </a:t>
            </a:r>
          </a:p>
          <a:p>
            <a:r>
              <a:rPr lang="en-US" sz="2400" dirty="0" smtClean="0"/>
              <a:t>Included new TRT tag for 25ns running</a:t>
            </a:r>
          </a:p>
          <a:p>
            <a:r>
              <a:rPr lang="en-US" sz="2400" dirty="0" smtClean="0"/>
              <a:t>Differences at 1/1000 level </a:t>
            </a:r>
            <a:r>
              <a:rPr lang="en-US" sz="2400" dirty="0" err="1" smtClean="0"/>
              <a:t>wrt</a:t>
            </a:r>
            <a:r>
              <a:rPr lang="en-US" sz="2400" dirty="0" smtClean="0"/>
              <a:t> reference (16.1.3.14.1, r2777)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435" y="3039408"/>
            <a:ext cx="3761411" cy="33169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33" y="2909128"/>
            <a:ext cx="3591858" cy="34472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19800" y="3202952"/>
            <a:ext cx="2172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 err="1" smtClean="0"/>
              <a:t>μ</a:t>
            </a:r>
            <a:r>
              <a:rPr lang="en-US" dirty="0" smtClean="0"/>
              <a:t> sum E</a:t>
            </a:r>
            <a:r>
              <a:rPr lang="en-US" baseline="-25000" dirty="0" smtClean="0"/>
              <a:t>T</a:t>
            </a:r>
            <a:r>
              <a:rPr lang="en-US" dirty="0" smtClean="0"/>
              <a:t> from MET </a:t>
            </a:r>
            <a:r>
              <a:rPr lang="en-US" dirty="0" err="1" smtClean="0"/>
              <a:t>Fex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4941669"/>
            <a:ext cx="2172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 </a:t>
            </a:r>
            <a:r>
              <a:rPr lang="en-US" dirty="0" err="1" smtClean="0"/>
              <a:t>wrt</a:t>
            </a:r>
            <a:r>
              <a:rPr lang="en-US" dirty="0" smtClean="0"/>
              <a:t> reference ≈10/10</a:t>
            </a:r>
            <a:r>
              <a:rPr lang="en-US" baseline="30000" dirty="0" smtClean="0"/>
              <a:t>4</a:t>
            </a:r>
            <a:endParaRPr lang="en-US" baseline="30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78321" y="4106146"/>
            <a:ext cx="231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MuCombStauHypo</a:t>
            </a:r>
            <a:endParaRPr lang="en-US" dirty="0" smtClean="0"/>
          </a:p>
          <a:p>
            <a:r>
              <a:rPr lang="en-US" dirty="0" err="1" smtClean="0"/>
              <a:t>pT</a:t>
            </a:r>
            <a:r>
              <a:rPr lang="en-US" dirty="0" smtClean="0"/>
              <a:t>&gt;40GeV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Panda birthing pains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using Panda for submitting reprocessing jobs as a replacement for TOM</a:t>
            </a:r>
          </a:p>
          <a:p>
            <a:r>
              <a:rPr lang="en-US" dirty="0" smtClean="0"/>
              <a:t>Seems ok – most problems arise from lack of experience by experts – will need iterating</a:t>
            </a:r>
          </a:p>
          <a:p>
            <a:r>
              <a:rPr lang="en-US" dirty="0" smtClean="0"/>
              <a:t>Real strong point is people power behind tool</a:t>
            </a:r>
          </a:p>
          <a:p>
            <a:r>
              <a:rPr lang="en-US" dirty="0" smtClean="0"/>
              <a:t>Best way is to compare each task to a previous successful task – and try job transform in </a:t>
            </a:r>
            <a:r>
              <a:rPr lang="en-US" dirty="0" err="1" smtClean="0"/>
              <a:t>lxplus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 Stream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124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03"/>
                <a:gridCol w="3081460"/>
                <a:gridCol w="37004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DQ and Observations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190256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events with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L2HltTimeou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muons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ev</a:t>
                      </a:r>
                      <a:r>
                        <a:rPr lang="en-US" dirty="0" smtClean="0"/>
                        <a:t> rejected;</a:t>
                      </a:r>
                      <a:r>
                        <a:rPr lang="en-US" baseline="0" dirty="0" smtClean="0"/>
                        <a:t> 2 accepted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Affected chains: L2_mu10_Jpsimumu and L2_mu10_Upsimumu_tight_FS timeout at L2.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events with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L2ProcTimeout in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muons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 accepted after repro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three events have missing features in EF_2mu4T_*_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noMu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EF_3mu6_Msonly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190236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events in debug stream 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MuGirl</a:t>
                      </a:r>
                      <a:r>
                        <a:rPr lang="en-US" dirty="0" smtClean="0"/>
                        <a:t> lower </a:t>
                      </a:r>
                      <a:r>
                        <a:rPr lang="en-US" dirty="0" err="1" smtClean="0"/>
                        <a:t>eff</a:t>
                      </a:r>
                      <a:r>
                        <a:rPr lang="en-US" dirty="0" smtClean="0"/>
                        <a:t> (~93%)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bad cells per event is off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190295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Debug stream empty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190297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L2HltTimeout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taus</a:t>
                      </a:r>
                      <a:r>
                        <a:rPr lang="en-US" baseline="0" dirty="0" smtClean="0"/>
                        <a:t>; all recovered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events in same </a:t>
                      </a:r>
                      <a:r>
                        <a:rPr lang="en-US" baseline="0" dirty="0" err="1" smtClean="0"/>
                        <a:t>lumi</a:t>
                      </a:r>
                      <a:r>
                        <a:rPr lang="en-US" baseline="0" dirty="0" smtClean="0"/>
                        <a:t> block</a:t>
                      </a:r>
                      <a:endParaRPr lang="en-US" dirty="0"/>
                    </a:p>
                  </a:txBody>
                  <a:tcPr marL="186331" marR="186331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General Meeting 27/7/2010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2CBC4-B7E4-A34C-814F-75A36CB6607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/>
          <a:lstStyle/>
          <a:p>
            <a:r>
              <a:rPr lang="en-US" smtClean="0"/>
              <a:t>Reprocessing</a:t>
            </a:r>
          </a:p>
        </p:txBody>
      </p:sp>
      <p:graphicFrame>
        <p:nvGraphicFramePr>
          <p:cNvPr id="5" name="Espace réservé du contenu 15"/>
          <p:cNvGraphicFramePr>
            <a:graphicFrameLocks/>
          </p:cNvGraphicFramePr>
          <p:nvPr/>
        </p:nvGraphicFramePr>
        <p:xfrm>
          <a:off x="153827" y="1181100"/>
          <a:ext cx="8900527" cy="2727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119"/>
                <a:gridCol w="926353"/>
                <a:gridCol w="1120588"/>
                <a:gridCol w="1299883"/>
                <a:gridCol w="1284941"/>
                <a:gridCol w="3536643"/>
              </a:tblGrid>
              <a:tr h="28697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AMI Tag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Savannah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Release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Run</a:t>
                      </a:r>
                      <a:r>
                        <a:rPr lang="fr-FR" sz="1600" dirty="0" smtClean="0"/>
                        <a:t>/Stream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Reason</a:t>
                      </a:r>
                      <a:endParaRPr lang="fr-FR" sz="1600" dirty="0"/>
                    </a:p>
                  </a:txBody>
                  <a:tcPr/>
                </a:tc>
              </a:tr>
              <a:tr h="716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27 Sep </a:t>
                      </a:r>
                    </a:p>
                    <a:p>
                      <a:r>
                        <a:rPr lang="fr-FR" sz="1400" dirty="0" smtClean="0"/>
                        <a:t>30 Sep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r2772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#22753 –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task 530246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16.1.3.13.1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186923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Validation of new CAF </a:t>
                      </a:r>
                      <a:r>
                        <a:rPr lang="fr-FR" sz="1400" b="0" dirty="0" err="1" smtClean="0"/>
                        <a:t>build</a:t>
                      </a:r>
                      <a:r>
                        <a:rPr lang="fr-FR" sz="1400" b="0" dirty="0" smtClean="0"/>
                        <a:t> for online </a:t>
                      </a:r>
                      <a:r>
                        <a:rPr lang="fr-FR" sz="1400" b="0" dirty="0" err="1" smtClean="0"/>
                        <a:t>deployment</a:t>
                      </a:r>
                      <a:r>
                        <a:rPr lang="fr-FR" sz="1400" b="0" dirty="0" smtClean="0"/>
                        <a:t>, setting </a:t>
                      </a:r>
                      <a:r>
                        <a:rPr lang="fr-FR" sz="1400" b="0" dirty="0" err="1" smtClean="0"/>
                        <a:t>Rerun</a:t>
                      </a:r>
                      <a:r>
                        <a:rPr lang="fr-FR" sz="1400" b="0" dirty="0" smtClean="0"/>
                        <a:t> L1 to False; set</a:t>
                      </a:r>
                    </a:p>
                    <a:p>
                      <a:r>
                        <a:rPr lang="en-US" sz="1400" b="0" dirty="0" smtClean="0"/>
                        <a:t>enLVL1prescales=TrigByteStrTeamools.trigbs_prescaleL1 </a:t>
                      </a:r>
                      <a:endParaRPr lang="fr-FR" sz="1400" b="0" dirty="0"/>
                    </a:p>
                  </a:txBody>
                  <a:tcPr/>
                </a:tc>
              </a:tr>
              <a:tr h="716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 </a:t>
                      </a:r>
                      <a:r>
                        <a:rPr lang="fr-FR" sz="1400" dirty="0" err="1" smtClean="0"/>
                        <a:t>Oct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r2771 vs r2763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#22913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14.1.3.14.1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189719 DRAW</a:t>
                      </a:r>
                      <a:r>
                        <a:rPr lang="fr-FR" sz="1400" baseline="0" dirty="0" smtClean="0"/>
                        <a:t> </a:t>
                      </a:r>
                    </a:p>
                    <a:p>
                      <a:r>
                        <a:rPr lang="fr-FR" sz="1400" baseline="0" dirty="0" smtClean="0"/>
                        <a:t>Z-&gt;</a:t>
                      </a:r>
                      <a:r>
                        <a:rPr lang="fr-FR" sz="1400" baseline="0" dirty="0" err="1" smtClean="0"/>
                        <a:t>mumu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Repro of DRAW </a:t>
                      </a:r>
                      <a:r>
                        <a:rPr lang="en-US" sz="1400" b="0" dirty="0" err="1" smtClean="0"/>
                        <a:t>Zmumu</a:t>
                      </a:r>
                      <a:r>
                        <a:rPr lang="en-US" sz="1400" b="0" baseline="0" dirty="0" smtClean="0"/>
                        <a:t> data t</a:t>
                      </a:r>
                      <a:r>
                        <a:rPr lang="en-US" sz="1400" b="0" dirty="0" smtClean="0"/>
                        <a:t>o validate the new MDT </a:t>
                      </a:r>
                      <a:r>
                        <a:rPr lang="en-US" sz="1400" b="0" dirty="0" err="1" smtClean="0"/>
                        <a:t>muon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endcap</a:t>
                      </a:r>
                      <a:r>
                        <a:rPr lang="en-US" sz="1400" b="0" dirty="0" smtClean="0"/>
                        <a:t> alignment</a:t>
                      </a:r>
                      <a:endParaRPr lang="fr-FR" sz="1400" b="0" dirty="0" smtClean="0"/>
                    </a:p>
                  </a:txBody>
                  <a:tcPr/>
                </a:tc>
              </a:tr>
              <a:tr h="716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 </a:t>
                      </a:r>
                      <a:r>
                        <a:rPr lang="fr-FR" sz="1400" dirty="0" err="1" smtClean="0"/>
                        <a:t>Oct</a:t>
                      </a:r>
                      <a:r>
                        <a:rPr lang="fr-FR" sz="1400" dirty="0" smtClean="0"/>
                        <a:t> </a:t>
                      </a:r>
                    </a:p>
                    <a:p>
                      <a:r>
                        <a:rPr lang="fr-FR" sz="1400" dirty="0" smtClean="0"/>
                        <a:t>4 </a:t>
                      </a:r>
                      <a:r>
                        <a:rPr lang="fr-FR" sz="1400" dirty="0" err="1" smtClean="0"/>
                        <a:t>Oct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r2777</a:t>
                      </a:r>
                      <a:r>
                        <a:rPr lang="fr-FR" sz="1400" baseline="0" dirty="0" smtClean="0"/>
                        <a:t> vs r2776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#22992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 533374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16.1.3.14.2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16.1.3.14.1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189719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Test new</a:t>
                      </a:r>
                      <a:r>
                        <a:rPr lang="fr-FR" sz="1400" b="0" baseline="0" dirty="0" smtClean="0"/>
                        <a:t> cache 16.1.3.14.2 incl. new</a:t>
                      </a:r>
                      <a:r>
                        <a:rPr lang="fr-FR" sz="1400" b="0" dirty="0" smtClean="0"/>
                        <a:t> TRT tag for 25ns</a:t>
                      </a:r>
                      <a:r>
                        <a:rPr lang="fr-FR" sz="1400" b="0" baseline="0" dirty="0" smtClean="0"/>
                        <a:t> running</a:t>
                      </a:r>
                      <a:endParaRPr lang="fr-FR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Ricardo Goncalo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6ACD4-3E46-254C-9210-477B0FC5F4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Trigger General Meeting 27/7/2010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20825</TotalTime>
  <Words>648</Words>
  <Application>Microsoft Macintosh PowerPoint</Application>
  <PresentationFormat>On-screen Show (4:3)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ＭＳ Ｐゴシック</vt:lpstr>
      <vt:lpstr>Calibri</vt:lpstr>
      <vt:lpstr>Office Theme</vt:lpstr>
      <vt:lpstr>Trigger Offline Monitoring Report</vt:lpstr>
      <vt:lpstr>Summary</vt:lpstr>
      <vt:lpstr>Offline DB high load</vt:lpstr>
      <vt:lpstr>DQ for Run 190236</vt:lpstr>
      <vt:lpstr>DQ for run 190236 (cont)</vt:lpstr>
      <vt:lpstr>Validation of cache for 25ns running</vt:lpstr>
      <vt:lpstr>Panda birthing pains</vt:lpstr>
      <vt:lpstr>Debug Stream</vt:lpstr>
      <vt:lpstr>Reprocessing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Offline Monitoring Report</dc:title>
  <dc:creator>Ricardo Goncalo</dc:creator>
  <cp:lastModifiedBy>Ricardo Goncalo</cp:lastModifiedBy>
  <cp:revision>66</cp:revision>
  <dcterms:created xsi:type="dcterms:W3CDTF">2011-10-02T15:31:13Z</dcterms:created>
  <dcterms:modified xsi:type="dcterms:W3CDTF">2011-10-05T12:00:01Z</dcterms:modified>
</cp:coreProperties>
</file>