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6" r:id="rId6"/>
    <p:sldId id="267" r:id="rId7"/>
    <p:sldId id="268" r:id="rId8"/>
    <p:sldId id="270" r:id="rId9"/>
    <p:sldId id="271" r:id="rId10"/>
    <p:sldId id="262" r:id="rId11"/>
    <p:sldId id="269" r:id="rId12"/>
    <p:sldId id="27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538CA-59D5-114A-931B-21CC217B2F2F}" type="datetimeFigureOut">
              <a:rPr lang="en-US" smtClean="0"/>
              <a:pPr/>
              <a:t>3/2/10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1C79-5BDE-D34A-85F1-EFF5F169F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savannah.cern.ch/bugs/index.php?58618" TargetMode="External"/><Relationship Id="rId4" Type="http://schemas.openxmlformats.org/officeDocument/2006/relationships/hyperlink" Target="https://savannah.cern.ch/bugs/?63627" TargetMode="External"/><Relationship Id="rId5" Type="http://schemas.openxmlformats.org/officeDocument/2006/relationships/hyperlink" Target="https://savannah.cern.ch/bugs/?63748" TargetMode="External"/><Relationship Id="rId7" Type="http://schemas.openxmlformats.org/officeDocument/2006/relationships/hyperlink" Target="https://savannah.cern.ch/bugs/?62331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savannah.cern.ch/bugs/?63614" TargetMode="External"/><Relationship Id="rId3" Type="http://schemas.openxmlformats.org/officeDocument/2006/relationships/hyperlink" Target="https://savannah.cern.ch/bugs/index.php?63629" TargetMode="External"/><Relationship Id="rId6" Type="http://schemas.openxmlformats.org/officeDocument/2006/relationships/hyperlink" Target="https://savannah.cern.ch/bugs/index.php?6287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avannah.cern.ch/bugs/?6361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avannah.cern.ch/bugs/index.php?6362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avannah.cern.ch/bugs/?6362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trigmon.web.cern.ch/trigmon/ResultsAnalysis/RESULTS/2010/00149278_debug_hlterror/" TargetMode="External"/><Relationship Id="rId3" Type="http://schemas.openxmlformats.org/officeDocument/2006/relationships/hyperlink" Target="https://savannah.cern.ch/bugs/?6374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Trigger Offline Monitoring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48074"/>
            <a:ext cx="6400800" cy="145584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Trigger General Meeting – </a:t>
            </a:r>
            <a:r>
              <a:rPr lang="en-US" dirty="0" err="1" smtClean="0"/>
              <a:t>3</a:t>
            </a:r>
            <a:r>
              <a:rPr lang="en-US" baseline="30000" dirty="0" err="1" smtClean="0"/>
              <a:t>th</a:t>
            </a:r>
            <a:r>
              <a:rPr lang="en-US" dirty="0" smtClean="0"/>
              <a:t> March 2010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6029"/>
          </a:xfrm>
        </p:spPr>
        <p:txBody>
          <a:bodyPr/>
          <a:lstStyle/>
          <a:p>
            <a:r>
              <a:rPr lang="en-US" dirty="0" smtClean="0"/>
              <a:t>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666" y="1100667"/>
            <a:ext cx="8686800" cy="5658556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Debug stream:</a:t>
            </a:r>
          </a:p>
          <a:p>
            <a:pPr lvl="1"/>
            <a:r>
              <a:rPr lang="en-US" dirty="0" smtClean="0"/>
              <a:t>Processing </a:t>
            </a:r>
            <a:r>
              <a:rPr lang="en-US" dirty="0" smtClean="0">
                <a:latin typeface="Courier"/>
                <a:cs typeface="Courier"/>
              </a:rPr>
              <a:t>debug_*</a:t>
            </a:r>
            <a:r>
              <a:rPr lang="en-US" dirty="0" smtClean="0"/>
              <a:t> streams routinely in Tier0 </a:t>
            </a:r>
          </a:p>
          <a:p>
            <a:pPr lvl="1"/>
            <a:r>
              <a:rPr lang="en-US" dirty="0" smtClean="0"/>
              <a:t>Online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RAW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Analysis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HLT</a:t>
            </a:r>
            <a:r>
              <a:rPr lang="en-US" dirty="0" smtClean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Analysis </a:t>
            </a:r>
          </a:p>
          <a:p>
            <a:endParaRPr lang="en-US" dirty="0" smtClean="0"/>
          </a:p>
          <a:p>
            <a:r>
              <a:rPr lang="en-US" dirty="0" smtClean="0"/>
              <a:t>Prompt reconstruction:</a:t>
            </a:r>
          </a:p>
          <a:p>
            <a:pPr lvl="1"/>
            <a:r>
              <a:rPr lang="en-US" dirty="0" smtClean="0"/>
              <a:t>Processing </a:t>
            </a:r>
            <a:r>
              <a:rPr lang="en-US" dirty="0" err="1" smtClean="0">
                <a:latin typeface="Courier"/>
                <a:cs typeface="Courier"/>
              </a:rPr>
              <a:t>express_express</a:t>
            </a:r>
            <a:r>
              <a:rPr lang="en-US" dirty="0" smtClean="0"/>
              <a:t> stream since Friday</a:t>
            </a:r>
          </a:p>
          <a:p>
            <a:pPr lvl="1"/>
            <a:r>
              <a:rPr lang="en-US" dirty="0"/>
              <a:t>SMK 734, L1PKS 1194, HLTPSK </a:t>
            </a:r>
            <a:r>
              <a:rPr lang="en-US" dirty="0" smtClean="0"/>
              <a:t>1077 (i.e. InitialBeamV2 menu with all chains active) </a:t>
            </a:r>
          </a:p>
          <a:p>
            <a:pPr lvl="1"/>
            <a:r>
              <a:rPr lang="en-US" dirty="0"/>
              <a:t>c71  for the HLT</a:t>
            </a:r>
            <a:r>
              <a:rPr lang="en-US" dirty="0" smtClean="0"/>
              <a:t> (AtlasP1HLT-15.5.6.1)</a:t>
            </a:r>
          </a:p>
          <a:p>
            <a:pPr lvl="1"/>
            <a:r>
              <a:rPr lang="en-US" dirty="0" smtClean="0"/>
              <a:t>c72 </a:t>
            </a:r>
            <a:r>
              <a:rPr lang="en-US" dirty="0"/>
              <a:t> for</a:t>
            </a:r>
            <a:r>
              <a:rPr lang="en-US" dirty="0" smtClean="0"/>
              <a:t> offline </a:t>
            </a:r>
            <a:r>
              <a:rPr lang="en-US" dirty="0" err="1" smtClean="0"/>
              <a:t>reco</a:t>
            </a:r>
            <a:r>
              <a:rPr lang="en-US" dirty="0" smtClean="0"/>
              <a:t> (AtlasProduction-15.6.5.3)</a:t>
            </a:r>
          </a:p>
          <a:p>
            <a:pPr lvl="1"/>
            <a:r>
              <a:rPr lang="en-US" dirty="0" smtClean="0"/>
              <a:t>Results in </a:t>
            </a:r>
            <a:r>
              <a:rPr lang="en-US" dirty="0">
                <a:latin typeface="Courier"/>
                <a:cs typeface="Courier"/>
              </a:rPr>
              <a:t>/castor/cern.ch/grid/atlas/caf/atlcal</a:t>
            </a:r>
            <a:r>
              <a:rPr lang="en-US" dirty="0" smtClean="0">
                <a:latin typeface="Courier"/>
                <a:cs typeface="Courier"/>
              </a:rPr>
              <a:t>/temp/</a:t>
            </a:r>
            <a:r>
              <a:rPr lang="en-US" dirty="0">
                <a:latin typeface="Courier"/>
                <a:cs typeface="Courier"/>
              </a:rPr>
              <a:t>trigger/data10_1beam/express_express</a:t>
            </a:r>
            <a:r>
              <a:rPr lang="en-US" dirty="0" smtClean="0">
                <a:latin typeface="Courier"/>
                <a:cs typeface="Courier"/>
              </a:rPr>
              <a:t>/ </a:t>
            </a:r>
            <a:r>
              <a:rPr lang="en-US" dirty="0" smtClean="0"/>
              <a:t>(before merging) </a:t>
            </a:r>
          </a:p>
          <a:p>
            <a:pPr lvl="1"/>
            <a:r>
              <a:rPr lang="en-US" dirty="0" smtClean="0"/>
              <a:t>And </a:t>
            </a:r>
            <a:r>
              <a:rPr lang="en-US" dirty="0">
                <a:latin typeface="Courier"/>
                <a:cs typeface="Courier"/>
              </a:rPr>
              <a:t>/castor/cern.ch/grid/atlas/caf/atlcal</a:t>
            </a:r>
            <a:r>
              <a:rPr lang="en-US" dirty="0" smtClean="0">
                <a:latin typeface="Courier"/>
                <a:cs typeface="Courier"/>
              </a:rPr>
              <a:t>/perm/</a:t>
            </a:r>
            <a:r>
              <a:rPr lang="en-US" dirty="0">
                <a:latin typeface="Courier"/>
                <a:cs typeface="Courier"/>
              </a:rPr>
              <a:t>trigger/data10_1beam/express_express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 smtClean="0"/>
              <a:t> (after merging result files)</a:t>
            </a:r>
          </a:p>
          <a:p>
            <a:endParaRPr lang="en-US" dirty="0" smtClean="0"/>
          </a:p>
          <a:p>
            <a:r>
              <a:rPr lang="en-US" dirty="0" smtClean="0"/>
              <a:t>Test</a:t>
            </a:r>
            <a:r>
              <a:rPr lang="en-US" dirty="0" smtClean="0"/>
              <a:t> of CAFHLT: </a:t>
            </a:r>
          </a:p>
          <a:p>
            <a:pPr lvl="1"/>
            <a:r>
              <a:rPr lang="en-US" dirty="0" smtClean="0"/>
              <a:t>To be done soon, possibly today</a:t>
            </a:r>
          </a:p>
          <a:p>
            <a:pPr lvl="1"/>
            <a:r>
              <a:rPr lang="en-US" dirty="0" smtClean="0"/>
              <a:t>Will use AtlasCAFHLT</a:t>
            </a:r>
            <a:r>
              <a:rPr lang="en-US" dirty="0" smtClean="0"/>
              <a:t>-</a:t>
            </a:r>
            <a:r>
              <a:rPr lang="en-US" dirty="0" smtClean="0"/>
              <a:t>15.5.6.1.1</a:t>
            </a:r>
          </a:p>
          <a:p>
            <a:pPr lvl="1"/>
            <a:r>
              <a:rPr lang="en-US" dirty="0" smtClean="0"/>
              <a:t>Will look at a run with </a:t>
            </a:r>
            <a:r>
              <a:rPr lang="en-US" dirty="0" err="1" smtClean="0"/>
              <a:t>beam(s</a:t>
            </a:r>
            <a:r>
              <a:rPr lang="en-US" dirty="0" smtClean="0"/>
              <a:t>): 149166; </a:t>
            </a:r>
            <a:r>
              <a:rPr lang="en-US" dirty="0" smtClean="0"/>
              <a:t>and a</a:t>
            </a:r>
            <a:r>
              <a:rPr lang="en-US" dirty="0" smtClean="0"/>
              <a:t> long </a:t>
            </a:r>
            <a:r>
              <a:rPr lang="en-US" dirty="0" err="1" smtClean="0"/>
              <a:t>cosmics</a:t>
            </a:r>
            <a:r>
              <a:rPr lang="en-US" dirty="0" smtClean="0"/>
              <a:t> run: 149310; for comparison with previous runs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Debug stream analysis:</a:t>
            </a:r>
          </a:p>
          <a:p>
            <a:pPr lvl="1"/>
            <a:r>
              <a:rPr lang="en-US" dirty="0" smtClean="0"/>
              <a:t>Need a consistency check to make sure all events in initial debug stream are accounted in reprocessing 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DQ Flags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44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Most Signature Groups have started to fill DQ flags</a:t>
            </a:r>
          </a:p>
          <a:p>
            <a:endParaRPr lang="en-US" dirty="0" smtClean="0"/>
          </a:p>
          <a:p>
            <a:r>
              <a:rPr lang="en-US" dirty="0" smtClean="0"/>
              <a:t>But some groups missing:</a:t>
            </a:r>
          </a:p>
          <a:p>
            <a:pPr lvl="1"/>
            <a:r>
              <a:rPr lang="en-US" dirty="0" smtClean="0"/>
              <a:t>Some for good reasons, but in some cases there is no one (that I know of) covering this: L1MUB/E, L1CTP, TRCOS </a:t>
            </a:r>
          </a:p>
          <a:p>
            <a:pPr lvl="1"/>
            <a:r>
              <a:rPr lang="en-US" dirty="0" smtClean="0"/>
              <a:t>Martin following up on this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Still ramping up on some fronts, but getting there</a:t>
            </a:r>
          </a:p>
          <a:p>
            <a:endParaRPr lang="en-US" dirty="0" smtClean="0"/>
          </a:p>
          <a:p>
            <a:r>
              <a:rPr lang="en-US" dirty="0" smtClean="0"/>
              <a:t>HLT online now!</a:t>
            </a:r>
          </a:p>
          <a:p>
            <a:pPr lvl="1"/>
            <a:r>
              <a:rPr lang="en-US" dirty="0" smtClean="0"/>
              <a:t>Which means that everything needs to work smoothly…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shift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Offline expert on call – Ricardo </a:t>
            </a:r>
            <a:r>
              <a:rPr lang="en-US" dirty="0" err="1" smtClean="0"/>
              <a:t>Gonçalo</a:t>
            </a:r>
            <a:endParaRPr lang="en-US" dirty="0" smtClean="0"/>
          </a:p>
          <a:p>
            <a:r>
              <a:rPr lang="en-US" dirty="0" smtClean="0"/>
              <a:t>Starting today – John Baines</a:t>
            </a:r>
          </a:p>
          <a:p>
            <a:r>
              <a:rPr lang="en-US" dirty="0" smtClean="0"/>
              <a:t>Offline shifter – Joana </a:t>
            </a:r>
            <a:r>
              <a:rPr lang="en-US" dirty="0" err="1" smtClean="0"/>
              <a:t>Miguéns</a:t>
            </a:r>
            <a:r>
              <a:rPr lang="en-US" dirty="0" smtClean="0"/>
              <a:t>, </a:t>
            </a:r>
            <a:r>
              <a:rPr lang="en-US" dirty="0" err="1" smtClean="0"/>
              <a:t>Nuno</a:t>
            </a:r>
            <a:r>
              <a:rPr lang="en-US" dirty="0" smtClean="0"/>
              <a:t> </a:t>
            </a:r>
            <a:r>
              <a:rPr lang="en-US" dirty="0" err="1" smtClean="0"/>
              <a:t>Anjos</a:t>
            </a:r>
            <a:r>
              <a:rPr lang="en-US" dirty="0" smtClean="0"/>
              <a:t>, Sky </a:t>
            </a:r>
            <a:r>
              <a:rPr lang="en-US" dirty="0" smtClean="0"/>
              <a:t>French</a:t>
            </a:r>
            <a:r>
              <a:rPr lang="en-US" dirty="0" smtClean="0"/>
              <a:t>, </a:t>
            </a:r>
            <a:r>
              <a:rPr lang="en-US" dirty="0" err="1" smtClean="0"/>
              <a:t>Fedor</a:t>
            </a:r>
            <a:r>
              <a:rPr lang="en-US" dirty="0" smtClean="0"/>
              <a:t> </a:t>
            </a:r>
            <a:r>
              <a:rPr lang="en-US" dirty="0" err="1" smtClean="0"/>
              <a:t>Prokoshin</a:t>
            </a:r>
            <a:endParaRPr lang="en-US" dirty="0" smtClean="0"/>
          </a:p>
          <a:p>
            <a:r>
              <a:rPr lang="en-US" dirty="0" smtClean="0"/>
              <a:t>Infrastructure</a:t>
            </a:r>
            <a:r>
              <a:rPr lang="en-US" dirty="0" smtClean="0"/>
              <a:t> </a:t>
            </a:r>
            <a:r>
              <a:rPr lang="en-US" dirty="0" smtClean="0"/>
              <a:t>support – Alessandro </a:t>
            </a:r>
            <a:r>
              <a:rPr lang="en-US" dirty="0" err="1" smtClean="0"/>
              <a:t>DiMattia</a:t>
            </a:r>
            <a:r>
              <a:rPr lang="en-US" dirty="0" smtClean="0"/>
              <a:t> and Anna </a:t>
            </a:r>
            <a:r>
              <a:rPr lang="en-US" dirty="0" err="1" smtClean="0"/>
              <a:t>Sfyrla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288"/>
            <a:ext cx="8229600" cy="65123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0303" y="914007"/>
            <a:ext cx="7822030" cy="577781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Wed 24 Feb – beams expected sometime soon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ot much happening, mostly high-rate random triggers plus </a:t>
            </a:r>
            <a:r>
              <a:rPr lang="en-US" dirty="0" err="1" smtClean="0"/>
              <a:t>cosmics</a:t>
            </a:r>
            <a:endParaRPr lang="en-US" dirty="0" smtClean="0"/>
          </a:p>
          <a:p>
            <a:pPr lvl="1"/>
            <a:r>
              <a:rPr lang="en-US" dirty="0" smtClean="0"/>
              <a:t>Splash setup – L1_EM14 “Ring of Fire” plus BPTX</a:t>
            </a:r>
          </a:p>
          <a:p>
            <a:r>
              <a:rPr lang="en-US" dirty="0" smtClean="0"/>
              <a:t>Thu 25 Feb – plan to have beams tomorrow</a:t>
            </a:r>
          </a:p>
          <a:p>
            <a:pPr lvl="1"/>
            <a:r>
              <a:rPr lang="en-US" dirty="0" smtClean="0"/>
              <a:t>Overnight combined runs with splash configuration</a:t>
            </a:r>
          </a:p>
          <a:p>
            <a:pPr lvl="1"/>
            <a:r>
              <a:rPr lang="en-US" dirty="0" smtClean="0"/>
              <a:t>Fri 26 Feb – LHC injection and splashes in ALICE at 23:45</a:t>
            </a:r>
          </a:p>
          <a:p>
            <a:pPr lvl="1"/>
            <a:r>
              <a:rPr lang="en-US" dirty="0" smtClean="0"/>
              <a:t>Trips in power converters – splashes postponed</a:t>
            </a:r>
          </a:p>
          <a:p>
            <a:r>
              <a:rPr lang="en-US" dirty="0" smtClean="0"/>
              <a:t>Sat 27 Feb – machine closed again at 21:00 after access</a:t>
            </a:r>
          </a:p>
          <a:p>
            <a:pPr lvl="1"/>
            <a:r>
              <a:rPr lang="en-US" dirty="0" smtClean="0"/>
              <a:t>Another trip close to 24:00 in sector 67</a:t>
            </a:r>
          </a:p>
          <a:p>
            <a:r>
              <a:rPr lang="en-US" dirty="0" smtClean="0"/>
              <a:t>Sun 28 Feb – first splashes during run 149135</a:t>
            </a:r>
          </a:p>
          <a:p>
            <a:pPr lvl="1"/>
            <a:r>
              <a:rPr lang="en-US" dirty="0" smtClean="0"/>
              <a:t>02:39 – single splash from beam 2 at ATLAS triggered by EM14 and </a:t>
            </a:r>
            <a:r>
              <a:rPr lang="en-US" dirty="0" smtClean="0"/>
              <a:t>BPTX</a:t>
            </a:r>
          </a:p>
          <a:p>
            <a:pPr lvl="1"/>
            <a:r>
              <a:rPr lang="en-US" dirty="0" smtClean="0"/>
              <a:t>04:05 – 2 splashes from beam 1: LB 112, events 13983, 13984 </a:t>
            </a:r>
          </a:p>
          <a:p>
            <a:pPr lvl="1"/>
            <a:r>
              <a:rPr lang="en-US" dirty="0" smtClean="0"/>
              <a:t>16:19 – 19 splashes with beam 1</a:t>
            </a:r>
          </a:p>
          <a:p>
            <a:pPr lvl="1"/>
            <a:r>
              <a:rPr lang="en-US" dirty="0" smtClean="0"/>
              <a:t>21:30 – 10 splashes with beam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Single beams (1, 2 and then 1+2 but not crossing) in LHC</a:t>
            </a:r>
          </a:p>
          <a:p>
            <a:r>
              <a:rPr lang="en-US" dirty="0" smtClean="0"/>
              <a:t>Mon 1 Mar – LHC </a:t>
            </a:r>
            <a:r>
              <a:rPr lang="en-US" dirty="0" smtClean="0"/>
              <a:t>cryogenic </a:t>
            </a:r>
            <a:r>
              <a:rPr lang="en-US" dirty="0" smtClean="0"/>
              <a:t>filters </a:t>
            </a:r>
            <a:r>
              <a:rPr lang="en-US" dirty="0" smtClean="0"/>
              <a:t>cleaning; </a:t>
            </a:r>
            <a:r>
              <a:rPr lang="en-US" dirty="0" smtClean="0"/>
              <a:t>taking </a:t>
            </a:r>
            <a:r>
              <a:rPr lang="en-US" dirty="0" err="1" smtClean="0"/>
              <a:t>cosmics</a:t>
            </a:r>
            <a:endParaRPr lang="en-US" dirty="0" smtClean="0"/>
          </a:p>
          <a:p>
            <a:r>
              <a:rPr lang="en-US" dirty="0" smtClean="0"/>
              <a:t>Tue 2 Mar – beams in LHC … and HLT online again!</a:t>
            </a:r>
          </a:p>
          <a:p>
            <a:pPr lvl="1"/>
            <a:r>
              <a:rPr lang="en-US" dirty="0" smtClean="0"/>
              <a:t>21:15 beam injection; </a:t>
            </a:r>
          </a:p>
          <a:p>
            <a:pPr lvl="1"/>
            <a:r>
              <a:rPr lang="en-US" dirty="0" smtClean="0"/>
              <a:t>22:16 </a:t>
            </a:r>
            <a:r>
              <a:rPr lang="en-US" dirty="0" smtClean="0"/>
              <a:t>run </a:t>
            </a:r>
            <a:r>
              <a:rPr lang="en-US" dirty="0" smtClean="0"/>
              <a:t>149412 – HLT </a:t>
            </a:r>
            <a:r>
              <a:rPr lang="en-US" dirty="0" err="1" smtClean="0"/>
              <a:t>algorithms(HLT</a:t>
            </a:r>
            <a:r>
              <a:rPr lang="en-US" dirty="0" smtClean="0"/>
              <a:t> </a:t>
            </a:r>
            <a:r>
              <a:rPr lang="en-US" dirty="0" err="1" smtClean="0"/>
              <a:t>prescale</a:t>
            </a:r>
            <a:r>
              <a:rPr lang="en-US" dirty="0" smtClean="0"/>
              <a:t> 1077) from LB 122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Beams are back and HLT is online again!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317" y="-11869"/>
          <a:ext cx="9059334" cy="6869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334"/>
                <a:gridCol w="730874"/>
                <a:gridCol w="1317967"/>
                <a:gridCol w="943780"/>
                <a:gridCol w="1237540"/>
                <a:gridCol w="775025"/>
                <a:gridCol w="1212539"/>
                <a:gridCol w="837527"/>
                <a:gridCol w="1310748"/>
              </a:tblGrid>
              <a:tr h="31223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Run #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Config</a:t>
                      </a:r>
                      <a:r>
                        <a:rPr lang="en-US" sz="1200" dirty="0" smtClean="0"/>
                        <a:t>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 Forced Accept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Late Events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Proc. Timeout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PT crash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Stop Transition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HLT Error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Lumi</a:t>
                      </a:r>
                      <a:r>
                        <a:rPr lang="en-US" sz="1200" baseline="0" dirty="0" smtClean="0"/>
                        <a:t> Blocks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149412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900GeV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2</a:t>
                      </a:r>
                      <a:r>
                        <a:rPr lang="en-US" sz="1200" baseline="0" dirty="0" smtClean="0">
                          <a:solidFill>
                            <a:srgbClr val="008000"/>
                          </a:solidFill>
                        </a:rPr>
                        <a:t>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197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149394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cosmics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3195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65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149310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cosmics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2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244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149304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cosmics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132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149278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cosmics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2 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(1 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136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149172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cosmics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2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173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149146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1 beam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762 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149061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1 beam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409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148909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1 beam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414</a:t>
                      </a:r>
                      <a:endParaRPr lang="en-US" sz="12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148631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148508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2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55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148397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32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252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148396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? (no</a:t>
                      </a:r>
                      <a:r>
                        <a:rPr lang="en-US" sz="1200" baseline="0" dirty="0" smtClean="0"/>
                        <a:t> post-pr.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 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152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148295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6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148209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3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409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148156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2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142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148072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419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147932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215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147931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6</a:t>
                      </a:r>
                      <a:r>
                        <a:rPr lang="en-US" sz="1200" baseline="0" dirty="0" smtClean="0">
                          <a:solidFill>
                            <a:srgbClr val="008000"/>
                          </a:solidFill>
                        </a:rPr>
                        <a:t>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53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(recovered)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202</a:t>
                      </a:r>
                      <a:endParaRPr lang="en-US" sz="1200" dirty="0"/>
                    </a:p>
                  </a:txBody>
                  <a:tcPr/>
                </a:tc>
              </a:tr>
              <a:tr h="32788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147788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cosmics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5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.)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1 (</a:t>
                      </a:r>
                      <a:r>
                        <a:rPr lang="en-US" sz="1200" dirty="0" err="1" smtClean="0">
                          <a:solidFill>
                            <a:srgbClr val="008000"/>
                          </a:solidFill>
                        </a:rPr>
                        <a:t>recov</a:t>
                      </a:r>
                      <a:r>
                        <a:rPr lang="en-US" sz="1200" dirty="0" smtClean="0">
                          <a:solidFill>
                            <a:srgbClr val="008000"/>
                          </a:solidFill>
                        </a:rPr>
                        <a:t>)</a:t>
                      </a:r>
                      <a:endParaRPr lang="en-US" sz="1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156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80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P1HLT Savannah Bugs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5320"/>
            <a:ext cx="8229600" cy="522515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Following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these Savannah bugs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Ongoing: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USERDEF_2 returned by T2CaloTau: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2"/>
              </a:rPr>
              <a:t>https://savannah.cern.ch/bugs/?63614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</a:p>
          <a:p>
            <a:pPr lvl="1"/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Timeout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in </a:t>
            </a:r>
            <a:r>
              <a:rPr lang="en-US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muons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at EF with </a:t>
            </a:r>
            <a:r>
              <a:rPr lang="en-US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cosmics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menu: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3"/>
              </a:rPr>
              <a:t>https://savannah.cern.ch/bugs/index.php?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3"/>
              </a:rPr>
              <a:t>63629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</a:p>
          <a:p>
            <a:pPr lvl="1"/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Timeout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in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xe30_allL1_allCells: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4"/>
              </a:rPr>
              <a:t>https://savannah.cern.ch/bugs/?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4"/>
              </a:rPr>
              <a:t>63627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</a:p>
          <a:p>
            <a:pPr lvl="1"/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GAUDI_EXCEPTION in xe30_allL1: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5"/>
              </a:rPr>
              <a:t>https://savannah.cern.ch/bugs/?63748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</a:p>
          <a:p>
            <a:pPr>
              <a:buNone/>
            </a:pPr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Should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be moved to </a:t>
            </a:r>
            <a:r>
              <a:rPr lang="en-US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tdaq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6"/>
              </a:rPr>
              <a:t>https://savannah.cern.ch/bugs/index.php?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6"/>
              </a:rPr>
              <a:t>62879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Old issues: 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7"/>
              </a:rPr>
              <a:t>https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7"/>
              </a:rPr>
              <a:t>://savannah.cern.ch/bugs/?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7"/>
              </a:rPr>
              <a:t>62331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</a:p>
          <a:p>
            <a:pPr lvl="1"/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  <a:hlinkClick r:id="rId8"/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8"/>
              </a:rPr>
              <a:t>https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8"/>
              </a:rPr>
              <a:t>://savannah.cern.ch/bugs/index.php?</a:t>
            </a:r>
            <a:r>
              <a:rPr lang="en-US" dirty="0" smtClean="0">
                <a:hlinkClick r:id="rId8"/>
              </a:rPr>
              <a:t>58618</a:t>
            </a:r>
            <a:r>
              <a:rPr lang="en-US" dirty="0" smtClean="0"/>
              <a:t>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619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USERDEF_2 returned by T2CaloTau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00543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Just a Warning, not sending events do debug stream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But showing up in other events that were sent to </a:t>
            </a:r>
            <a:r>
              <a:rPr lang="en-US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debug_hlterror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, so probably very frequent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Tracked down by </a:t>
            </a:r>
            <a:r>
              <a:rPr lang="en-US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Pilar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, with Denis and </a:t>
            </a:r>
            <a:r>
              <a:rPr lang="en-US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Mansoora’s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help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to </a:t>
            </a:r>
            <a:r>
              <a:rPr lang="en-US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LAr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HEC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errors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not properly set in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TauAllCaloDRFex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.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Fixed by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TrigT2CaloTau-00-04-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23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2"/>
              </a:rPr>
              <a:t>https://savannah.cern.ch/bugs/?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2"/>
              </a:rPr>
              <a:t>63614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4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Timeouts in EF </a:t>
            </a:r>
            <a:r>
              <a:rPr lang="en-US" dirty="0" err="1" smtClean="0"/>
              <a:t>muons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889"/>
            <a:ext cx="8229600" cy="292234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Shows up in </a:t>
            </a:r>
            <a:r>
              <a:rPr lang="en-US" dirty="0" err="1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cosmics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menu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in EF_mu4_MSonly_cosmic and EF_mu4_L2MSonly_passL2_cosmic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After reprocessing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errors sometimes become a MISSING_FEATURE in EF_mu4_L2MSonly_passL2_cosmic 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Also a MISSING_FEATURE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error in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L2_mu4_tile_SiTrk_cosmic, both before and after processing 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2"/>
              </a:rPr>
              <a:t>https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2"/>
              </a:rPr>
              <a:t>://savannah.cern.ch/bugs/index.php?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2"/>
              </a:rPr>
              <a:t>63629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Timeout in MET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4608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imeouts 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in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EF_xe30_allL1_allCells and EF_xe30_allL1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Usually recoverable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Also showed up in online HLT running in runs 149412 and 149444</a:t>
            </a:r>
          </a:p>
          <a:p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2"/>
              </a:rPr>
              <a:t>https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2"/>
              </a:rPr>
              <a:t>://savannah.cern.ch/bugs/?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2"/>
              </a:rPr>
              <a:t>63627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5549"/>
          </a:xfrm>
        </p:spPr>
        <p:txBody>
          <a:bodyPr/>
          <a:lstStyle/>
          <a:p>
            <a:r>
              <a:rPr lang="en-US" dirty="0" smtClean="0"/>
              <a:t>Gaudi Exception in xe30_allL1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060"/>
            <a:ext cx="8229600" cy="4346763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In </a:t>
            </a:r>
            <a:r>
              <a:rPr lang="en-US" dirty="0" smtClean="0"/>
              <a:t>Run </a:t>
            </a:r>
            <a:r>
              <a:rPr lang="en-US" dirty="0" smtClean="0"/>
              <a:t>00149278 (event </a:t>
            </a:r>
            <a:r>
              <a:rPr lang="en-US" dirty="0" smtClean="0"/>
              <a:t>Global ID ~ </a:t>
            </a:r>
            <a:r>
              <a:rPr lang="en-US" dirty="0" smtClean="0"/>
              <a:t>500,000) 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In </a:t>
            </a:r>
            <a:r>
              <a:rPr lang="en-US" dirty="0" smtClean="0"/>
              <a:t>chain xe30_allL1 see a </a:t>
            </a:r>
            <a:r>
              <a:rPr lang="en-US" dirty="0" err="1" smtClean="0"/>
              <a:t>gaudi_exception</a:t>
            </a:r>
            <a:r>
              <a:rPr lang="en-US" dirty="0" smtClean="0"/>
              <a:t> in this event in the DEBUG stream analysis</a:t>
            </a:r>
            <a:r>
              <a:rPr lang="en-US" dirty="0" smtClean="0"/>
              <a:t>.</a:t>
            </a:r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Error appears in both the pre-processing and the post-processing analysis DEBUG stream analysis</a:t>
            </a:r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More </a:t>
            </a:r>
            <a:r>
              <a:rPr lang="en-US" dirty="0" smtClean="0"/>
              <a:t>details here: </a:t>
            </a:r>
            <a:r>
              <a:rPr lang="en-US" dirty="0" smtClean="0">
                <a:hlinkClick r:id="rId2"/>
              </a:rPr>
              <a:t>https://trigmon.web.cern.ch/trigmon/ResultsAnalysis/RESULTS/2010/00149278_debug_hlterror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 </a:t>
            </a:r>
          </a:p>
          <a:p>
            <a:pPr marL="342900" lvl="1" indent="-342900">
              <a:buFont typeface="Arial"/>
              <a:buChar char="•"/>
            </a:pPr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3"/>
              </a:rPr>
              <a:t>https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hlinkClick r:id="rId3"/>
              </a:rPr>
              <a:t>://savannah.cern.ch/bugs/?63748</a:t>
            </a:r>
            <a:r>
              <a:rPr lang="en-US" dirty="0" smtClean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 </a:t>
            </a:r>
            <a:endParaRPr lang="en-US" dirty="0" smtClean="0">
              <a:solidFill>
                <a:srgbClr val="000000"/>
              </a:solidFill>
              <a:latin typeface="Verdana"/>
              <a:ea typeface="Verdana"/>
              <a:cs typeface="Verdana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1081</TotalTime>
  <Words>1147</Words>
  <Application>Microsoft Macintosh PowerPoint</Application>
  <PresentationFormat>On-screen Show (4:3)</PresentationFormat>
  <Paragraphs>218</Paragraphs>
  <Slides>12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Trigger Offline Monitoring Report</vt:lpstr>
      <vt:lpstr>On shift </vt:lpstr>
      <vt:lpstr>Diary</vt:lpstr>
      <vt:lpstr>Slide 4</vt:lpstr>
      <vt:lpstr>P1HLT Savannah Bugs</vt:lpstr>
      <vt:lpstr>USERDEF_2 returned by T2CaloTau</vt:lpstr>
      <vt:lpstr>Timeouts in EF muons</vt:lpstr>
      <vt:lpstr>Timeout in MET chains</vt:lpstr>
      <vt:lpstr>Gaudi Exception in xe30_allL1</vt:lpstr>
      <vt:lpstr>Infrastructure</vt:lpstr>
      <vt:lpstr>DQ Flags</vt:lpstr>
      <vt:lpstr>Conclusions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11</cp:revision>
  <dcterms:created xsi:type="dcterms:W3CDTF">2010-03-02T22:08:42Z</dcterms:created>
  <dcterms:modified xsi:type="dcterms:W3CDTF">2010-03-03T13:08:07Z</dcterms:modified>
</cp:coreProperties>
</file>