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E87AF-E6B3-0346-8096-D5B7E2B63905}" type="datetimeFigureOut">
              <a:rPr lang="en-US" smtClean="0"/>
              <a:t>20/04/15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9C30E-6C23-CF4F-8EEF-724A528D6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14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09BDE-00FA-9441-81B6-325C71E3846F}" type="datetimeFigureOut">
              <a:rPr lang="en-US" smtClean="0"/>
              <a:t>20/04/15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F6CBF-900F-6B4E-A74B-83AF670E4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58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5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5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6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9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3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4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3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3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trigger validation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(LIP) </a:t>
            </a:r>
          </a:p>
          <a:p>
            <a:r>
              <a:rPr lang="en-US" dirty="0"/>
              <a:t>F</a:t>
            </a:r>
            <a:r>
              <a:rPr lang="en-US" dirty="0" smtClean="0"/>
              <a:t>or the jet trigger signature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6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A </a:t>
            </a:r>
            <a:r>
              <a:rPr lang="en-US" err="1" smtClean="0"/>
              <a:t>ttbar</a:t>
            </a:r>
            <a:r>
              <a:rPr lang="en-US" smtClean="0"/>
              <a:t> alidation </a:t>
            </a:r>
            <a:r>
              <a:rPr lang="en-US" dirty="0" smtClean="0"/>
              <a:t>for MC15a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564495"/>
              </p:ext>
            </p:extLst>
          </p:nvPr>
        </p:nvGraphicFramePr>
        <p:xfrm>
          <a:off x="270934" y="1506010"/>
          <a:ext cx="861906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56"/>
                <a:gridCol w="1564943"/>
                <a:gridCol w="5554134"/>
                <a:gridCol w="728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Tags</a:t>
                      </a:r>
                      <a:r>
                        <a:rPr lang="en-US" baseline="0" dirty="0" smtClean="0"/>
                        <a:t> / 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s2578_r6588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pileup</a:t>
                      </a:r>
                    </a:p>
                    <a:p>
                      <a:endParaRPr lang="en-US" b="1" dirty="0" smtClean="0"/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Reference: 20.1.4.3 Test: 20.1.4.5</a:t>
                      </a:r>
                      <a:endParaRPr lang="en-US" b="1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s2578_r6588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s2578_r6588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s2578_r6588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s2578_r6588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s2578_r6588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s2578_r6589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pileup</a:t>
                      </a:r>
                    </a:p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test 1 but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SDR-28 conditions</a:t>
                      </a:r>
                      <a:endParaRPr lang="en-US" b="1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s2578_r6589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s2578_r6589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s2578_r6589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s2578_r6589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s2578_r6589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3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A </a:t>
            </a:r>
            <a:r>
              <a:rPr lang="en-US" dirty="0" err="1" smtClean="0"/>
              <a:t>ttbar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alidation for MC15a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921199"/>
              </p:ext>
            </p:extLst>
          </p:nvPr>
        </p:nvGraphicFramePr>
        <p:xfrm>
          <a:off x="220133" y="1476905"/>
          <a:ext cx="878839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320800"/>
                <a:gridCol w="6045200"/>
                <a:gridCol w="812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Tags / 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s2578_r6590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Ref.: no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pileup</a:t>
                      </a:r>
                    </a:p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Test: 50 ns pileup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s2578_r6590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s2578_r6590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s2578_r6590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s2578_r6590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s2578_r6590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s2578_r6591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test 1 but digitization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time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window set via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pileupFinalBunch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6</a:t>
                      </a:r>
                      <a:endParaRPr lang="en-US" b="1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s2578_r6591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s2578_r6591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s2578_r6591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s2578_r6591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s2578_r6591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1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A </a:t>
            </a:r>
            <a:r>
              <a:rPr lang="en-US" dirty="0" err="1" smtClean="0"/>
              <a:t>ttbar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alidation for MC15a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169740"/>
              </p:ext>
            </p:extLst>
          </p:nvPr>
        </p:nvGraphicFramePr>
        <p:xfrm>
          <a:off x="199572" y="1417638"/>
          <a:ext cx="8781144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897"/>
                <a:gridCol w="210246"/>
                <a:gridCol w="1288143"/>
                <a:gridCol w="5682030"/>
                <a:gridCol w="90382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Tags / 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s2578_r6593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3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Ref.: no pileup</a:t>
                      </a:r>
                    </a:p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Test: 50 ns pileup</a:t>
                      </a:r>
                    </a:p>
                    <a:p>
                      <a:r>
                        <a:rPr lang="en-US" b="1" dirty="0" smtClean="0"/>
                        <a:t>SDR-26 for updated LCW for jets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s2578_r6593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s2578_r6593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s2578_r6593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s2578_r6593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s2578_r6593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s2578_r6594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rowSpan="5"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Ref.: no pileup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Test: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ns pileup</a:t>
                      </a:r>
                      <a:endParaRPr lang="en-US" dirty="0" smtClean="0"/>
                    </a:p>
                    <a:p>
                      <a:r>
                        <a:rPr lang="en-US" b="1" dirty="0" smtClean="0"/>
                        <a:t>As test 3 but with SDR-28 to test dead maps and b-tag </a:t>
                      </a:r>
                      <a:r>
                        <a:rPr lang="en-US" b="1" dirty="0" err="1" smtClean="0"/>
                        <a:t>calib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s2578_r6594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s2578_r6594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s2578_r6594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s2578_r6594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s2578_r6594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A </a:t>
            </a:r>
            <a:r>
              <a:rPr lang="en-US" dirty="0" err="1" smtClean="0"/>
              <a:t>ttbar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alidation for MC15a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57219"/>
              </p:ext>
            </p:extLst>
          </p:nvPr>
        </p:nvGraphicFramePr>
        <p:xfrm>
          <a:off x="203200" y="1266190"/>
          <a:ext cx="86868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53"/>
                <a:gridCol w="1608242"/>
                <a:gridCol w="5575542"/>
                <a:gridCol w="9004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Tags / 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s2578_r6595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Ref.: no pileup</a:t>
                      </a:r>
                    </a:p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Test: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ns pileup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test 3 but with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AthenaMP</a:t>
                      </a:r>
                      <a:endParaRPr lang="en-US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s2578_r6595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s2578_r6595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s2578_r6595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s2578_r6595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s2578_r6595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s2578_r6596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Ref.1: no pileup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Ref.:2: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50ns pileup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Test: 25 ns pileup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s2578_r6596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s2578_r6596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s2578_r6596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s2578_r6596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s2578_r6596 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OK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2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0"/>
            <a:ext cx="7964129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-2540001" y="3051041"/>
            <a:ext cx="574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dk1"/>
                </a:solidFill>
              </a:rPr>
              <a:t>s2578_r6595 run_1/HLT/</a:t>
            </a:r>
            <a:r>
              <a:rPr lang="en-US" b="1" dirty="0" err="1">
                <a:solidFill>
                  <a:schemeClr val="dk1"/>
                </a:solidFill>
              </a:rPr>
              <a:t>JetMon</a:t>
            </a:r>
            <a:r>
              <a:rPr lang="en-US" b="1" dirty="0">
                <a:solidFill>
                  <a:schemeClr val="dk1"/>
                </a:solidFill>
              </a:rPr>
              <a:t>/HLT/</a:t>
            </a:r>
            <a:r>
              <a:rPr lang="en-US" b="1" dirty="0" smtClean="0">
                <a:solidFill>
                  <a:schemeClr val="dk1"/>
                </a:solidFill>
              </a:rPr>
              <a:t>a4tcemjesPS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7569200" y="948267"/>
            <a:ext cx="979129" cy="62653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730"/>
              <a:gd name="adj6" fmla="val -777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L1_J100 turn on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1677151" y="4986191"/>
            <a:ext cx="1827298" cy="1123950"/>
          </a:xfrm>
          <a:prstGeom prst="borderCallout2">
            <a:avLst>
              <a:gd name="adj1" fmla="val 18750"/>
              <a:gd name="adj2" fmla="val -8333"/>
              <a:gd name="adj3" fmla="val 50388"/>
              <a:gd name="adj4" fmla="val -12960"/>
              <a:gd name="adj5" fmla="val 108924"/>
              <a:gd name="adj6" fmla="val -2176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Good pileup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en-US" dirty="0" err="1" smtClean="0"/>
              <a:t>wrt</a:t>
            </a:r>
            <a:r>
              <a:rPr lang="en-US" dirty="0" smtClean="0"/>
              <a:t> no-PU reference</a:t>
            </a:r>
            <a:endParaRPr lang="en-US" dirty="0"/>
          </a:p>
        </p:txBody>
      </p:sp>
      <p:sp>
        <p:nvSpPr>
          <p:cNvPr id="11" name="Line Callout 2 10"/>
          <p:cNvSpPr/>
          <p:nvPr/>
        </p:nvSpPr>
        <p:spPr>
          <a:xfrm>
            <a:off x="2634635" y="713581"/>
            <a:ext cx="979129" cy="7040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9651"/>
              <a:gd name="adj6" fmla="val -570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L1_J100 turn on</a:t>
            </a:r>
            <a:endParaRPr lang="en-US" dirty="0"/>
          </a:p>
        </p:txBody>
      </p:sp>
      <p:sp>
        <p:nvSpPr>
          <p:cNvPr id="12" name="Line Callout 2 11"/>
          <p:cNvSpPr/>
          <p:nvPr/>
        </p:nvSpPr>
        <p:spPr>
          <a:xfrm>
            <a:off x="7145867" y="3755304"/>
            <a:ext cx="1143000" cy="82059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7898"/>
              <a:gd name="adj6" fmla="val -3629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|eta|&lt;3.2 for these PS chains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22218" y="2007047"/>
            <a:ext cx="2526111" cy="646331"/>
          </a:xfrm>
          <a:prstGeom prst="rect">
            <a:avLst/>
          </a:prstGeom>
          <a:solidFill>
            <a:srgbClr val="FFFF00"/>
          </a:solidFill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j200_jes_PS &lt;= L1_J100</a:t>
            </a:r>
          </a:p>
          <a:p>
            <a:r>
              <a:rPr lang="fr-FR" dirty="0" smtClean="0"/>
              <a:t>3j175_jes_PS &lt;=L1_J100</a:t>
            </a: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5546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0"/>
            <a:ext cx="7986687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2540001" y="3051041"/>
            <a:ext cx="574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s2578_r6595 run_1/HLT/</a:t>
            </a:r>
            <a:r>
              <a:rPr lang="en-US" b="1" dirty="0" err="1"/>
              <a:t>JetMon</a:t>
            </a:r>
            <a:r>
              <a:rPr lang="en-US" b="1" dirty="0"/>
              <a:t>/HLT/a4tclcwjesFS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2210551" y="4986191"/>
            <a:ext cx="1345449" cy="737276"/>
          </a:xfrm>
          <a:prstGeom prst="borderCallout2">
            <a:avLst>
              <a:gd name="adj1" fmla="val 18750"/>
              <a:gd name="adj2" fmla="val -8333"/>
              <a:gd name="adj3" fmla="val 50388"/>
              <a:gd name="adj4" fmla="val -12960"/>
              <a:gd name="adj5" fmla="val 141079"/>
              <a:gd name="adj6" fmla="val -347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Sensitive to pileup</a:t>
            </a:r>
            <a:endParaRPr lang="en-US" dirty="0"/>
          </a:p>
        </p:txBody>
      </p:sp>
      <p:sp>
        <p:nvSpPr>
          <p:cNvPr id="12" name="Line Callout 2 11"/>
          <p:cNvSpPr/>
          <p:nvPr/>
        </p:nvSpPr>
        <p:spPr>
          <a:xfrm>
            <a:off x="5614151" y="2547791"/>
            <a:ext cx="1345449" cy="737276"/>
          </a:xfrm>
          <a:prstGeom prst="borderCallout2">
            <a:avLst>
              <a:gd name="adj1" fmla="val 18750"/>
              <a:gd name="adj2" fmla="val -8333"/>
              <a:gd name="adj3" fmla="val 50388"/>
              <a:gd name="adj4" fmla="val -12960"/>
              <a:gd name="adj5" fmla="val 141079"/>
              <a:gd name="adj6" fmla="val -347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Sensitive to pileup</a:t>
            </a:r>
            <a:endParaRPr lang="en-US" dirty="0"/>
          </a:p>
        </p:txBody>
      </p:sp>
      <p:sp>
        <p:nvSpPr>
          <p:cNvPr id="13" name="Line Callout 2 12"/>
          <p:cNvSpPr/>
          <p:nvPr/>
        </p:nvSpPr>
        <p:spPr>
          <a:xfrm>
            <a:off x="1638675" y="2179153"/>
            <a:ext cx="1519392" cy="737276"/>
          </a:xfrm>
          <a:prstGeom prst="borderCallout2">
            <a:avLst>
              <a:gd name="adj1" fmla="val 18750"/>
              <a:gd name="adj2" fmla="val -8333"/>
              <a:gd name="adj3" fmla="val 6750"/>
              <a:gd name="adj4" fmla="val -25219"/>
              <a:gd name="adj5" fmla="val -102376"/>
              <a:gd name="adj6" fmla="val -2248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Sharp turn-on </a:t>
            </a:r>
            <a:r>
              <a:rPr lang="en-US" dirty="0" err="1" smtClean="0"/>
              <a:t>wrt</a:t>
            </a:r>
            <a:r>
              <a:rPr lang="en-US" dirty="0" smtClean="0"/>
              <a:t> offline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995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515989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3633" y="6018072"/>
            <a:ext cx="574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s2578_r6596 run_1/HLT/</a:t>
            </a:r>
            <a:r>
              <a:rPr lang="en-US" b="1" dirty="0" err="1"/>
              <a:t>JetMon</a:t>
            </a:r>
            <a:r>
              <a:rPr lang="en-US" b="1" dirty="0"/>
              <a:t>/HLT/a4tcemsubjesFS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1245351" y="3174324"/>
            <a:ext cx="1345449" cy="390143"/>
          </a:xfrm>
          <a:prstGeom prst="borderCallout2">
            <a:avLst>
              <a:gd name="adj1" fmla="val 18750"/>
              <a:gd name="adj2" fmla="val -8333"/>
              <a:gd name="adj3" fmla="val 50388"/>
              <a:gd name="adj4" fmla="val -12960"/>
              <a:gd name="adj5" fmla="val 232225"/>
              <a:gd name="adj6" fmla="val -341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pileup</a:t>
            </a:r>
            <a:endParaRPr lang="en-US" dirty="0"/>
          </a:p>
        </p:txBody>
      </p:sp>
      <p:sp>
        <p:nvSpPr>
          <p:cNvPr id="12" name="Line Callout 2 11"/>
          <p:cNvSpPr/>
          <p:nvPr/>
        </p:nvSpPr>
        <p:spPr>
          <a:xfrm>
            <a:off x="1854951" y="4538132"/>
            <a:ext cx="1345449" cy="338667"/>
          </a:xfrm>
          <a:prstGeom prst="borderCallout2">
            <a:avLst>
              <a:gd name="adj1" fmla="val 18750"/>
              <a:gd name="adj2" fmla="val -8333"/>
              <a:gd name="adj3" fmla="val 30388"/>
              <a:gd name="adj4" fmla="val -17365"/>
              <a:gd name="adj5" fmla="val 203579"/>
              <a:gd name="adj6" fmla="val -4166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25ns pileup</a:t>
            </a:r>
            <a:endParaRPr lang="en-US" dirty="0"/>
          </a:p>
        </p:txBody>
      </p:sp>
      <p:sp>
        <p:nvSpPr>
          <p:cNvPr id="13" name="Line Callout 2 12"/>
          <p:cNvSpPr/>
          <p:nvPr/>
        </p:nvSpPr>
        <p:spPr>
          <a:xfrm>
            <a:off x="1494741" y="3830153"/>
            <a:ext cx="1519392" cy="394714"/>
          </a:xfrm>
          <a:prstGeom prst="borderCallout2">
            <a:avLst>
              <a:gd name="adj1" fmla="val 18750"/>
              <a:gd name="adj2" fmla="val -8333"/>
              <a:gd name="adj3" fmla="val 43432"/>
              <a:gd name="adj4" fmla="val -25776"/>
              <a:gd name="adj5" fmla="val 262348"/>
              <a:gd name="adj6" fmla="val -380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50ns pileup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700" y="838200"/>
            <a:ext cx="3289300" cy="2833479"/>
          </a:xfrm>
          <a:prstGeom prst="rect">
            <a:avLst/>
          </a:prstGeom>
          <a:ln w="76200" cmpd="sng">
            <a:solidFill>
              <a:srgbClr val="0000FF"/>
            </a:solidFill>
          </a:ln>
        </p:spPr>
      </p:pic>
      <p:sp>
        <p:nvSpPr>
          <p:cNvPr id="17" name="Line Callout 2 16"/>
          <p:cNvSpPr/>
          <p:nvPr/>
        </p:nvSpPr>
        <p:spPr>
          <a:xfrm>
            <a:off x="7155084" y="1040724"/>
            <a:ext cx="1345449" cy="390143"/>
          </a:xfrm>
          <a:prstGeom prst="borderCallout2">
            <a:avLst>
              <a:gd name="adj1" fmla="val 18750"/>
              <a:gd name="adj2" fmla="val -8333"/>
              <a:gd name="adj3" fmla="val 50388"/>
              <a:gd name="adj4" fmla="val -12960"/>
              <a:gd name="adj5" fmla="val 232225"/>
              <a:gd name="adj6" fmla="val -341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pileup</a:t>
            </a:r>
            <a:endParaRPr lang="en-US" dirty="0"/>
          </a:p>
        </p:txBody>
      </p:sp>
      <p:sp>
        <p:nvSpPr>
          <p:cNvPr id="18" name="Line Callout 2 17"/>
          <p:cNvSpPr/>
          <p:nvPr/>
        </p:nvSpPr>
        <p:spPr>
          <a:xfrm>
            <a:off x="7764684" y="2235198"/>
            <a:ext cx="1345449" cy="338667"/>
          </a:xfrm>
          <a:prstGeom prst="borderCallout2">
            <a:avLst>
              <a:gd name="adj1" fmla="val 18750"/>
              <a:gd name="adj2" fmla="val -8333"/>
              <a:gd name="adj3" fmla="val 30388"/>
              <a:gd name="adj4" fmla="val -17365"/>
              <a:gd name="adj5" fmla="val 178579"/>
              <a:gd name="adj6" fmla="val -4417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25ns pileup</a:t>
            </a:r>
            <a:endParaRPr lang="en-US" dirty="0"/>
          </a:p>
        </p:txBody>
      </p:sp>
      <p:sp>
        <p:nvSpPr>
          <p:cNvPr id="19" name="Line Callout 2 18"/>
          <p:cNvSpPr/>
          <p:nvPr/>
        </p:nvSpPr>
        <p:spPr>
          <a:xfrm>
            <a:off x="7404474" y="1499196"/>
            <a:ext cx="1519392" cy="394714"/>
          </a:xfrm>
          <a:prstGeom prst="borderCallout2">
            <a:avLst>
              <a:gd name="adj1" fmla="val 18750"/>
              <a:gd name="adj2" fmla="val -8333"/>
              <a:gd name="adj3" fmla="val 73462"/>
              <a:gd name="adj4" fmla="val -17975"/>
              <a:gd name="adj5" fmla="val 279508"/>
              <a:gd name="adj6" fmla="val -258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50ns pileup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4699" y="3718877"/>
            <a:ext cx="3273345" cy="2848837"/>
          </a:xfrm>
          <a:prstGeom prst="rect">
            <a:avLst/>
          </a:prstGeom>
          <a:ln w="76200" cmpd="sng">
            <a:solidFill>
              <a:srgbClr val="0000FF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7155084" y="4538132"/>
            <a:ext cx="15317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25ns pileup</a:t>
            </a:r>
          </a:p>
          <a:p>
            <a:r>
              <a:rPr lang="en-US" dirty="0" smtClean="0"/>
              <a:t>Partial Scan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HLT_j200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HLT_3j175</a:t>
            </a:r>
          </a:p>
        </p:txBody>
      </p:sp>
    </p:spTree>
    <p:extLst>
      <p:ext uri="{BB962C8B-B14F-4D97-AF65-F5344CB8AC3E}">
        <p14:creationId xmlns:p14="http://schemas.microsoft.com/office/powerpoint/2010/main" val="3853242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6285"/>
            <a:ext cx="8686800" cy="23222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Features of different calibrations </a:t>
            </a:r>
            <a:r>
              <a:rPr lang="en-US" dirty="0" err="1" smtClean="0"/>
              <a:t>etc</a:t>
            </a:r>
            <a:r>
              <a:rPr lang="en-US" dirty="0" smtClean="0"/>
              <a:t> clearly visible in plots</a:t>
            </a:r>
          </a:p>
          <a:p>
            <a:r>
              <a:rPr lang="en-US" dirty="0" smtClean="0"/>
              <a:t>Effect of different pileup scenarios also clear:</a:t>
            </a:r>
          </a:p>
          <a:p>
            <a:pPr lvl="1"/>
            <a:r>
              <a:rPr lang="en-US" dirty="0" smtClean="0"/>
              <a:t>50ns pileup increases number of jets</a:t>
            </a:r>
          </a:p>
          <a:p>
            <a:pPr lvl="1"/>
            <a:r>
              <a:rPr lang="en-US" dirty="0" smtClean="0"/>
              <a:t>25ns pileup results in even more jets</a:t>
            </a:r>
          </a:p>
          <a:p>
            <a:pPr lvl="1"/>
            <a:r>
              <a:rPr lang="en-US" dirty="0" smtClean="0"/>
              <a:t>LCW seems more sensitive to pileup jets than EM+JES</a:t>
            </a:r>
          </a:p>
          <a:p>
            <a:r>
              <a:rPr lang="en-US" dirty="0" smtClean="0"/>
              <a:t>No bad surprises!…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84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953</Words>
  <Application>Microsoft Macintosh PowerPoint</Application>
  <PresentationFormat>On-screen Show (4:3)</PresentationFormat>
  <Paragraphs>215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Jet trigger validation</vt:lpstr>
      <vt:lpstr>Sample A ttbar alidation for MC15a</vt:lpstr>
      <vt:lpstr>Sample A ttbar validation for MC15a</vt:lpstr>
      <vt:lpstr>Sample A ttbar validation for MC15a</vt:lpstr>
      <vt:lpstr>Sample A ttbar validation for MC15a</vt:lpstr>
      <vt:lpstr>Histograms</vt:lpstr>
      <vt:lpstr>Histograms</vt:lpstr>
      <vt:lpstr>Histograms</vt:lpstr>
      <vt:lpstr>Summary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trigger validation</dc:title>
  <dc:creator>Ricardo Goncalo</dc:creator>
  <cp:lastModifiedBy>Ricardo Goncalo</cp:lastModifiedBy>
  <cp:revision>9</cp:revision>
  <dcterms:created xsi:type="dcterms:W3CDTF">2015-04-20T16:48:15Z</dcterms:created>
  <dcterms:modified xsi:type="dcterms:W3CDTF">2015-04-21T16:54:08Z</dcterms:modified>
</cp:coreProperties>
</file>