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core.xml" ContentType="application/vnd.openxmlformats-package.core-properties+xml"/>
  <Default Extension="bin" ContentType="application/vnd.openxmlformats-officedocument.presentationml.printerSettings"/>
  <Default Extension="rels" ContentType="application/vnd.openxmlformats-package.relationships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Default Extension="gif" ContentType="image/gif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262" r:id="rId4"/>
    <p:sldId id="261" r:id="rId5"/>
    <p:sldId id="267" r:id="rId6"/>
    <p:sldId id="269" r:id="rId7"/>
    <p:sldId id="268" r:id="rId8"/>
    <p:sldId id="257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10" d="100"/>
          <a:sy n="110" d="100"/>
        </p:scale>
        <p:origin x="-8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viewProps" Target="view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ableStyles" Target="tableStyles.xml"/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2" Type="http://schemas.openxmlformats.org/officeDocument/2006/relationships/printerSettings" Target="printerSettings/printerSettings1.bin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DD4D5F-91B9-5343-BD43-4FE59D74CFAA}" type="datetimeFigureOut">
              <a:rPr lang="en-US" smtClean="0"/>
              <a:pPr/>
              <a:t>9/19/08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2E9FBF-E2EE-8844-B08A-B7EC5E9C18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91EAA-D94A-584E-8B43-4332B7C349B6}" type="datetimeFigureOut">
              <a:rPr lang="en-US" smtClean="0"/>
              <a:pPr/>
              <a:t>9/19/08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FCDB89-532E-BB46-B301-6F15B1E2E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Operations - 18/9/2008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7CAF-584A-6944-8D55-EF0EAC1B09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Operations - 18/9/2008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7CAF-584A-6944-8D55-EF0EAC1B09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Operations - 18/9/2008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7CAF-584A-6944-8D55-EF0EAC1B09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Operations - 18/9/2008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7CAF-584A-6944-8D55-EF0EAC1B09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Operations - 18/9/2008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7CAF-584A-6944-8D55-EF0EAC1B09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Operations - 18/9/2008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7CAF-584A-6944-8D55-EF0EAC1B09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Operations - 18/9/2008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7CAF-584A-6944-8D55-EF0EAC1B09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Operations - 18/9/2008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7CAF-584A-6944-8D55-EF0EAC1B09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Operations - 18/9/2008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7CAF-584A-6944-8D55-EF0EAC1B09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Operations - 18/9/2008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7CAF-584A-6944-8D55-EF0EAC1B09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Operations - 18/9/2008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7CAF-584A-6944-8D55-EF0EAC1B09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Trigger Operations - 18/9/2008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27CAF-584A-6944-8D55-EF0EAC1B09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3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gif"/><Relationship Id="rId3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gif"/><Relationship Id="rId3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2533651"/>
          </a:xfrm>
        </p:spPr>
        <p:txBody>
          <a:bodyPr/>
          <a:lstStyle/>
          <a:p>
            <a:r>
              <a:rPr lang="en-US" dirty="0" err="1" smtClean="0"/>
              <a:t>e</a:t>
            </a:r>
            <a:r>
              <a:rPr lang="en-US" dirty="0" smtClean="0"/>
              <a:t>/gamma 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533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for the </a:t>
            </a:r>
            <a:r>
              <a:rPr lang="en-US" dirty="0" err="1" smtClean="0"/>
              <a:t>e/γ</a:t>
            </a:r>
            <a:r>
              <a:rPr lang="en-US" dirty="0" smtClean="0"/>
              <a:t> slice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698875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Single beam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3698875" cy="506095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Run 87764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ingle-beam</a:t>
            </a:r>
          </a:p>
          <a:p>
            <a:pPr lvl="1"/>
            <a:r>
              <a:rPr lang="en-US" dirty="0" smtClean="0"/>
              <a:t>HLT run offline</a:t>
            </a:r>
          </a:p>
          <a:p>
            <a:endParaRPr lang="en-US" dirty="0" smtClean="0"/>
          </a:p>
          <a:p>
            <a:r>
              <a:rPr lang="en-US" dirty="0" smtClean="0"/>
              <a:t>EDM seems ok from HLT running offline 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xcept for ID-related objects </a:t>
            </a:r>
          </a:p>
          <a:p>
            <a:pPr lvl="2"/>
            <a:r>
              <a:rPr lang="en-US" dirty="0" smtClean="0"/>
              <a:t>Chains don’t get there?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lot </a:t>
            </a:r>
            <a:r>
              <a:rPr lang="en-US" dirty="0" smtClean="0"/>
              <a:t>more clusters with eta &lt; 0 </a:t>
            </a:r>
            <a:r>
              <a:rPr lang="en-US" dirty="0"/>
              <a:t>for </a:t>
            </a:r>
            <a:r>
              <a:rPr lang="en-US" dirty="0" err="1"/>
              <a:t>EFCalo</a:t>
            </a:r>
            <a:r>
              <a:rPr lang="en-US" dirty="0"/>
              <a:t> than for </a:t>
            </a:r>
            <a:r>
              <a:rPr lang="en-US" dirty="0" smtClean="0"/>
              <a:t>T2Calo</a:t>
            </a:r>
          </a:p>
          <a:p>
            <a:endParaRPr lang="en-US" dirty="0" smtClean="0"/>
          </a:p>
          <a:p>
            <a:r>
              <a:rPr lang="en-US" dirty="0" smtClean="0"/>
              <a:t>EF energy completely off</a:t>
            </a:r>
          </a:p>
          <a:p>
            <a:pPr lvl="1"/>
            <a:r>
              <a:rPr lang="en-US" dirty="0" smtClean="0"/>
              <a:t>Wrong </a:t>
            </a:r>
            <a:r>
              <a:rPr lang="en-US" dirty="0" err="1" smtClean="0"/>
              <a:t>LAr</a:t>
            </a:r>
            <a:r>
              <a:rPr lang="en-US" dirty="0" smtClean="0"/>
              <a:t> gain factor?</a:t>
            </a:r>
          </a:p>
          <a:p>
            <a:pPr lvl="1"/>
            <a:r>
              <a:rPr lang="en-US" dirty="0" smtClean="0"/>
              <a:t>Last minute: </a:t>
            </a:r>
          </a:p>
          <a:p>
            <a:pPr lvl="1"/>
            <a:r>
              <a:rPr lang="en-US" dirty="0" smtClean="0"/>
              <a:t>This may be caused by wrong timing and missing conditions for parts of </a:t>
            </a:r>
            <a:r>
              <a:rPr lang="en-US" dirty="0" err="1" smtClean="0"/>
              <a:t>Lar</a:t>
            </a:r>
            <a:endParaRPr lang="en-US" dirty="0" smtClean="0"/>
          </a:p>
          <a:p>
            <a:pPr lvl="1"/>
            <a:r>
              <a:rPr lang="en-US" dirty="0" smtClean="0"/>
              <a:t>Some of it solved since then, but offline need one preliminary iteration to </a:t>
            </a:r>
            <a:r>
              <a:rPr lang="en-US" dirty="0" err="1" smtClean="0"/>
              <a:t>synchronise</a:t>
            </a:r>
            <a:r>
              <a:rPr lang="en-US" dirty="0" smtClean="0"/>
              <a:t> digits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7CAF-584A-6944-8D55-EF0EAC1B09D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Operations - 18/9/2008</a:t>
            </a:r>
            <a:endParaRPr lang="en-US"/>
          </a:p>
        </p:txBody>
      </p:sp>
      <p:pic>
        <p:nvPicPr>
          <p:cNvPr id="7" name="Picture 6" descr="EFCaloEta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156684"/>
            <a:ext cx="4648200" cy="3119916"/>
          </a:xfrm>
          <a:prstGeom prst="rect">
            <a:avLst/>
          </a:prstGeom>
        </p:spPr>
      </p:pic>
      <p:pic>
        <p:nvPicPr>
          <p:cNvPr id="8" name="Content Placeholder 3" descr="EFCaloEt.gif"/>
          <p:cNvPicPr>
            <a:picLocks noChangeAspect="1"/>
          </p:cNvPicPr>
          <p:nvPr/>
        </p:nvPicPr>
        <p:blipFill>
          <a:blip r:embed="rId3"/>
          <a:srcRect l="-11023" r="-11023"/>
          <a:stretch>
            <a:fillRect/>
          </a:stretch>
        </p:blipFill>
        <p:spPr>
          <a:xfrm>
            <a:off x="3810000" y="3276600"/>
            <a:ext cx="5638800" cy="310112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57200" y="9260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Danilo</a:t>
            </a:r>
            <a:r>
              <a:rPr lang="en-US" dirty="0" smtClean="0"/>
              <a:t> Ferreira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3810000" cy="175260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Eta and phi </a:t>
            </a:r>
          </a:p>
          <a:p>
            <a:r>
              <a:rPr lang="en-US" dirty="0" smtClean="0"/>
              <a:t>Spikes at L2</a:t>
            </a:r>
          </a:p>
          <a:p>
            <a:pPr lvl="1"/>
            <a:r>
              <a:rPr lang="en-US" dirty="0" smtClean="0"/>
              <a:t>eta≈-1.3; phi≈-2.1</a:t>
            </a:r>
          </a:p>
          <a:p>
            <a:r>
              <a:rPr lang="en-US" dirty="0" smtClean="0"/>
              <a:t>Very odd EF eta distribution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Operations - 18/9/2008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7CAF-584A-6944-8D55-EF0EAC1B09D2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1" name="Content Placeholder 6" descr="TrigEMClusterPhi_cut70GeV.gif"/>
          <p:cNvPicPr>
            <a:picLocks noChangeAspect="1"/>
          </p:cNvPicPr>
          <p:nvPr/>
        </p:nvPicPr>
        <p:blipFill>
          <a:blip r:embed="rId2"/>
          <a:srcRect l="-11622" r="-11622"/>
          <a:stretch>
            <a:fillRect/>
          </a:stretch>
        </p:blipFill>
        <p:spPr>
          <a:xfrm>
            <a:off x="4191000" y="535407"/>
            <a:ext cx="5261446" cy="2893593"/>
          </a:xfrm>
          <a:prstGeom prst="rect">
            <a:avLst/>
          </a:prstGeom>
        </p:spPr>
      </p:pic>
      <p:pic>
        <p:nvPicPr>
          <p:cNvPr id="12" name="Picture 11" descr="TrigEMClusterEta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5225" y="3581399"/>
            <a:ext cx="4220175" cy="2832621"/>
          </a:xfrm>
          <a:prstGeom prst="rect">
            <a:avLst/>
          </a:prstGeom>
        </p:spPr>
      </p:pic>
      <p:pic>
        <p:nvPicPr>
          <p:cNvPr id="13" name="Picture 12" descr="EFCaloEta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3645602"/>
            <a:ext cx="4038600" cy="271074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rigEMClusterEt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3429000"/>
            <a:ext cx="4343400" cy="2915331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7CAF-584A-6944-8D55-EF0EAC1B09D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Operations - 18/9/2008</a:t>
            </a:r>
            <a:endParaRPr lang="en-US"/>
          </a:p>
        </p:txBody>
      </p:sp>
      <p:pic>
        <p:nvPicPr>
          <p:cNvPr id="9" name="Picture 8" descr="LVL1Et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304800"/>
            <a:ext cx="4191000" cy="2813039"/>
          </a:xfrm>
          <a:prstGeom prst="rect">
            <a:avLst/>
          </a:prstGeom>
        </p:spPr>
      </p:pic>
      <p:pic>
        <p:nvPicPr>
          <p:cNvPr id="10" name="Content Placeholder 3" descr="EFCaloEt.gif"/>
          <p:cNvPicPr>
            <a:picLocks noChangeAspect="1"/>
          </p:cNvPicPr>
          <p:nvPr/>
        </p:nvPicPr>
        <p:blipFill>
          <a:blip r:embed="rId4"/>
          <a:srcRect l="-11023" r="-11023"/>
          <a:stretch>
            <a:fillRect/>
          </a:stretch>
        </p:blipFill>
        <p:spPr>
          <a:xfrm>
            <a:off x="4278370" y="3429000"/>
            <a:ext cx="5322829" cy="292735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800600" y="609600"/>
            <a:ext cx="4343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Calorimeter E</a:t>
            </a:r>
            <a:r>
              <a:rPr lang="en-US" sz="3200" baseline="-25000" dirty="0" smtClean="0"/>
              <a:t>T</a:t>
            </a:r>
            <a:r>
              <a:rPr lang="en-US" sz="3200" dirty="0" smtClean="0"/>
              <a:t> per </a:t>
            </a:r>
            <a:r>
              <a:rPr lang="en-US" sz="3200" dirty="0" err="1" smtClean="0"/>
              <a:t>RoI</a:t>
            </a:r>
            <a:endParaRPr lang="en-US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4038600" cy="132556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HLT running algorithms online!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5029200" cy="137159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endParaRPr lang="en-US" dirty="0" smtClean="0"/>
          </a:p>
          <a:p>
            <a:r>
              <a:rPr lang="en-US" dirty="0" smtClean="0"/>
              <a:t>Run </a:t>
            </a:r>
            <a:r>
              <a:rPr lang="en-US" dirty="0" smtClean="0"/>
              <a:t>89293</a:t>
            </a:r>
          </a:p>
          <a:p>
            <a:r>
              <a:rPr lang="en-US" dirty="0" smtClean="0"/>
              <a:t>SingleBeam_v1 HLT menu running online on </a:t>
            </a:r>
            <a:r>
              <a:rPr lang="en-US" dirty="0" err="1" smtClean="0"/>
              <a:t>cosmics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Operations - 18/9/2008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7CAF-584A-6944-8D55-EF0EAC1B09D2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Content Placeholder 8" descr="L2SteerInitital_RoIs_phi_vs_etaL2.png"/>
          <p:cNvPicPr>
            <a:picLocks noChangeAspect="1"/>
          </p:cNvPicPr>
          <p:nvPr/>
        </p:nvPicPr>
        <p:blipFill>
          <a:blip r:embed="rId2"/>
          <a:srcRect l="-35405" r="-35405"/>
          <a:stretch>
            <a:fillRect/>
          </a:stretch>
        </p:blipFill>
        <p:spPr>
          <a:xfrm>
            <a:off x="-304800" y="3322344"/>
            <a:ext cx="5666489" cy="3116351"/>
          </a:xfrm>
          <a:prstGeom prst="rect">
            <a:avLst/>
          </a:prstGeom>
        </p:spPr>
      </p:pic>
      <p:pic>
        <p:nvPicPr>
          <p:cNvPr id="8" name="Content Placeholder 7" descr="T2CaloPhi_vs_AlgorithmErrors.png"/>
          <p:cNvPicPr>
            <a:picLocks noChangeAspect="1"/>
          </p:cNvPicPr>
          <p:nvPr/>
        </p:nvPicPr>
        <p:blipFill>
          <a:blip r:embed="rId3"/>
          <a:srcRect l="-35405" r="-35405"/>
          <a:stretch>
            <a:fillRect/>
          </a:stretch>
        </p:blipFill>
        <p:spPr>
          <a:xfrm>
            <a:off x="4267200" y="152401"/>
            <a:ext cx="5763936" cy="3169943"/>
          </a:xfrm>
          <a:prstGeom prst="rect">
            <a:avLst/>
          </a:prstGeom>
        </p:spPr>
      </p:pic>
      <p:pic>
        <p:nvPicPr>
          <p:cNvPr id="9" name="Picture 8" descr="T2CaPhi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86400" y="3276600"/>
            <a:ext cx="3307767" cy="310729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EDM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534400" cy="3276600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1000" dirty="0" smtClean="0"/>
              <a:t>File:/data2/jgoncalo/SingleBeam/Cosmics/data08_cosmag.00089293.physics_L1Calo.recon.ESD.o4_f58._lb0001._sfo01._0001.1</a:t>
            </a:r>
          </a:p>
          <a:p>
            <a:pPr marL="514350" indent="-514350">
              <a:buNone/>
            </a:pPr>
            <a:r>
              <a:rPr lang="en-US" sz="1000" dirty="0" smtClean="0"/>
              <a:t>Size:    57901.312 kb</a:t>
            </a:r>
          </a:p>
          <a:p>
            <a:pPr marL="514350" indent="-514350">
              <a:buNone/>
            </a:pPr>
            <a:r>
              <a:rPr lang="en-US" sz="1000" dirty="0" err="1" smtClean="0"/>
              <a:t>Nbr</a:t>
            </a:r>
            <a:r>
              <a:rPr lang="en-US" sz="1000" dirty="0" smtClean="0"/>
              <a:t> Events: 125</a:t>
            </a:r>
          </a:p>
          <a:p>
            <a:pPr marL="514350" indent="-514350">
              <a:buNone/>
            </a:pPr>
            <a:endParaRPr lang="en-US" sz="1000" dirty="0" smtClean="0"/>
          </a:p>
          <a:p>
            <a:pPr marL="514350" indent="-514350">
              <a:buNone/>
            </a:pPr>
            <a:r>
              <a:rPr lang="en-US" sz="1000" dirty="0" smtClean="0"/>
              <a:t>================================================================================</a:t>
            </a:r>
          </a:p>
          <a:p>
            <a:pPr marL="514350" indent="-514350">
              <a:buNone/>
            </a:pPr>
            <a:r>
              <a:rPr lang="en-US" sz="1000" dirty="0" smtClean="0"/>
              <a:t>     </a:t>
            </a:r>
            <a:r>
              <a:rPr lang="en-US" sz="1000" dirty="0" err="1" smtClean="0"/>
              <a:t>Mem</a:t>
            </a:r>
            <a:r>
              <a:rPr lang="en-US" sz="1000" dirty="0" smtClean="0"/>
              <a:t> Size       Disk Size        Size/</a:t>
            </a:r>
            <a:r>
              <a:rPr lang="en-US" sz="1000" dirty="0" err="1" smtClean="0"/>
              <a:t>Evt</a:t>
            </a:r>
            <a:r>
              <a:rPr lang="en-US" sz="1000" dirty="0" smtClean="0"/>
              <a:t>      </a:t>
            </a:r>
            <a:r>
              <a:rPr lang="en-US" sz="1000" dirty="0" err="1" smtClean="0"/>
              <a:t>MissZip/Mem</a:t>
            </a:r>
            <a:r>
              <a:rPr lang="en-US" sz="1000" dirty="0" smtClean="0"/>
              <a:t>  items  (X) Container Name (X=</a:t>
            </a:r>
            <a:r>
              <a:rPr lang="en-US" sz="1000" dirty="0" err="1" smtClean="0"/>
              <a:t>Tree|Branch</a:t>
            </a:r>
            <a:r>
              <a:rPr lang="en-US" sz="1000" dirty="0" smtClean="0"/>
              <a:t>)</a:t>
            </a:r>
          </a:p>
          <a:p>
            <a:pPr marL="514350" indent="-514350">
              <a:buNone/>
            </a:pPr>
            <a:r>
              <a:rPr lang="en-US" sz="1000" dirty="0" smtClean="0"/>
              <a:t>================================================================================</a:t>
            </a:r>
          </a:p>
          <a:p>
            <a:pPr marL="514350" indent="-514350">
              <a:buNone/>
            </a:pPr>
            <a:r>
              <a:rPr lang="en-US" sz="1000" dirty="0" smtClean="0"/>
              <a:t>    3264.682 kb      951.958 kb        7.616 kb        0.024      125  (T) </a:t>
            </a:r>
            <a:r>
              <a:rPr lang="en-US" sz="1000" dirty="0" err="1" smtClean="0"/>
              <a:t>DataHeader</a:t>
            </a:r>
            <a:endParaRPr lang="en-US" sz="1000" dirty="0" smtClean="0"/>
          </a:p>
          <a:p>
            <a:pPr marL="514350" indent="-514350">
              <a:buNone/>
            </a:pPr>
            <a:r>
              <a:rPr lang="en-US" sz="1000" dirty="0" smtClean="0"/>
              <a:t>--------------------------------------------------------------------------------</a:t>
            </a:r>
          </a:p>
          <a:p>
            <a:pPr marL="514350" indent="-514350">
              <a:buNone/>
            </a:pPr>
            <a:r>
              <a:rPr lang="en-US" sz="1000" dirty="0" smtClean="0"/>
              <a:t> 114.586 kb        0.371 kb        0.003 kb        0.975      125  (B) TrigEMClusterContainer_tlp1_HLT</a:t>
            </a:r>
          </a:p>
          <a:p>
            <a:pPr marL="514350" indent="-514350">
              <a:buNone/>
            </a:pPr>
            <a:r>
              <a:rPr lang="en-US" sz="1000" dirty="0" smtClean="0"/>
              <a:t> 114.688 kb        0.371 kb        0.003 kb        0.975      125  (B) TrigEMClusterContainer_tlp1_HLT_TrigT2CaloCosmic</a:t>
            </a:r>
          </a:p>
          <a:p>
            <a:pPr marL="514350" indent="-514350">
              <a:buNone/>
            </a:pPr>
            <a:r>
              <a:rPr lang="en-US" sz="1000" dirty="0" smtClean="0"/>
              <a:t> 540.546 kb        0.371 kb        0.003 kb        0.995      125  (B) Rec::TrackParticleContainer_tlp1_HLT_InDetTrigParticleCreation_Electron_EFID</a:t>
            </a:r>
          </a:p>
          <a:p>
            <a:pPr marL="514350" indent="-514350">
              <a:buNone/>
            </a:pPr>
            <a:r>
              <a:rPr lang="en-US" sz="1000" dirty="0"/>
              <a:t> </a:t>
            </a:r>
            <a:r>
              <a:rPr lang="en-US" sz="1000" dirty="0" smtClean="0"/>
              <a:t>540.546 kb        0.371 kb        0.003 kb        0.995      125  (B) Rec::TrackParticleContainer_tlp1_HLT_InDetTrigParticleCreation_FullScan_EFID</a:t>
            </a:r>
          </a:p>
          <a:p>
            <a:pPr marL="514350" indent="-514350">
              <a:buNone/>
            </a:pPr>
            <a:r>
              <a:rPr lang="en-US" sz="1000" dirty="0" smtClean="0"/>
              <a:t> 540.534 kb        0.371 kb        0.003 kb        0.995      125  (B) Rec::TrackParticleContainer_tlp1_HLT_InDetTrigParticleCreation_Photon_EFID</a:t>
            </a:r>
          </a:p>
          <a:p>
            <a:pPr marL="514350" indent="-514350">
              <a:buNone/>
            </a:pPr>
            <a:r>
              <a:rPr lang="en-US" sz="1000" dirty="0" smtClean="0"/>
              <a:t> 113.887 kb        0.373 kb        0.003 kb        0.975      125  (B) TrigElectronContainer_tlp2_HLT_L2IDCaloFex</a:t>
            </a:r>
          </a:p>
          <a:p>
            <a:pPr marL="514350" indent="-514350">
              <a:buNone/>
            </a:pPr>
            <a:r>
              <a:rPr lang="en-US" sz="1000" dirty="0" smtClean="0"/>
              <a:t> 172.136 kb        0.378 kb        0.003 kb        0.983      125  (B) TrigInDetTrackCollection_tlp1_HLT_TrigIDSCAN_eGamma</a:t>
            </a:r>
          </a:p>
          <a:p>
            <a:pPr marL="514350" indent="-514350">
              <a:buNone/>
            </a:pPr>
            <a:r>
              <a:rPr lang="en-US" sz="1000" dirty="0" smtClean="0"/>
              <a:t> 172.166 kb        0.378 kb        0.003 kb        0.983      125  (B) TrigInDetTrackCollection_tlp1_HLT_TrigIDSCAN_eGamma_Brem</a:t>
            </a:r>
          </a:p>
          <a:p>
            <a:pPr marL="514350" indent="-514350">
              <a:buNone/>
            </a:pPr>
            <a:endParaRPr lang="en-US" sz="1000" dirty="0" smtClean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09600" y="5029200"/>
            <a:ext cx="8077200" cy="1096963"/>
          </a:xfrm>
        </p:spPr>
        <p:txBody>
          <a:bodyPr/>
          <a:lstStyle/>
          <a:p>
            <a:r>
              <a:rPr lang="en-US" dirty="0" smtClean="0"/>
              <a:t>Containers seem to be there</a:t>
            </a:r>
          </a:p>
          <a:p>
            <a:r>
              <a:rPr lang="en-US" dirty="0" smtClean="0"/>
              <a:t>But lots of work still needed to check things!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Operations - 18/9/2008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7CAF-584A-6944-8D55-EF0EAC1B09D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Problems trying to run on </a:t>
            </a:r>
            <a:r>
              <a:rPr lang="en-US" dirty="0" err="1" smtClean="0"/>
              <a:t>ESDs</a:t>
            </a:r>
            <a:r>
              <a:rPr lang="en-US" dirty="0" smtClean="0"/>
              <a:t> from run 89293 (used ATLAS-GEO-03-00-00)</a:t>
            </a:r>
          </a:p>
          <a:p>
            <a:pPr lvl="1"/>
            <a:r>
              <a:rPr lang="en-US" dirty="0" smtClean="0"/>
              <a:t>Couldn’t find trigger configuration in ESD file</a:t>
            </a:r>
          </a:p>
          <a:p>
            <a:pPr lvl="1"/>
            <a:r>
              <a:rPr lang="en-US" dirty="0" err="1" smtClean="0"/>
              <a:t>IOVDbSvc</a:t>
            </a:r>
            <a:r>
              <a:rPr lang="en-US" dirty="0" smtClean="0"/>
              <a:t> errors</a:t>
            </a:r>
          </a:p>
          <a:p>
            <a:pPr lvl="1"/>
            <a:r>
              <a:rPr lang="en-US" dirty="0" smtClean="0"/>
              <a:t>Stefan Ask sees same problem (in up-to-date code)</a:t>
            </a:r>
          </a:p>
          <a:p>
            <a:endParaRPr lang="en-US" dirty="0" smtClean="0"/>
          </a:p>
          <a:p>
            <a:r>
              <a:rPr lang="en-US" dirty="0" smtClean="0"/>
              <a:t>Current chains:</a:t>
            </a:r>
          </a:p>
          <a:p>
            <a:pPr lvl="1"/>
            <a:r>
              <a:rPr lang="en-US" dirty="0" smtClean="0"/>
              <a:t>“normal” e5 chains starting from EM3; separate chains for </a:t>
            </a:r>
            <a:r>
              <a:rPr lang="en-US" dirty="0" err="1" smtClean="0"/>
              <a:t>IDScan</a:t>
            </a:r>
            <a:r>
              <a:rPr lang="en-US" dirty="0" smtClean="0"/>
              <a:t>, </a:t>
            </a:r>
            <a:r>
              <a:rPr lang="en-US" dirty="0" err="1" smtClean="0"/>
              <a:t>SiTrack</a:t>
            </a:r>
            <a:r>
              <a:rPr lang="en-US" dirty="0" smtClean="0"/>
              <a:t>, </a:t>
            </a:r>
            <a:r>
              <a:rPr lang="en-US" dirty="0" err="1" smtClean="0"/>
              <a:t>FwdBckdTracking</a:t>
            </a:r>
            <a:r>
              <a:rPr lang="en-US" dirty="0" smtClean="0"/>
              <a:t>, </a:t>
            </a:r>
            <a:r>
              <a:rPr lang="en-US" dirty="0" err="1" smtClean="0"/>
              <a:t>TRTxK</a:t>
            </a:r>
            <a:endParaRPr lang="en-US" dirty="0" smtClean="0"/>
          </a:p>
          <a:p>
            <a:pPr lvl="1"/>
            <a:r>
              <a:rPr lang="en-US" dirty="0"/>
              <a:t>C</a:t>
            </a:r>
            <a:r>
              <a:rPr lang="en-US" dirty="0" smtClean="0"/>
              <a:t>alibration chain: g10</a:t>
            </a:r>
          </a:p>
          <a:p>
            <a:pPr lvl="1"/>
            <a:r>
              <a:rPr lang="en-US" dirty="0" smtClean="0"/>
              <a:t>New chains starting from MBTS+BPTX: g0_mbts_a/c</a:t>
            </a:r>
          </a:p>
          <a:p>
            <a:endParaRPr lang="en-US" dirty="0" smtClean="0"/>
          </a:p>
          <a:p>
            <a:r>
              <a:rPr lang="en-US" dirty="0" smtClean="0"/>
              <a:t>ABORT_CHAIN: </a:t>
            </a:r>
          </a:p>
          <a:p>
            <a:pPr lvl="1"/>
            <a:r>
              <a:rPr lang="en-US" dirty="0" smtClean="0"/>
              <a:t>Throws events to DEBUG stream (exclusive! Events lost from “physics”)</a:t>
            </a:r>
          </a:p>
          <a:p>
            <a:pPr lvl="1"/>
            <a:r>
              <a:rPr lang="en-US" dirty="0" smtClean="0"/>
              <a:t>T2CaloEgamma now returns </a:t>
            </a:r>
            <a:r>
              <a:rPr lang="en-US" dirty="0" err="1" smtClean="0"/>
              <a:t>HLT::ErrorCode(CONTINUE</a:t>
            </a:r>
            <a:r>
              <a:rPr lang="en-US" dirty="0" smtClean="0"/>
              <a:t>, USERDEFS_2) </a:t>
            </a:r>
          </a:p>
          <a:p>
            <a:pPr lvl="2"/>
            <a:r>
              <a:rPr lang="en-US" dirty="0"/>
              <a:t>T</a:t>
            </a:r>
            <a:r>
              <a:rPr lang="en-US" dirty="0" smtClean="0"/>
              <a:t>o avoid debug stream; but creates warnings! (NOTE: trigger shifter should see warnings)</a:t>
            </a:r>
          </a:p>
          <a:p>
            <a:pPr lvl="1"/>
            <a:r>
              <a:rPr lang="en-US" dirty="0" smtClean="0"/>
              <a:t>Other  ABORT_CHAIN still exist in chains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Would be useful to have list of files with event ranges in </a:t>
            </a:r>
            <a:r>
              <a:rPr lang="en-US" dirty="0"/>
              <a:t>i</a:t>
            </a:r>
            <a:r>
              <a:rPr lang="en-US" dirty="0" smtClean="0"/>
              <a:t>nteresting runs page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Operations - 18/9/2008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7CAF-584A-6944-8D55-EF0EAC1B09D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114799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7714" dirty="0" smtClean="0"/>
              <a:t>LOTS of work is needed!!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People in </a:t>
            </a:r>
            <a:r>
              <a:rPr lang="en-US" dirty="0" err="1" smtClean="0"/>
              <a:t>e</a:t>
            </a:r>
            <a:r>
              <a:rPr lang="en-US" dirty="0" smtClean="0"/>
              <a:t>/gamma on-call shifts</a:t>
            </a:r>
          </a:p>
          <a:p>
            <a:pPr lvl="1"/>
            <a:r>
              <a:rPr lang="en-US" dirty="0" smtClean="0"/>
              <a:t>Denis </a:t>
            </a:r>
            <a:r>
              <a:rPr lang="en-US" dirty="0" err="1" smtClean="0"/>
              <a:t>Damazio</a:t>
            </a:r>
            <a:endParaRPr lang="en-US" dirty="0" smtClean="0"/>
          </a:p>
          <a:p>
            <a:pPr lvl="1"/>
            <a:r>
              <a:rPr lang="en-US" dirty="0" err="1" smtClean="0"/>
              <a:t>Danilo</a:t>
            </a:r>
            <a:r>
              <a:rPr lang="en-US" dirty="0" smtClean="0"/>
              <a:t> </a:t>
            </a:r>
            <a:r>
              <a:rPr lang="en-US" dirty="0"/>
              <a:t>Ferreira de </a:t>
            </a:r>
            <a:r>
              <a:rPr lang="en-US" dirty="0" smtClean="0"/>
              <a:t>Lima</a:t>
            </a:r>
          </a:p>
          <a:p>
            <a:pPr lvl="1"/>
            <a:r>
              <a:rPr lang="en-US" dirty="0" smtClean="0"/>
              <a:t>Ricardo Goncalo</a:t>
            </a:r>
          </a:p>
          <a:p>
            <a:pPr lvl="1"/>
            <a:r>
              <a:rPr lang="en-US" dirty="0" smtClean="0"/>
              <a:t>Phillip </a:t>
            </a:r>
            <a:r>
              <a:rPr lang="en-US" dirty="0" err="1" smtClean="0"/>
              <a:t>Urquijo</a:t>
            </a:r>
            <a:endParaRPr lang="en-US" dirty="0" smtClean="0"/>
          </a:p>
          <a:p>
            <a:pPr lvl="1"/>
            <a:r>
              <a:rPr lang="en-US" dirty="0" smtClean="0"/>
              <a:t>Andrew Hamilton</a:t>
            </a:r>
          </a:p>
          <a:p>
            <a:pPr lvl="1"/>
            <a:r>
              <a:rPr lang="en-US" dirty="0" smtClean="0"/>
              <a:t>Monika </a:t>
            </a:r>
            <a:r>
              <a:rPr lang="en-US" dirty="0" err="1"/>
              <a:t>Wielers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7CAF-584A-6944-8D55-EF0EAC1B09D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Trigger Operations - 18/9/2008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952</TotalTime>
  <Words>839</Words>
  <Application>Microsoft Macintosh PowerPoint</Application>
  <PresentationFormat>On-screen Show (4:3)</PresentationFormat>
  <Paragraphs>97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e/gamma report</vt:lpstr>
      <vt:lpstr>Single beam</vt:lpstr>
      <vt:lpstr>Slide 3</vt:lpstr>
      <vt:lpstr>Slide 4</vt:lpstr>
      <vt:lpstr>HLT running algorithms online!</vt:lpstr>
      <vt:lpstr>EDM</vt:lpstr>
      <vt:lpstr>Other issues</vt:lpstr>
      <vt:lpstr>Conclusions</vt:lpstr>
    </vt:vector>
  </TitlesOfParts>
  <Company>Royal Holloway University of London</Company>
  <LinksUpToDate>false</LinksUpToDate>
  <SharedDoc>false</SharedDoc>
  <HyperlinksChanged>false</HyperlinksChanged>
  <AppVersion>12.0258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e/gamma report</dc:title>
  <dc:creator>Ricardo Goncalo</dc:creator>
  <cp:lastModifiedBy>Ricardo Goncalo</cp:lastModifiedBy>
  <cp:revision>7</cp:revision>
  <dcterms:created xsi:type="dcterms:W3CDTF">2008-09-19T13:32:45Z</dcterms:created>
  <dcterms:modified xsi:type="dcterms:W3CDTF">2008-09-19T13:36:01Z</dcterms:modified>
</cp:coreProperties>
</file>