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8" r:id="rId3"/>
    <p:sldId id="282" r:id="rId4"/>
    <p:sldId id="285" r:id="rId5"/>
    <p:sldId id="283" r:id="rId6"/>
    <p:sldId id="284" r:id="rId7"/>
    <p:sldId id="286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9A888-D63D-2948-843D-4883ABD776FC}" type="datetimeFigureOut">
              <a:rPr lang="en-US" smtClean="0"/>
              <a:t>12/06/18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798A-B975-3741-B5E9-A404DC08EFF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16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E3C9-DDCA-AC40-87BE-605589D7CAB9}" type="datetimeFigureOut">
              <a:rPr lang="en-US" smtClean="0"/>
              <a:t>12/06/18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A8CF-D504-4E40-985D-9859D13CB3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32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9EBA-C1A4-384C-A179-2758694327CC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48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2C-41B6-194A-8F55-9FE8A443CBAE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24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97D6-58F5-AC47-8275-25179616DB34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567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1BF1-40C0-D543-8088-AE3467705667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74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9ED9-F3A1-CB4F-A627-16B61F9F82AF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258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89E0-F44B-1F41-B158-75023EBCD2BE}" type="datetime1">
              <a:rPr lang="en-US" smtClean="0"/>
              <a:t>12/06/18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8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B22C-8705-514F-BCAA-A37FADB06F8A}" type="datetime1">
              <a:rPr lang="en-US" smtClean="0"/>
              <a:t>12/06/18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25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0893-917F-D448-9C05-9CB2C1EA9129}" type="datetime1">
              <a:rPr lang="en-US" smtClean="0"/>
              <a:t>12/06/18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DA15-5267-EA4A-8D60-AC5DAC091A86}" type="datetime1">
              <a:rPr lang="en-US" smtClean="0"/>
              <a:t>12/06/18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98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4478-CC46-8F44-9D69-482383D4F4B2}" type="datetime1">
              <a:rPr lang="en-US" smtClean="0"/>
              <a:t>12/06/18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29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B984-F343-F249-BE72-A1D5A7CC590D}" type="datetime1">
              <a:rPr lang="en-US" smtClean="0"/>
              <a:t>12/06/18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0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E289-6F17-594D-8E9C-A4EA6DED9209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Jet/MET Trigger Meetings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76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docs.google.com/spreadsheets/d/1BakinkAgiE4LJ7NOR0brAk6Y0WtCc1NAqmw9UqkzslY/edit%23gid=0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828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/CaloJetMetExpertShiftInstructions%23M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Jet</a:t>
            </a:r>
            <a:r>
              <a:rPr lang="pt-PT" dirty="0" smtClean="0"/>
              <a:t>/MET/Calo </a:t>
            </a:r>
            <a:r>
              <a:rPr lang="pt-PT" dirty="0" err="1" smtClean="0"/>
              <a:t>expert</a:t>
            </a:r>
            <a:r>
              <a:rPr lang="pt-PT" dirty="0" smtClean="0"/>
              <a:t> </a:t>
            </a:r>
            <a:r>
              <a:rPr lang="pt-PT" dirty="0" err="1" smtClean="0"/>
              <a:t>on-call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40661" y="3886199"/>
            <a:ext cx="7321470" cy="2134885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Ricardo Gonçalo (LIP)</a:t>
            </a:r>
          </a:p>
          <a:p>
            <a:endParaRPr lang="pt-PT" dirty="0" smtClean="0"/>
          </a:p>
          <a:p>
            <a:r>
              <a:rPr lang="pt-PT" dirty="0" err="1" smtClean="0"/>
              <a:t>Weeks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5 to 11 </a:t>
            </a:r>
            <a:r>
              <a:rPr lang="pt-PT" dirty="0" err="1" smtClean="0"/>
              <a:t>June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MET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Jet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r>
              <a:rPr lang="pt-PT" dirty="0" smtClean="0"/>
              <a:t> Meetings – 11 </a:t>
            </a:r>
            <a:r>
              <a:rPr lang="pt-PT" dirty="0" err="1" smtClean="0"/>
              <a:t>and</a:t>
            </a:r>
            <a:r>
              <a:rPr lang="pt-PT" dirty="0" smtClean="0"/>
              <a:t> 12 </a:t>
            </a:r>
            <a:r>
              <a:rPr lang="pt-PT" dirty="0" err="1" smtClean="0"/>
              <a:t>June</a:t>
            </a:r>
            <a:r>
              <a:rPr lang="pt-PT" dirty="0" smtClean="0"/>
              <a:t> 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106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83" y="0"/>
            <a:ext cx="4919672" cy="673396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279-8845-F049-B36D-7229D90AE517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2</a:t>
            </a:fld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58" y="4670478"/>
            <a:ext cx="7594337" cy="174424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3957" y="1264419"/>
            <a:ext cx="8142100" cy="2734666"/>
            <a:chOff x="11892" y="901924"/>
            <a:chExt cx="8142100" cy="27346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92" y="901924"/>
              <a:ext cx="4311330" cy="273466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6513" y="1942947"/>
              <a:ext cx="3847479" cy="85601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213868" y="192593"/>
            <a:ext cx="277369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No </a:t>
            </a:r>
            <a:r>
              <a:rPr lang="pt-PT" sz="2800" dirty="0" err="1" smtClean="0"/>
              <a:t>reprocessings</a:t>
            </a:r>
            <a:r>
              <a:rPr lang="pt-PT" sz="2800" dirty="0" smtClean="0"/>
              <a:t> 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week</a:t>
            </a:r>
            <a:r>
              <a:rPr lang="pt-PT" sz="2800" dirty="0" smtClean="0"/>
              <a:t>, </a:t>
            </a:r>
            <a:r>
              <a:rPr lang="pt-PT" sz="2800" dirty="0" err="1" smtClean="0"/>
              <a:t>but</a:t>
            </a:r>
            <a:r>
              <a:rPr lang="pt-PT" sz="2800" dirty="0" smtClean="0"/>
              <a:t> </a:t>
            </a:r>
            <a:r>
              <a:rPr lang="pt-PT" sz="2800" dirty="0"/>
              <a:t>ATR-</a:t>
            </a:r>
            <a:r>
              <a:rPr lang="pt-PT" sz="2800" dirty="0" smtClean="0"/>
              <a:t>18276 to </a:t>
            </a:r>
            <a:r>
              <a:rPr lang="pt-PT" sz="2800" dirty="0" err="1" smtClean="0"/>
              <a:t>be</a:t>
            </a:r>
            <a:r>
              <a:rPr lang="pt-PT" sz="2800" dirty="0" smtClean="0"/>
              <a:t> </a:t>
            </a:r>
            <a:r>
              <a:rPr lang="pt-PT" sz="2800" dirty="0" err="1" smtClean="0"/>
              <a:t>checked</a:t>
            </a:r>
            <a:r>
              <a:rPr lang="pt-PT" sz="2800" dirty="0" smtClean="0"/>
              <a:t> </a:t>
            </a:r>
            <a:r>
              <a:rPr lang="pt-PT" sz="2800" dirty="0" err="1" smtClean="0"/>
              <a:t>soon</a:t>
            </a:r>
            <a:endParaRPr lang="pt-PT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0379" y="790111"/>
            <a:ext cx="277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Express</a:t>
            </a:r>
            <a:r>
              <a:rPr lang="pt-PT" sz="2800" dirty="0" smtClean="0"/>
              <a:t> </a:t>
            </a:r>
            <a:r>
              <a:rPr lang="pt-PT" sz="2800" dirty="0" err="1" smtClean="0"/>
              <a:t>stream</a:t>
            </a:r>
            <a:r>
              <a:rPr lang="pt-PT" sz="2800" dirty="0"/>
              <a:t>:</a:t>
            </a:r>
            <a:endParaRPr lang="pt-PT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63957" y="4196181"/>
            <a:ext cx="277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Physics</a:t>
            </a:r>
            <a:r>
              <a:rPr lang="pt-PT" sz="2800" dirty="0" smtClean="0"/>
              <a:t> BULK: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5697" y="3706697"/>
            <a:ext cx="3231865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200" dirty="0" err="1" smtClean="0"/>
              <a:t>See</a:t>
            </a:r>
            <a:r>
              <a:rPr lang="pt-PT" sz="3200" dirty="0" smtClean="0"/>
              <a:t> </a:t>
            </a:r>
            <a:r>
              <a:rPr lang="pt-PT" sz="3200" dirty="0" err="1" smtClean="0">
                <a:hlinkClick r:id="rId5"/>
              </a:rPr>
              <a:t>spreadsheet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45276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32151"/>
            <a:ext cx="8229600" cy="6590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7" y="796449"/>
            <a:ext cx="8642588" cy="2157465"/>
          </a:xfrm>
        </p:spPr>
        <p:txBody>
          <a:bodyPr>
            <a:normAutofit fontScale="85000" lnSpcReduction="20000"/>
          </a:bodyPr>
          <a:lstStyle/>
          <a:p>
            <a:r>
              <a:rPr lang="pt-PT" dirty="0" err="1" smtClean="0"/>
              <a:t>Quiet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, </a:t>
            </a:r>
            <a:r>
              <a:rPr lang="pt-PT" dirty="0" err="1" smtClean="0"/>
              <a:t>with</a:t>
            </a:r>
            <a:r>
              <a:rPr lang="pt-PT" dirty="0" smtClean="0"/>
              <a:t> a </a:t>
            </a:r>
            <a:r>
              <a:rPr lang="pt-PT" dirty="0" err="1" smtClean="0"/>
              <a:t>few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 to </a:t>
            </a:r>
            <a:r>
              <a:rPr lang="pt-PT" dirty="0" err="1" smtClean="0"/>
              <a:t>report</a:t>
            </a:r>
            <a:r>
              <a:rPr lang="pt-PT" dirty="0" smtClean="0"/>
              <a:t>:</a:t>
            </a:r>
          </a:p>
          <a:p>
            <a:r>
              <a:rPr lang="pt-PT" dirty="0"/>
              <a:t>Tile </a:t>
            </a:r>
            <a:r>
              <a:rPr lang="pt-PT" dirty="0" err="1"/>
              <a:t>towers</a:t>
            </a:r>
            <a:r>
              <a:rPr lang="pt-PT" dirty="0"/>
              <a:t> LBA29 </a:t>
            </a:r>
            <a:r>
              <a:rPr lang="pt-PT" dirty="0" err="1"/>
              <a:t>and</a:t>
            </a:r>
            <a:r>
              <a:rPr lang="pt-PT" dirty="0"/>
              <a:t> LBA30 </a:t>
            </a:r>
            <a:r>
              <a:rPr lang="pt-PT" dirty="0" err="1" smtClean="0"/>
              <a:t>missing</a:t>
            </a:r>
            <a:r>
              <a:rPr lang="pt-PT" dirty="0" smtClean="0"/>
              <a:t> </a:t>
            </a:r>
            <a:r>
              <a:rPr lang="pt-PT" dirty="0" err="1" smtClean="0"/>
              <a:t>due</a:t>
            </a:r>
            <a:r>
              <a:rPr lang="pt-PT" dirty="0" smtClean="0"/>
              <a:t> to a </a:t>
            </a:r>
            <a:r>
              <a:rPr lang="pt-PT" dirty="0" err="1" smtClean="0"/>
              <a:t>cooling</a:t>
            </a:r>
            <a:r>
              <a:rPr lang="pt-PT" dirty="0" smtClean="0"/>
              <a:t> </a:t>
            </a:r>
            <a:r>
              <a:rPr lang="pt-PT" dirty="0" err="1" smtClean="0"/>
              <a:t>problem</a:t>
            </a:r>
            <a:r>
              <a:rPr lang="pt-PT" dirty="0" smtClean="0"/>
              <a:t> (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fixed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next</a:t>
            </a:r>
            <a:r>
              <a:rPr lang="pt-PT" dirty="0" smtClean="0"/>
              <a:t> </a:t>
            </a:r>
            <a:r>
              <a:rPr lang="pt-PT" dirty="0" err="1" smtClean="0"/>
              <a:t>access</a:t>
            </a:r>
            <a:r>
              <a:rPr lang="pt-PT" dirty="0" smtClean="0"/>
              <a:t>)</a:t>
            </a:r>
          </a:p>
          <a:p>
            <a:r>
              <a:rPr lang="pt-PT" dirty="0" err="1" smtClean="0"/>
              <a:t>Seen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TopoClusters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high-pT</a:t>
            </a:r>
            <a:r>
              <a:rPr lang="pt-PT" dirty="0" smtClean="0"/>
              <a:t> </a:t>
            </a:r>
            <a:r>
              <a:rPr lang="pt-PT" dirty="0" err="1" smtClean="0"/>
              <a:t>jets</a:t>
            </a:r>
            <a:endParaRPr lang="pt-PT" dirty="0" smtClean="0"/>
          </a:p>
          <a:p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 smtClean="0"/>
              <a:t>defect</a:t>
            </a:r>
            <a:r>
              <a:rPr lang="pt-PT" dirty="0" smtClean="0"/>
              <a:t> </a:t>
            </a:r>
            <a:r>
              <a:rPr lang="pt-PT" dirty="0" err="1"/>
              <a:t>TRIG_HLT_CAL_TILE_SourceMinor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A5A2-B989-6247-B5F3-0495AADF2F6E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3</a:t>
            </a:fld>
            <a:endParaRPr lang="pt-P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452" y="2953914"/>
            <a:ext cx="4004348" cy="34372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69277" y="3247150"/>
            <a:ext cx="627017" cy="385801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2" y="2953914"/>
            <a:ext cx="4051495" cy="340243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497183" y="3399550"/>
            <a:ext cx="627017" cy="385801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029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32151"/>
            <a:ext cx="8229600" cy="6590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6" y="796450"/>
            <a:ext cx="8976194" cy="2193501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Spike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η</a:t>
            </a:r>
            <a:r>
              <a:rPr lang="pt-PT" dirty="0" smtClean="0"/>
              <a:t> </a:t>
            </a:r>
            <a:r>
              <a:rPr lang="pt-PT" dirty="0"/>
              <a:t>= -3 / </a:t>
            </a:r>
            <a:r>
              <a:rPr lang="pt-PT" dirty="0" err="1" smtClean="0"/>
              <a:t>ϕ</a:t>
            </a:r>
            <a:r>
              <a:rPr lang="pt-PT" dirty="0" smtClean="0"/>
              <a:t> = 2.6 </a:t>
            </a:r>
            <a:r>
              <a:rPr lang="pt-PT" dirty="0" err="1"/>
              <a:t>seen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 smtClean="0"/>
              <a:t>lcw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pufit</a:t>
            </a:r>
            <a:r>
              <a:rPr lang="pt-PT" dirty="0" smtClean="0"/>
              <a:t> MET</a:t>
            </a:r>
          </a:p>
          <a:p>
            <a:r>
              <a:rPr lang="pt-PT" dirty="0" err="1" smtClean="0"/>
              <a:t>Since</a:t>
            </a:r>
            <a:r>
              <a:rPr lang="pt-PT" dirty="0" smtClean="0"/>
              <a:t> </a:t>
            </a:r>
            <a:r>
              <a:rPr lang="pt-PT" dirty="0" err="1" smtClean="0"/>
              <a:t>run</a:t>
            </a:r>
            <a:r>
              <a:rPr lang="pt-PT" dirty="0" smtClean="0"/>
              <a:t>  351832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least</a:t>
            </a:r>
            <a:endParaRPr lang="pt-PT" dirty="0" smtClean="0"/>
          </a:p>
          <a:p>
            <a:r>
              <a:rPr lang="pt-PT" dirty="0" err="1" smtClean="0"/>
              <a:t>Fixed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BULK </a:t>
            </a:r>
            <a:r>
              <a:rPr lang="pt-PT" dirty="0" err="1" smtClean="0"/>
              <a:t>after</a:t>
            </a:r>
            <a:r>
              <a:rPr lang="pt-PT" dirty="0" smtClean="0"/>
              <a:t> </a:t>
            </a:r>
            <a:r>
              <a:rPr lang="pt-PT" dirty="0" err="1" smtClean="0"/>
              <a:t>LAr</a:t>
            </a:r>
            <a:r>
              <a:rPr lang="pt-PT" dirty="0" smtClean="0"/>
              <a:t> </a:t>
            </a:r>
            <a:r>
              <a:rPr lang="pt-PT" dirty="0" err="1" smtClean="0"/>
              <a:t>masks</a:t>
            </a:r>
            <a:r>
              <a:rPr lang="pt-PT" dirty="0" smtClean="0"/>
              <a:t> </a:t>
            </a:r>
            <a:r>
              <a:rPr lang="pt-PT" dirty="0" err="1" smtClean="0"/>
              <a:t>noisy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endParaRPr lang="pt-PT" dirty="0" smtClean="0"/>
          </a:p>
          <a:p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 smtClean="0"/>
              <a:t>defect</a:t>
            </a:r>
            <a:r>
              <a:rPr lang="pt-PT" dirty="0" smtClean="0"/>
              <a:t> </a:t>
            </a:r>
            <a:r>
              <a:rPr lang="pt-PT" dirty="0" err="1"/>
              <a:t>TRIG_HLT_MET_phi_spike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8C39-17B1-1A4C-AB18-FB8749D7EEFE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4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40" y="2983893"/>
            <a:ext cx="4265702" cy="35762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45469" y="3303100"/>
            <a:ext cx="825640" cy="58705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456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32151"/>
            <a:ext cx="8229600" cy="6590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6" y="796449"/>
            <a:ext cx="4880486" cy="2559769"/>
          </a:xfrm>
        </p:spPr>
        <p:txBody>
          <a:bodyPr>
            <a:normAutofit fontScale="70000" lnSpcReduction="20000"/>
          </a:bodyPr>
          <a:lstStyle/>
          <a:p>
            <a:r>
              <a:rPr lang="pt-PT" dirty="0" err="1" smtClean="0"/>
              <a:t>Lumi</a:t>
            </a:r>
            <a:r>
              <a:rPr lang="pt-PT" dirty="0" smtClean="0"/>
              <a:t>/LUCID </a:t>
            </a:r>
            <a:r>
              <a:rPr lang="pt-PT" dirty="0" err="1" smtClean="0"/>
              <a:t>problem</a:t>
            </a:r>
            <a:r>
              <a:rPr lang="pt-PT" dirty="0" smtClean="0"/>
              <a:t>:</a:t>
            </a:r>
            <a:endParaRPr lang="pt-PT" dirty="0"/>
          </a:p>
          <a:p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run</a:t>
            </a:r>
            <a:r>
              <a:rPr lang="pt-PT" dirty="0"/>
              <a:t> </a:t>
            </a:r>
            <a:r>
              <a:rPr lang="pt-PT" dirty="0" smtClean="0"/>
              <a:t>351671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a </a:t>
            </a:r>
            <a:r>
              <a:rPr lang="pt-PT" dirty="0" err="1"/>
              <a:t>period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online </a:t>
            </a:r>
            <a:r>
              <a:rPr lang="pt-PT" dirty="0" err="1"/>
              <a:t>lumi</a:t>
            </a:r>
            <a:r>
              <a:rPr lang="pt-PT" dirty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/>
              <a:t>went</a:t>
            </a:r>
            <a:r>
              <a:rPr lang="pt-PT" dirty="0"/>
              <a:t> to </a:t>
            </a:r>
            <a:r>
              <a:rPr lang="pt-PT" dirty="0" smtClean="0"/>
              <a:t>HLT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wrong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affected</a:t>
            </a:r>
            <a:r>
              <a:rPr lang="pt-PT" dirty="0" smtClean="0"/>
              <a:t> MET</a:t>
            </a:r>
          </a:p>
          <a:p>
            <a:r>
              <a:rPr lang="pt-PT" dirty="0" err="1" smtClean="0"/>
              <a:t>Lumi</a:t>
            </a:r>
            <a:r>
              <a:rPr lang="pt-PT" dirty="0" smtClean="0"/>
              <a:t> </a:t>
            </a:r>
            <a:r>
              <a:rPr lang="pt-PT" dirty="0" err="1" smtClean="0"/>
              <a:t>blocks</a:t>
            </a:r>
            <a:r>
              <a:rPr lang="pt-PT" dirty="0" smtClean="0"/>
              <a:t> 92</a:t>
            </a:r>
            <a:r>
              <a:rPr lang="pt-PT" dirty="0"/>
              <a:t> </a:t>
            </a:r>
            <a:r>
              <a:rPr lang="pt-PT" dirty="0" smtClean="0"/>
              <a:t>to 119 </a:t>
            </a:r>
            <a:r>
              <a:rPr lang="pt-PT" dirty="0" err="1" smtClean="0"/>
              <a:t>were</a:t>
            </a:r>
            <a:r>
              <a:rPr lang="pt-PT" dirty="0" smtClean="0"/>
              <a:t> fine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express</a:t>
            </a:r>
            <a:r>
              <a:rPr lang="pt-PT" dirty="0" smtClean="0"/>
              <a:t> </a:t>
            </a:r>
            <a:r>
              <a:rPr lang="pt-PT" dirty="0" err="1" smtClean="0"/>
              <a:t>stream</a:t>
            </a:r>
            <a:r>
              <a:rPr lang="pt-PT" dirty="0" smtClean="0"/>
              <a:t>,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problem</a:t>
            </a:r>
            <a:r>
              <a:rPr lang="pt-PT" dirty="0" smtClean="0"/>
              <a:t> can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seen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bulk</a:t>
            </a:r>
            <a:r>
              <a:rPr lang="pt-PT" dirty="0" smtClean="0"/>
              <a:t> </a:t>
            </a:r>
            <a:r>
              <a:rPr lang="pt-PT" dirty="0" err="1" smtClean="0"/>
              <a:t>Physics_main</a:t>
            </a:r>
            <a:endParaRPr lang="pt-PT" dirty="0" smtClean="0"/>
          </a:p>
          <a:p>
            <a:r>
              <a:rPr lang="pt-PT" dirty="0" err="1" smtClean="0"/>
              <a:t>See</a:t>
            </a:r>
            <a:r>
              <a:rPr lang="pt-PT" dirty="0" smtClean="0"/>
              <a:t> </a:t>
            </a:r>
            <a:r>
              <a:rPr lang="pt-PT" dirty="0" smtClean="0">
                <a:hlinkClick r:id="rId2"/>
              </a:rPr>
              <a:t>ATR-18280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9DB0-C1B8-6F48-870A-5D4E0775570D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5</a:t>
            </a:fld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26" y="248600"/>
            <a:ext cx="3681717" cy="3107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094" y="3535084"/>
            <a:ext cx="3217141" cy="2692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56218"/>
            <a:ext cx="3818879" cy="32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32151"/>
            <a:ext cx="8229600" cy="6590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5" y="796450"/>
            <a:ext cx="8337119" cy="2000602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For future </a:t>
            </a:r>
            <a:r>
              <a:rPr lang="pt-PT" dirty="0" err="1" smtClean="0"/>
              <a:t>follow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:</a:t>
            </a:r>
          </a:p>
          <a:p>
            <a:r>
              <a:rPr lang="pt-PT" dirty="0" err="1" smtClean="0"/>
              <a:t>Small</a:t>
            </a:r>
            <a:r>
              <a:rPr lang="pt-PT" dirty="0" smtClean="0"/>
              <a:t> </a:t>
            </a:r>
            <a:r>
              <a:rPr lang="pt-PT" dirty="0" err="1" smtClean="0"/>
              <a:t>jet</a:t>
            </a:r>
            <a:r>
              <a:rPr lang="pt-PT" dirty="0" smtClean="0"/>
              <a:t> </a:t>
            </a:r>
            <a:r>
              <a:rPr lang="pt-PT" dirty="0" err="1" smtClean="0"/>
              <a:t>spike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phi</a:t>
            </a:r>
            <a:r>
              <a:rPr lang="pt-PT" dirty="0" smtClean="0"/>
              <a:t> (~10%)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actually</a:t>
            </a:r>
            <a:r>
              <a:rPr lang="pt-PT" dirty="0" smtClean="0"/>
              <a:t> </a:t>
            </a:r>
            <a:r>
              <a:rPr lang="pt-PT" dirty="0" err="1" smtClean="0"/>
              <a:t>part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“</a:t>
            </a:r>
            <a:r>
              <a:rPr lang="pt-PT" dirty="0" err="1" smtClean="0"/>
              <a:t>warm</a:t>
            </a:r>
            <a:r>
              <a:rPr lang="pt-PT" dirty="0" smtClean="0"/>
              <a:t>” strip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/>
              <a:t>η</a:t>
            </a:r>
            <a:r>
              <a:rPr lang="pt-PT" dirty="0"/>
              <a:t> = </a:t>
            </a:r>
            <a:r>
              <a:rPr lang="pt-PT" dirty="0" smtClean="0"/>
              <a:t>1.1</a:t>
            </a:r>
          </a:p>
          <a:p>
            <a:r>
              <a:rPr lang="pt-PT" dirty="0" smtClean="0"/>
              <a:t> </a:t>
            </a:r>
            <a:r>
              <a:rPr lang="pt-PT" dirty="0" err="1" smtClean="0"/>
              <a:t>Cell</a:t>
            </a:r>
            <a:r>
              <a:rPr lang="pt-PT" dirty="0" smtClean="0"/>
              <a:t> </a:t>
            </a:r>
            <a:r>
              <a:rPr lang="pt-PT" dirty="0" err="1" smtClean="0"/>
              <a:t>calibration</a:t>
            </a:r>
            <a:r>
              <a:rPr lang="pt-PT" dirty="0" smtClean="0"/>
              <a:t>?</a:t>
            </a:r>
          </a:p>
          <a:p>
            <a:r>
              <a:rPr lang="pt-PT" dirty="0" smtClean="0"/>
              <a:t>No </a:t>
            </a:r>
            <a:r>
              <a:rPr lang="pt-PT" dirty="0" err="1" smtClean="0"/>
              <a:t>defect</a:t>
            </a:r>
            <a:r>
              <a:rPr lang="pt-PT" dirty="0" smtClean="0"/>
              <a:t> </a:t>
            </a:r>
            <a:r>
              <a:rPr lang="pt-PT" dirty="0" err="1" smtClean="0"/>
              <a:t>set</a:t>
            </a:r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9827-69C3-8140-AB9D-9A9BBD64FC8E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6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96" y="2797052"/>
            <a:ext cx="4032914" cy="3559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0" y="2797052"/>
            <a:ext cx="4162082" cy="35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32151"/>
            <a:ext cx="8229600" cy="6590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6450"/>
            <a:ext cx="7951262" cy="5559900"/>
          </a:xfrm>
        </p:spPr>
        <p:txBody>
          <a:bodyPr>
            <a:normAutofit fontScale="47500" lnSpcReduction="20000"/>
          </a:bodyPr>
          <a:lstStyle/>
          <a:p>
            <a:r>
              <a:rPr lang="pt-PT" sz="5900" dirty="0" smtClean="0"/>
              <a:t>New </a:t>
            </a:r>
            <a:r>
              <a:rPr lang="pt-PT" sz="5900" dirty="0" err="1" smtClean="0"/>
              <a:t>procedure</a:t>
            </a:r>
            <a:r>
              <a:rPr lang="pt-PT" sz="5900" dirty="0" smtClean="0"/>
              <a:t> for </a:t>
            </a:r>
            <a:r>
              <a:rPr lang="pt-PT" sz="5900" dirty="0" err="1" smtClean="0"/>
              <a:t>checking</a:t>
            </a:r>
            <a:r>
              <a:rPr lang="pt-PT" sz="5900" dirty="0" smtClean="0"/>
              <a:t> MET </a:t>
            </a:r>
            <a:r>
              <a:rPr lang="pt-PT" sz="5900" dirty="0" err="1" smtClean="0"/>
              <a:t>hot</a:t>
            </a:r>
            <a:r>
              <a:rPr lang="pt-PT" sz="5900" dirty="0" smtClean="0"/>
              <a:t> spots</a:t>
            </a:r>
          </a:p>
          <a:p>
            <a:r>
              <a:rPr lang="pt-PT" sz="5900" dirty="0" err="1" smtClean="0"/>
              <a:t>Check</a:t>
            </a:r>
            <a:r>
              <a:rPr lang="pt-PT" sz="5900" dirty="0" smtClean="0"/>
              <a:t> </a:t>
            </a:r>
            <a:r>
              <a:rPr lang="pt-PT" sz="5900" dirty="0" smtClean="0">
                <a:hlinkClick r:id="rId2"/>
              </a:rPr>
              <a:t>Calo/Jet/MET Expert instructions wiki</a:t>
            </a:r>
            <a:endParaRPr lang="pt-PT" sz="5900" dirty="0" smtClean="0"/>
          </a:p>
          <a:p>
            <a:endParaRPr lang="pt-PT" dirty="0"/>
          </a:p>
          <a:p>
            <a:pPr marL="0" indent="0">
              <a:buNone/>
            </a:pPr>
            <a:r>
              <a:rPr lang="pt-PT" b="1" dirty="0"/>
              <a:t>NOTE : </a:t>
            </a:r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types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hot</a:t>
            </a:r>
            <a:r>
              <a:rPr lang="pt-PT" dirty="0"/>
              <a:t> spots (</a:t>
            </a:r>
            <a:r>
              <a:rPr lang="pt-PT" dirty="0" err="1"/>
              <a:t>spikes</a:t>
            </a:r>
            <a:r>
              <a:rPr lang="pt-PT" dirty="0"/>
              <a:t>): </a:t>
            </a:r>
            <a:br>
              <a:rPr lang="pt-PT" dirty="0"/>
            </a:br>
            <a:r>
              <a:rPr lang="pt-PT" dirty="0"/>
              <a:t>(1)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low</a:t>
            </a:r>
            <a:r>
              <a:rPr lang="pt-PT" dirty="0"/>
              <a:t> </a:t>
            </a:r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activities</a:t>
            </a:r>
            <a:r>
              <a:rPr lang="pt-PT" dirty="0"/>
              <a:t> </a:t>
            </a:r>
            <a:r>
              <a:rPr lang="pt-PT" dirty="0" err="1"/>
              <a:t>due</a:t>
            </a:r>
            <a:r>
              <a:rPr lang="pt-PT" dirty="0"/>
              <a:t> to </a:t>
            </a:r>
            <a:r>
              <a:rPr lang="pt-PT" dirty="0" err="1"/>
              <a:t>noisy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noise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problems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/>
              <a:t>(2) Mis-</a:t>
            </a:r>
            <a:r>
              <a:rPr lang="pt-PT" dirty="0" err="1"/>
              <a:t>reconstructed</a:t>
            </a:r>
            <a:r>
              <a:rPr lang="pt-PT" dirty="0"/>
              <a:t> </a:t>
            </a:r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objects</a:t>
            </a:r>
            <a:r>
              <a:rPr lang="pt-PT" dirty="0"/>
              <a:t> (</a:t>
            </a:r>
            <a:r>
              <a:rPr lang="pt-PT" dirty="0" err="1"/>
              <a:t>jets</a:t>
            </a:r>
            <a:r>
              <a:rPr lang="pt-PT" dirty="0"/>
              <a:t>). </a:t>
            </a:r>
            <a:r>
              <a:rPr lang="pt-PT" dirty="0" err="1"/>
              <a:t>Usually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extremely</a:t>
            </a:r>
            <a:r>
              <a:rPr lang="pt-PT" dirty="0"/>
              <a:t> </a:t>
            </a:r>
            <a:r>
              <a:rPr lang="pt-PT" dirty="0" err="1"/>
              <a:t>high</a:t>
            </a:r>
            <a:r>
              <a:rPr lang="pt-PT" dirty="0"/>
              <a:t> </a:t>
            </a:r>
            <a:r>
              <a:rPr lang="pt-PT" dirty="0" err="1"/>
              <a:t>pt</a:t>
            </a:r>
            <a:r>
              <a:rPr lang="pt-PT" dirty="0"/>
              <a:t> </a:t>
            </a:r>
            <a:r>
              <a:rPr lang="pt-PT" dirty="0" err="1"/>
              <a:t>jets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 err="1"/>
              <a:t>When</a:t>
            </a:r>
            <a:r>
              <a:rPr lang="pt-PT" dirty="0"/>
              <a:t> (1)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happening</a:t>
            </a:r>
            <a:r>
              <a:rPr lang="pt-PT" dirty="0"/>
              <a:t>, </a:t>
            </a:r>
            <a:r>
              <a:rPr lang="pt-PT" dirty="0" err="1"/>
              <a:t>you'll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nominal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, </a:t>
            </a:r>
            <a:r>
              <a:rPr lang="pt-PT" dirty="0" err="1"/>
              <a:t>but</a:t>
            </a:r>
            <a:r>
              <a:rPr lang="pt-PT" dirty="0"/>
              <a:t> no </a:t>
            </a:r>
            <a:r>
              <a:rPr lang="pt-PT" dirty="0" err="1"/>
              <a:t>spike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weighted</a:t>
            </a:r>
            <a:r>
              <a:rPr lang="pt-PT" dirty="0"/>
              <a:t>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are </a:t>
            </a:r>
            <a:r>
              <a:rPr lang="pt-PT" dirty="0" err="1"/>
              <a:t>low</a:t>
            </a:r>
            <a:r>
              <a:rPr lang="pt-PT" dirty="0"/>
              <a:t> </a:t>
            </a:r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activities</a:t>
            </a:r>
            <a:r>
              <a:rPr lang="pt-PT" dirty="0"/>
              <a:t>. </a:t>
            </a:r>
            <a:r>
              <a:rPr lang="pt-PT" dirty="0" err="1"/>
              <a:t>Also</a:t>
            </a:r>
            <a:r>
              <a:rPr lang="pt-PT" dirty="0"/>
              <a:t>,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don't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SignalEl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SignalMu</a:t>
            </a:r>
            <a:r>
              <a:rPr lang="pt-PT" dirty="0"/>
              <a:t> nominal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histograms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 err="1"/>
              <a:t>When</a:t>
            </a:r>
            <a:r>
              <a:rPr lang="pt-PT" dirty="0"/>
              <a:t> (2)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happening</a:t>
            </a:r>
            <a:r>
              <a:rPr lang="pt-PT" dirty="0"/>
              <a:t>,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don't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nominal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weighted</a:t>
            </a:r>
            <a:r>
              <a:rPr lang="pt-PT" dirty="0"/>
              <a:t>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are </a:t>
            </a:r>
            <a:r>
              <a:rPr lang="pt-PT" dirty="0" err="1"/>
              <a:t>checking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for DQ (data </a:t>
            </a:r>
            <a:r>
              <a:rPr lang="pt-PT" dirty="0" err="1"/>
              <a:t>quality</a:t>
            </a:r>
            <a:r>
              <a:rPr lang="pt-PT" dirty="0"/>
              <a:t>) </a:t>
            </a:r>
            <a:r>
              <a:rPr lang="pt-PT" dirty="0" err="1"/>
              <a:t>sign</a:t>
            </a:r>
            <a:r>
              <a:rPr lang="pt-PT" dirty="0"/>
              <a:t> </a:t>
            </a:r>
            <a:r>
              <a:rPr lang="pt-PT" dirty="0" err="1"/>
              <a:t>off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don't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nominal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,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no </a:t>
            </a:r>
            <a:r>
              <a:rPr lang="pt-PT" dirty="0" err="1"/>
              <a:t>problem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data.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(</a:t>
            </a:r>
            <a:r>
              <a:rPr lang="pt-PT" dirty="0" err="1"/>
              <a:t>hot</a:t>
            </a:r>
            <a:r>
              <a:rPr lang="pt-PT" dirty="0"/>
              <a:t> spots) </a:t>
            </a:r>
            <a:r>
              <a:rPr lang="pt-PT" dirty="0" err="1"/>
              <a:t>in</a:t>
            </a:r>
            <a:r>
              <a:rPr lang="pt-PT" dirty="0"/>
              <a:t> nominal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, </a:t>
            </a:r>
            <a:r>
              <a:rPr lang="pt-PT" dirty="0" err="1"/>
              <a:t>check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weighted</a:t>
            </a:r>
            <a:r>
              <a:rPr lang="pt-PT" dirty="0"/>
              <a:t> </a:t>
            </a:r>
            <a:r>
              <a:rPr lang="pt-PT" dirty="0" err="1"/>
              <a:t>ones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SignalEl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SignalMu</a:t>
            </a:r>
            <a:r>
              <a:rPr lang="pt-PT" dirty="0"/>
              <a:t> </a:t>
            </a:r>
            <a:r>
              <a:rPr lang="pt-PT" dirty="0" err="1"/>
              <a:t>ones</a:t>
            </a:r>
            <a:r>
              <a:rPr lang="pt-PT" dirty="0"/>
              <a:t>.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don't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data </a:t>
            </a:r>
            <a:r>
              <a:rPr lang="pt-PT" dirty="0" err="1"/>
              <a:t>has</a:t>
            </a:r>
            <a:r>
              <a:rPr lang="pt-PT" dirty="0"/>
              <a:t> no </a:t>
            </a:r>
            <a:r>
              <a:rPr lang="pt-PT" dirty="0" err="1"/>
              <a:t>problem</a:t>
            </a:r>
            <a:r>
              <a:rPr lang="pt-PT" dirty="0"/>
              <a:t>. </a:t>
            </a:r>
            <a:r>
              <a:rPr lang="pt-PT" dirty="0" err="1"/>
              <a:t>But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location</a:t>
            </a:r>
            <a:r>
              <a:rPr lang="pt-PT" dirty="0"/>
              <a:t>, </a:t>
            </a:r>
            <a:r>
              <a:rPr lang="pt-PT" dirty="0" err="1"/>
              <a:t>please</a:t>
            </a:r>
            <a:r>
              <a:rPr lang="pt-PT" dirty="0"/>
              <a:t> do </a:t>
            </a:r>
            <a:r>
              <a:rPr lang="pt-PT" dirty="0" err="1"/>
              <a:t>further</a:t>
            </a:r>
            <a:r>
              <a:rPr lang="pt-PT" dirty="0"/>
              <a:t> </a:t>
            </a:r>
            <a:r>
              <a:rPr lang="pt-PT" dirty="0" err="1"/>
              <a:t>investigation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contact</a:t>
            </a:r>
            <a:r>
              <a:rPr lang="pt-PT" dirty="0"/>
              <a:t> </a:t>
            </a:r>
            <a:r>
              <a:rPr lang="pt-PT" dirty="0" err="1"/>
              <a:t>experts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 err="1"/>
              <a:t>Also</a:t>
            </a:r>
            <a:r>
              <a:rPr lang="pt-PT" dirty="0"/>
              <a:t>,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sure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2d eta-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1d eta </a:t>
            </a:r>
            <a:r>
              <a:rPr lang="pt-PT" dirty="0" err="1"/>
              <a:t>and</a:t>
            </a:r>
            <a:r>
              <a:rPr lang="pt-PT" dirty="0"/>
              <a:t> 1d 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spikes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location</a:t>
            </a:r>
            <a:r>
              <a:rPr lang="pt-PT" dirty="0"/>
              <a:t>. </a:t>
            </a:r>
            <a:r>
              <a:rPr lang="pt-PT" dirty="0" err="1"/>
              <a:t>Often</a:t>
            </a:r>
            <a:r>
              <a:rPr lang="pt-PT" dirty="0"/>
              <a:t>, </a:t>
            </a:r>
            <a:r>
              <a:rPr lang="pt-PT" dirty="0" err="1"/>
              <a:t>spikes</a:t>
            </a:r>
            <a:r>
              <a:rPr lang="pt-PT" dirty="0"/>
              <a:t> are </a:t>
            </a:r>
            <a:r>
              <a:rPr lang="pt-PT" dirty="0" err="1"/>
              <a:t>clearer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1d 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plots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 err="1"/>
              <a:t>Check</a:t>
            </a:r>
            <a:r>
              <a:rPr lang="pt-PT" dirty="0"/>
              <a:t> </a:t>
            </a:r>
            <a:r>
              <a:rPr lang="pt-PT" dirty="0" err="1"/>
              <a:t>CaloMonitoring</a:t>
            </a:r>
            <a:r>
              <a:rPr lang="pt-PT" dirty="0"/>
              <a:t>/</a:t>
            </a:r>
            <a:r>
              <a:rPr lang="pt-PT" dirty="0" err="1"/>
              <a:t>CaloMonShift</a:t>
            </a:r>
            <a:r>
              <a:rPr lang="pt-PT" dirty="0"/>
              <a:t>/</a:t>
            </a:r>
            <a:r>
              <a:rPr lang="pt-PT" dirty="0" err="1"/>
              <a:t>CaloMonBAR</a:t>
            </a:r>
            <a:r>
              <a:rPr lang="pt-PT" dirty="0"/>
              <a:t>/</a:t>
            </a:r>
            <a:r>
              <a:rPr lang="pt-PT" dirty="0" err="1"/>
              <a:t>EMTopoClustersBAR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see</a:t>
            </a:r>
            <a:r>
              <a:rPr lang="pt-PT" dirty="0"/>
              <a:t> a </a:t>
            </a:r>
            <a:r>
              <a:rPr lang="pt-PT" dirty="0" err="1"/>
              <a:t>hot</a:t>
            </a:r>
            <a:r>
              <a:rPr lang="pt-PT" dirty="0"/>
              <a:t> spot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opposite</a:t>
            </a:r>
            <a:r>
              <a:rPr lang="pt-PT" dirty="0"/>
              <a:t> </a:t>
            </a:r>
            <a:r>
              <a:rPr lang="pt-PT" dirty="0" err="1"/>
              <a:t>direction</a:t>
            </a:r>
            <a:r>
              <a:rPr lang="pt-PT" dirty="0"/>
              <a:t>. </a:t>
            </a:r>
            <a:br>
              <a:rPr lang="pt-PT" dirty="0"/>
            </a:b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wavy</a:t>
            </a:r>
            <a:r>
              <a:rPr lang="pt-PT" dirty="0"/>
              <a:t> </a:t>
            </a:r>
            <a:r>
              <a:rPr lang="pt-PT" dirty="0" err="1"/>
              <a:t>structure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changes</a:t>
            </a:r>
            <a:r>
              <a:rPr lang="pt-PT" dirty="0"/>
              <a:t> </a:t>
            </a:r>
            <a:r>
              <a:rPr lang="pt-PT" dirty="0" err="1"/>
              <a:t>often</a:t>
            </a:r>
            <a:r>
              <a:rPr lang="pt-PT" dirty="0"/>
              <a:t>.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depends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position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beam</a:t>
            </a:r>
            <a:r>
              <a:rPr lang="pt-PT" dirty="0"/>
              <a:t> </a:t>
            </a:r>
            <a:r>
              <a:rPr lang="pt-PT" dirty="0" err="1"/>
              <a:t>collision</a:t>
            </a:r>
            <a:r>
              <a:rPr lang="pt-PT" dirty="0"/>
              <a:t>. </a:t>
            </a:r>
            <a:r>
              <a:rPr lang="pt-PT" dirty="0" err="1"/>
              <a:t>It</a:t>
            </a:r>
            <a:r>
              <a:rPr lang="pt-PT" dirty="0"/>
              <a:t> moves </a:t>
            </a:r>
            <a:r>
              <a:rPr lang="pt-PT" dirty="0" err="1"/>
              <a:t>from</a:t>
            </a:r>
            <a:r>
              <a:rPr lang="pt-PT" dirty="0"/>
              <a:t> time to time. </a:t>
            </a:r>
            <a:br>
              <a:rPr lang="pt-PT" dirty="0"/>
            </a:b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structure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eta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stable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details</a:t>
            </a:r>
            <a:r>
              <a:rPr lang="pt-PT" dirty="0"/>
              <a:t> </a:t>
            </a:r>
            <a:r>
              <a:rPr lang="pt-PT" dirty="0" err="1"/>
              <a:t>change</a:t>
            </a:r>
            <a:r>
              <a:rPr lang="pt-PT" dirty="0"/>
              <a:t> </a:t>
            </a:r>
            <a:r>
              <a:rPr lang="pt-PT" dirty="0" err="1"/>
              <a:t>often</a:t>
            </a:r>
            <a:r>
              <a:rPr lang="pt-PT" dirty="0"/>
              <a:t>. </a:t>
            </a:r>
            <a:r>
              <a:rPr lang="pt-PT" dirty="0" err="1"/>
              <a:t>Usually</a:t>
            </a:r>
            <a:r>
              <a:rPr lang="pt-PT" dirty="0"/>
              <a:t> </a:t>
            </a:r>
            <a:r>
              <a:rPr lang="pt-PT" dirty="0" err="1"/>
              <a:t>forward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calorimeter</a:t>
            </a:r>
            <a:r>
              <a:rPr lang="pt-PT" dirty="0"/>
              <a:t> </a:t>
            </a:r>
            <a:r>
              <a:rPr lang="pt-PT" dirty="0" err="1"/>
              <a:t>gets</a:t>
            </a:r>
            <a:r>
              <a:rPr lang="pt-PT" dirty="0"/>
              <a:t> more </a:t>
            </a:r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deposit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central </a:t>
            </a:r>
            <a:r>
              <a:rPr lang="pt-PT" dirty="0" err="1"/>
              <a:t>region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peaks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high</a:t>
            </a:r>
            <a:r>
              <a:rPr lang="pt-PT" dirty="0"/>
              <a:t> eta.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3EB1-1533-4349-ABCD-095CC2EA30EA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154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32151"/>
            <a:ext cx="8229600" cy="659076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err="1" smtClean="0"/>
              <a:t>Summary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05" y="860750"/>
            <a:ext cx="8337119" cy="1630876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Example</a:t>
            </a:r>
            <a:r>
              <a:rPr lang="pt-PT" dirty="0" smtClean="0"/>
              <a:t>:</a:t>
            </a:r>
          </a:p>
          <a:p>
            <a:r>
              <a:rPr lang="pt-PT" dirty="0" err="1" smtClean="0"/>
              <a:t>Run</a:t>
            </a:r>
            <a:r>
              <a:rPr lang="pt-PT" dirty="0" smtClean="0"/>
              <a:t> </a:t>
            </a:r>
            <a:r>
              <a:rPr lang="pt-PT" dirty="0" smtClean="0"/>
              <a:t>352056</a:t>
            </a:r>
            <a:endParaRPr lang="pt-PT" dirty="0" smtClean="0"/>
          </a:p>
          <a:p>
            <a:r>
              <a:rPr lang="pt-PT" dirty="0" smtClean="0"/>
              <a:t>MET </a:t>
            </a:r>
            <a:r>
              <a:rPr lang="pt-PT" dirty="0" err="1" smtClean="0"/>
              <a:t>spike</a:t>
            </a:r>
            <a:r>
              <a:rPr lang="pt-PT" dirty="0" smtClean="0"/>
              <a:t> </a:t>
            </a:r>
            <a:r>
              <a:rPr lang="pt-PT" dirty="0" err="1" smtClean="0"/>
              <a:t>correlated</a:t>
            </a:r>
            <a:r>
              <a:rPr lang="pt-PT" dirty="0" smtClean="0"/>
              <a:t> to </a:t>
            </a:r>
            <a:r>
              <a:rPr lang="pt-PT" dirty="0" err="1" smtClean="0"/>
              <a:t>spike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Lar</a:t>
            </a:r>
          </a:p>
          <a:p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 smtClean="0"/>
              <a:t>defect</a:t>
            </a:r>
            <a:r>
              <a:rPr lang="pt-PT" dirty="0" smtClean="0"/>
              <a:t> </a:t>
            </a:r>
            <a:r>
              <a:rPr lang="pt-PT" dirty="0" err="1" smtClean="0"/>
              <a:t>TRIG_HLT_MET_phi_spike</a:t>
            </a:r>
            <a:endParaRPr lang="pt-PT" dirty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9827-69C3-8140-AB9D-9A9BBD64FC8E}" type="datetime1">
              <a:rPr lang="en-US" smtClean="0"/>
              <a:t>12/06/18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Jet/MET Trigger Meetings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8</a:t>
            </a:fld>
            <a:endParaRPr lang="pt-P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13" y="2706296"/>
            <a:ext cx="4342595" cy="3732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3" y="2722371"/>
            <a:ext cx="4268210" cy="36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335</Words>
  <Application>Microsoft Macintosh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Jet/MET/Calo expert on-call </vt:lpstr>
      <vt:lpstr>Summary of the week:</vt:lpstr>
      <vt:lpstr>Summary of the week:</vt:lpstr>
      <vt:lpstr>Summary of the week:</vt:lpstr>
      <vt:lpstr>Summary of the week:</vt:lpstr>
      <vt:lpstr>Summary of the week:</vt:lpstr>
      <vt:lpstr>Summary of the week:</vt:lpstr>
      <vt:lpstr>Summary of the week: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Jet/MET/Calo expert on-call </dc:title>
  <dc:creator>Ricardo Goncalo</dc:creator>
  <cp:lastModifiedBy>Ricardo Goncalo</cp:lastModifiedBy>
  <cp:revision>95</cp:revision>
  <dcterms:created xsi:type="dcterms:W3CDTF">2017-10-16T08:00:06Z</dcterms:created>
  <dcterms:modified xsi:type="dcterms:W3CDTF">2018-06-11T23:18:11Z</dcterms:modified>
</cp:coreProperties>
</file>