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69" r:id="rId4"/>
    <p:sldId id="275" r:id="rId5"/>
    <p:sldId id="267" r:id="rId6"/>
    <p:sldId id="270" r:id="rId7"/>
    <p:sldId id="273" r:id="rId8"/>
    <p:sldId id="281" r:id="rId9"/>
    <p:sldId id="279" r:id="rId10"/>
    <p:sldId id="277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9A888-D63D-2948-843D-4883ABD776FC}" type="datetimeFigureOut">
              <a:rPr lang="en-US" smtClean="0"/>
              <a:t>23/05/18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798A-B975-3741-B5E9-A404DC08EFF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16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E3C9-DDCA-AC40-87BE-605589D7CAB9}" type="datetimeFigureOut">
              <a:rPr lang="en-US" smtClean="0"/>
              <a:t>23/05/18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A8CF-D504-4E40-985D-9859D13CB33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532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AFA1-2865-9645-8FBA-387C4D543F1E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48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3C2C-D54E-3140-AFE0-BDBB3D61E9C6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24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E38C-1CDE-BE43-BDDD-58B505764C94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567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377B-CB65-AF43-AB21-7F4071503064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745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885A-27E2-5144-A0A2-C9BCA6A0C989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258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A516-24A9-0640-A1E7-B08A63623BC8}" type="datetime1">
              <a:rPr lang="en-US" smtClean="0"/>
              <a:t>23/05/18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08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6B96-9F86-CC45-97AC-C0D6B2725072}" type="datetime1">
              <a:rPr lang="en-US" smtClean="0"/>
              <a:t>23/05/18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025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183B-C756-A740-A92C-6CBABF4A0A6B}" type="datetime1">
              <a:rPr lang="en-US" smtClean="0"/>
              <a:t>23/05/18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23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F091-5A2B-EC4A-9051-7F287CD0870A}" type="datetime1">
              <a:rPr lang="en-US" smtClean="0"/>
              <a:t>23/05/18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98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41F4-5670-BC4A-8B1F-BECE15447693}" type="datetime1">
              <a:rPr lang="en-US" smtClean="0"/>
              <a:t>23/05/18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29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9A38-E9DE-8E40-AE59-9CE6CC55A101}" type="datetime1">
              <a:rPr lang="en-US" smtClean="0"/>
              <a:t>23/05/18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07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FACDE-ABCC-D94E-B13B-4BD834CF15BB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4A19-63E6-8948-87B0-B5274378608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769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lab.cern.ch/atlas/athena/blob/master/Trigger/TrigMonitoring/TrigJetMonitoring/src/HLTJetMonTool.cxx" TargetMode="External"/><Relationship Id="rId3" Type="http://schemas.openxmlformats.org/officeDocument/2006/relationships/hyperlink" Target="https://atlas-trigconf.cern.ch/run2/smkey/2695/l1key/20513/hltkey/1516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tlasdqm.cern.ch/webdisplay/tier0/1/express_express/run_349693/run/HLT/TRMET/Shifter/HLT/SignalEl/HLT_SumE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LASDQ-562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Jet</a:t>
            </a:r>
            <a:r>
              <a:rPr lang="pt-PT" dirty="0" smtClean="0"/>
              <a:t>/MET/Calo </a:t>
            </a:r>
            <a:r>
              <a:rPr lang="pt-PT" dirty="0" err="1" smtClean="0"/>
              <a:t>expert</a:t>
            </a:r>
            <a:r>
              <a:rPr lang="pt-PT" dirty="0" smtClean="0"/>
              <a:t> </a:t>
            </a:r>
            <a:r>
              <a:rPr lang="pt-PT" dirty="0" err="1" smtClean="0"/>
              <a:t>on-call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40661" y="3886199"/>
            <a:ext cx="7321470" cy="2134885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Ricardo Gonçalo (LIP)</a:t>
            </a:r>
          </a:p>
          <a:p>
            <a:endParaRPr lang="pt-PT" dirty="0" smtClean="0"/>
          </a:p>
          <a:p>
            <a:r>
              <a:rPr lang="pt-PT" dirty="0" err="1" smtClean="0"/>
              <a:t>Weeks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15 to 21 </a:t>
            </a:r>
            <a:r>
              <a:rPr lang="pt-PT" dirty="0" err="1" smtClean="0"/>
              <a:t>May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MET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Jet</a:t>
            </a:r>
            <a:r>
              <a:rPr lang="pt-PT" dirty="0" smtClean="0"/>
              <a:t> </a:t>
            </a:r>
            <a:r>
              <a:rPr lang="pt-PT" dirty="0" err="1" smtClean="0"/>
              <a:t>Trigger</a:t>
            </a:r>
            <a:r>
              <a:rPr lang="pt-PT" dirty="0" smtClean="0"/>
              <a:t> Meetings – 21 </a:t>
            </a:r>
            <a:r>
              <a:rPr lang="pt-PT" dirty="0" err="1" smtClean="0"/>
              <a:t>and</a:t>
            </a:r>
            <a:r>
              <a:rPr lang="pt-PT" dirty="0" smtClean="0"/>
              <a:t> 23 </a:t>
            </a:r>
            <a:r>
              <a:rPr lang="pt-PT" dirty="0" err="1" smtClean="0"/>
              <a:t>May</a:t>
            </a:r>
            <a:r>
              <a:rPr lang="pt-PT" dirty="0" smtClean="0"/>
              <a:t> 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106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59164"/>
            <a:ext cx="8229600" cy="1143000"/>
          </a:xfrm>
        </p:spPr>
        <p:txBody>
          <a:bodyPr/>
          <a:lstStyle/>
          <a:p>
            <a:r>
              <a:rPr lang="pt-PT" dirty="0" smtClean="0"/>
              <a:t>Backup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377B-CB65-AF43-AB21-7F4071503064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227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Mystery</a:t>
            </a:r>
            <a:r>
              <a:rPr lang="pt-PT" dirty="0" smtClean="0"/>
              <a:t> calo </a:t>
            </a:r>
            <a:r>
              <a:rPr lang="pt-PT" dirty="0" err="1" smtClean="0"/>
              <a:t>spike</a:t>
            </a:r>
            <a:r>
              <a:rPr lang="pt-PT" dirty="0" smtClean="0"/>
              <a:t> Nr.1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82251"/>
            <a:ext cx="8229600" cy="2016676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/>
              <a:t>Mystery</a:t>
            </a:r>
            <a:r>
              <a:rPr lang="pt-PT" dirty="0"/>
              <a:t> </a:t>
            </a:r>
            <a:r>
              <a:rPr lang="pt-PT" dirty="0" err="1"/>
              <a:t>Jet</a:t>
            </a:r>
            <a:r>
              <a:rPr lang="pt-PT" dirty="0"/>
              <a:t> </a:t>
            </a:r>
            <a:r>
              <a:rPr lang="pt-PT" dirty="0" err="1" smtClean="0"/>
              <a:t>spike</a:t>
            </a:r>
            <a:r>
              <a:rPr lang="pt-PT" dirty="0" smtClean="0"/>
              <a:t> </a:t>
            </a:r>
            <a:r>
              <a:rPr lang="pt-PT" dirty="0" err="1" smtClean="0"/>
              <a:t>appeared</a:t>
            </a:r>
            <a:r>
              <a:rPr lang="pt-PT" dirty="0" smtClean="0"/>
              <a:t> online </a:t>
            </a:r>
            <a:r>
              <a:rPr lang="pt-PT" dirty="0" err="1" smtClean="0"/>
              <a:t>at</a:t>
            </a:r>
            <a:r>
              <a:rPr lang="pt-PT" dirty="0" smtClean="0"/>
              <a:t> Eta </a:t>
            </a:r>
            <a:r>
              <a:rPr lang="pt-PT" dirty="0"/>
              <a:t>= 2.2, </a:t>
            </a:r>
            <a:r>
              <a:rPr lang="pt-PT" dirty="0" err="1"/>
              <a:t>phi</a:t>
            </a:r>
            <a:r>
              <a:rPr lang="pt-PT" dirty="0"/>
              <a:t>=-2</a:t>
            </a:r>
          </a:p>
          <a:p>
            <a:r>
              <a:rPr lang="pt-PT" dirty="0" err="1" smtClean="0"/>
              <a:t>Affected</a:t>
            </a:r>
            <a:r>
              <a:rPr lang="pt-PT" dirty="0" smtClean="0"/>
              <a:t> </a:t>
            </a:r>
            <a:r>
              <a:rPr lang="pt-PT" dirty="0" smtClean="0"/>
              <a:t>runs </a:t>
            </a:r>
            <a:r>
              <a:rPr lang="pt-PT" dirty="0" smtClean="0"/>
              <a:t>377981, 377982 </a:t>
            </a:r>
          </a:p>
          <a:p>
            <a:r>
              <a:rPr lang="pt-PT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seen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offline </a:t>
            </a:r>
            <a:r>
              <a:rPr lang="pt-PT" dirty="0" err="1" smtClean="0"/>
              <a:t>plots</a:t>
            </a:r>
            <a:endParaRPr 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929"/>
            <a:ext cx="4593372" cy="2821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87" y="3198928"/>
            <a:ext cx="4475790" cy="282154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375C-F5D0-684F-9645-F0084BFE4301}" type="datetime1">
              <a:rPr lang="en-US" smtClean="0"/>
              <a:t>23/05/18</a:t>
            </a:fld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0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7438"/>
            <a:ext cx="4919672" cy="884486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Two-week</a:t>
            </a:r>
            <a:r>
              <a:rPr lang="pt-PT" dirty="0"/>
              <a:t> </a:t>
            </a:r>
            <a:r>
              <a:rPr lang="pt-PT" dirty="0" err="1"/>
              <a:t>summary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4508" y="748224"/>
            <a:ext cx="34393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 err="1" smtClean="0"/>
              <a:t>Reprocessings</a:t>
            </a:r>
            <a:r>
              <a:rPr lang="pt-PT" sz="2400" dirty="0" smtClean="0"/>
              <a:t>:</a:t>
            </a:r>
          </a:p>
          <a:p>
            <a:pPr marL="0" indent="0">
              <a:buNone/>
            </a:pPr>
            <a:endParaRPr lang="pt-PT" sz="36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r>
              <a:rPr lang="pt-PT" sz="2400" dirty="0" err="1" smtClean="0"/>
              <a:t>Physics</a:t>
            </a:r>
            <a:r>
              <a:rPr lang="pt-PT" sz="2400" dirty="0" smtClean="0"/>
              <a:t> BULK: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434147" y="724849"/>
            <a:ext cx="2861770" cy="54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 err="1" smtClean="0"/>
              <a:t>Express</a:t>
            </a:r>
            <a:r>
              <a:rPr lang="pt-PT" sz="2400" dirty="0" smtClean="0"/>
              <a:t> </a:t>
            </a:r>
            <a:r>
              <a:rPr lang="pt-PT" sz="2400" dirty="0" err="1" smtClean="0"/>
              <a:t>stream</a:t>
            </a:r>
            <a:r>
              <a:rPr lang="pt-PT" sz="2400" dirty="0" smtClean="0"/>
              <a:t>:</a:t>
            </a:r>
            <a:endParaRPr lang="pt-PT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377B-CB65-AF43-AB21-7F4071503064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MET/</a:t>
            </a:r>
            <a:r>
              <a:rPr lang="pt-PT" dirty="0" err="1" smtClean="0"/>
              <a:t>Jet</a:t>
            </a:r>
            <a:r>
              <a:rPr lang="pt-PT" dirty="0" smtClean="0"/>
              <a:t> </a:t>
            </a:r>
            <a:r>
              <a:rPr lang="pt-PT" dirty="0" err="1" smtClean="0"/>
              <a:t>Trigger</a:t>
            </a:r>
            <a:r>
              <a:rPr lang="pt-PT" dirty="0" smtClean="0"/>
              <a:t> Meeting 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2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42" y="1159123"/>
            <a:ext cx="3207458" cy="5261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16" y="2715348"/>
            <a:ext cx="3292845" cy="3705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816" y="1159124"/>
            <a:ext cx="3292845" cy="11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6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J35 </a:t>
            </a:r>
            <a:r>
              <a:rPr lang="pt-PT" dirty="0" err="1" smtClean="0"/>
              <a:t>Efficiency</a:t>
            </a:r>
            <a:r>
              <a:rPr lang="pt-PT" dirty="0" smtClean="0"/>
              <a:t> </a:t>
            </a:r>
            <a:r>
              <a:rPr lang="pt-PT" dirty="0" err="1" smtClean="0"/>
              <a:t>Mystery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686800" cy="1421901"/>
          </a:xfrm>
        </p:spPr>
        <p:txBody>
          <a:bodyPr>
            <a:normAutofit fontScale="85000" lnSpcReduction="10000"/>
          </a:bodyPr>
          <a:lstStyle/>
          <a:p>
            <a:r>
              <a:rPr lang="pt-PT" dirty="0"/>
              <a:t>j35 </a:t>
            </a:r>
            <a:r>
              <a:rPr lang="pt-PT" dirty="0" err="1"/>
              <a:t>efficiency</a:t>
            </a:r>
            <a:r>
              <a:rPr lang="pt-PT" dirty="0"/>
              <a:t> </a:t>
            </a:r>
            <a:r>
              <a:rPr lang="pt-PT" dirty="0" err="1" smtClean="0"/>
              <a:t>looks</a:t>
            </a:r>
            <a:r>
              <a:rPr lang="pt-PT" dirty="0" smtClean="0"/>
              <a:t> </a:t>
            </a:r>
            <a:r>
              <a:rPr lang="pt-PT" dirty="0" err="1"/>
              <a:t>weird</a:t>
            </a:r>
            <a:r>
              <a:rPr lang="pt-PT" dirty="0"/>
              <a:t> – e.g. </a:t>
            </a:r>
            <a:r>
              <a:rPr lang="pt-PT" dirty="0" err="1"/>
              <a:t>run</a:t>
            </a:r>
            <a:r>
              <a:rPr lang="pt-PT" dirty="0"/>
              <a:t> 349693, </a:t>
            </a:r>
            <a:r>
              <a:rPr lang="pt-PT" dirty="0" err="1"/>
              <a:t>express_express</a:t>
            </a:r>
            <a:endParaRPr lang="pt-PT" dirty="0"/>
          </a:p>
          <a:p>
            <a:r>
              <a:rPr lang="pt-PT" dirty="0"/>
              <a:t>L1_RD0_FILLED -&gt; HLT_j35 – </a:t>
            </a:r>
            <a:r>
              <a:rPr lang="pt-PT" dirty="0" err="1"/>
              <a:t>prescales</a:t>
            </a:r>
            <a:r>
              <a:rPr lang="pt-PT" dirty="0"/>
              <a:t>: </a:t>
            </a:r>
            <a:r>
              <a:rPr lang="pt-PT" dirty="0" smtClean="0"/>
              <a:t>20-50k </a:t>
            </a:r>
            <a:r>
              <a:rPr lang="pt-PT" dirty="0"/>
              <a:t>(L1) </a:t>
            </a:r>
            <a:r>
              <a:rPr lang="pt-PT" dirty="0" err="1"/>
              <a:t>and</a:t>
            </a:r>
            <a:r>
              <a:rPr lang="pt-PT" dirty="0"/>
              <a:t> 15 </a:t>
            </a:r>
            <a:r>
              <a:rPr lang="pt-PT" dirty="0" smtClean="0"/>
              <a:t>(j35</a:t>
            </a:r>
            <a:r>
              <a:rPr lang="pt-PT" dirty="0"/>
              <a:t>)</a:t>
            </a:r>
          </a:p>
          <a:p>
            <a:r>
              <a:rPr lang="pt-PT" dirty="0"/>
              <a:t>(</a:t>
            </a:r>
            <a:r>
              <a:rPr lang="pt-PT" dirty="0" err="1"/>
              <a:t>TProfile</a:t>
            </a:r>
            <a:r>
              <a:rPr lang="pt-PT" dirty="0"/>
              <a:t> </a:t>
            </a:r>
            <a:r>
              <a:rPr lang="pt-PT" dirty="0" err="1"/>
              <a:t>in</a:t>
            </a:r>
            <a:r>
              <a:rPr lang="pt-PT" dirty="0"/>
              <a:t> HLT/TRJET/SHIFTER/HLT/j35/j35_EffPt@Shifter)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874" y="3240156"/>
            <a:ext cx="4009925" cy="34273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8" y="3240157"/>
            <a:ext cx="3774915" cy="331844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6C1E-AAD5-3C41-BB0C-E8BDFDD04D8F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689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69927"/>
            <a:ext cx="9144000" cy="5352976"/>
          </a:xfrm>
        </p:spPr>
        <p:txBody>
          <a:bodyPr>
            <a:normAutofit fontScale="62500" lnSpcReduction="20000"/>
          </a:bodyPr>
          <a:lstStyle/>
          <a:p>
            <a:r>
              <a:rPr lang="pt-PT" dirty="0" err="1" smtClean="0"/>
              <a:t>Checked</a:t>
            </a:r>
            <a:r>
              <a:rPr lang="pt-PT" dirty="0" smtClean="0"/>
              <a:t> </a:t>
            </a:r>
            <a:r>
              <a:rPr lang="pt-PT" dirty="0" err="1" smtClean="0"/>
              <a:t>monitoring</a:t>
            </a:r>
            <a:r>
              <a:rPr lang="pt-PT" dirty="0" smtClean="0"/>
              <a:t> </a:t>
            </a:r>
            <a:r>
              <a:rPr lang="pt-PT" dirty="0" err="1" smtClean="0"/>
              <a:t>code</a:t>
            </a:r>
            <a:r>
              <a:rPr lang="pt-PT" dirty="0" smtClean="0"/>
              <a:t> </a:t>
            </a:r>
            <a:r>
              <a:rPr lang="pt-PT" dirty="0" err="1" smtClean="0"/>
              <a:t>here</a:t>
            </a:r>
            <a:r>
              <a:rPr lang="pt-PT" dirty="0"/>
              <a:t>: </a:t>
            </a:r>
            <a:r>
              <a:rPr lang="pt-PT" dirty="0">
                <a:hlinkClick r:id="rId2"/>
              </a:rPr>
              <a:t>https://gitlab.cern.ch/atlas/athena/blob/master/Trigger/TrigMonitoring/TrigJetMonitoring/src/</a:t>
            </a:r>
            <a:r>
              <a:rPr lang="pt-PT" dirty="0" smtClean="0">
                <a:hlinkClick r:id="rId2"/>
              </a:rPr>
              <a:t>HLTJetMonTool.cxx</a:t>
            </a:r>
            <a:r>
              <a:rPr lang="pt-PT" dirty="0"/>
              <a:t> </a:t>
            </a:r>
            <a:r>
              <a:rPr lang="pt-PT" dirty="0" err="1" smtClean="0"/>
              <a:t>Around</a:t>
            </a:r>
            <a:r>
              <a:rPr lang="pt-PT" dirty="0" smtClean="0"/>
              <a:t> </a:t>
            </a:r>
            <a:r>
              <a:rPr lang="pt-PT" dirty="0" err="1" smtClean="0"/>
              <a:t>line</a:t>
            </a:r>
            <a:r>
              <a:rPr lang="pt-PT" dirty="0" smtClean="0"/>
              <a:t> 2594: </a:t>
            </a:r>
            <a:endParaRPr lang="pt-PT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54013" indent="0">
              <a:buNone/>
            </a:pPr>
            <a:endParaRPr lang="pt-PT" sz="2500" dirty="0" smtClean="0"/>
          </a:p>
          <a:p>
            <a:pPr marL="354013" indent="0">
              <a:buNone/>
            </a:pPr>
            <a:r>
              <a:rPr lang="pt-PT" sz="2500" dirty="0" smtClean="0"/>
              <a:t>/</a:t>
            </a:r>
            <a:r>
              <a:rPr lang="pt-PT" sz="2500" dirty="0"/>
              <a:t>/ </a:t>
            </a:r>
            <a:r>
              <a:rPr lang="pt-PT" sz="2500" dirty="0" err="1"/>
              <a:t>fill</a:t>
            </a:r>
            <a:r>
              <a:rPr lang="pt-PT" sz="2500" dirty="0"/>
              <a:t> num HLT </a:t>
            </a:r>
            <a:r>
              <a:rPr lang="pt-PT" sz="2500" dirty="0" err="1" smtClean="0"/>
              <a:t>eff</a:t>
            </a:r>
            <a:endParaRPr lang="pt-PT" sz="2500" dirty="0" smtClean="0"/>
          </a:p>
          <a:p>
            <a:pPr marL="354013" indent="0">
              <a:buNone/>
            </a:pPr>
            <a:r>
              <a:rPr lang="pt-PT" sz="2500" dirty="0" err="1" smtClean="0"/>
              <a:t>if</a:t>
            </a:r>
            <a:r>
              <a:rPr lang="pt-PT" sz="2500" dirty="0"/>
              <a:t>(</a:t>
            </a:r>
            <a:r>
              <a:rPr lang="pt-PT" sz="2500" dirty="0" err="1"/>
              <a:t>m_doHLTTrigEff</a:t>
            </a:r>
            <a:r>
              <a:rPr lang="pt-PT" sz="2500" dirty="0"/>
              <a:t>) </a:t>
            </a:r>
            <a:r>
              <a:rPr lang="pt-PT" sz="2500" dirty="0" smtClean="0"/>
              <a:t>{</a:t>
            </a:r>
          </a:p>
          <a:p>
            <a:pPr marL="354013" indent="0">
              <a:buNone/>
            </a:pPr>
            <a:r>
              <a:rPr lang="pt-PT" sz="2500" dirty="0" smtClean="0"/>
              <a:t>    </a:t>
            </a:r>
            <a:r>
              <a:rPr lang="pt-PT" sz="2500" dirty="0" err="1" smtClean="0"/>
              <a:t>if</a:t>
            </a:r>
            <a:r>
              <a:rPr lang="pt-PT" sz="2500" dirty="0" smtClean="0"/>
              <a:t> </a:t>
            </a:r>
            <a:r>
              <a:rPr lang="pt-PT" sz="2500" dirty="0"/>
              <a:t>(</a:t>
            </a:r>
            <a:r>
              <a:rPr lang="pt-PT" sz="2500" dirty="0" err="1"/>
              <a:t>isLeadingJet</a:t>
            </a:r>
            <a:r>
              <a:rPr lang="pt-PT" sz="2500" dirty="0"/>
              <a:t>(</a:t>
            </a:r>
            <a:r>
              <a:rPr lang="pt-PT" sz="2500" dirty="0" err="1"/>
              <a:t>jet,jetcoll,EtaLowThres,EtaHighThres,NJet</a:t>
            </a:r>
            <a:r>
              <a:rPr lang="pt-PT" sz="2500" dirty="0"/>
              <a:t>)){ //OF </a:t>
            </a:r>
            <a:r>
              <a:rPr lang="pt-PT" sz="2500" dirty="0" err="1"/>
              <a:t>leading</a:t>
            </a:r>
            <a:r>
              <a:rPr lang="pt-PT" sz="2500" dirty="0"/>
              <a:t> </a:t>
            </a:r>
            <a:r>
              <a:rPr lang="pt-PT" sz="2500" dirty="0" err="1"/>
              <a:t>jet</a:t>
            </a:r>
            <a:r>
              <a:rPr lang="pt-PT" sz="2500" dirty="0"/>
              <a:t> </a:t>
            </a:r>
            <a:r>
              <a:rPr lang="pt-PT" sz="2500" dirty="0" err="1"/>
              <a:t>in</a:t>
            </a:r>
            <a:r>
              <a:rPr lang="pt-PT" sz="2500" dirty="0"/>
              <a:t> </a:t>
            </a:r>
            <a:r>
              <a:rPr lang="pt-PT" sz="2500" dirty="0" err="1"/>
              <a:t>the</a:t>
            </a:r>
            <a:r>
              <a:rPr lang="pt-PT" sz="2500" dirty="0"/>
              <a:t> </a:t>
            </a:r>
            <a:r>
              <a:rPr lang="pt-PT" sz="2500" dirty="0" err="1"/>
              <a:t>same</a:t>
            </a:r>
            <a:r>
              <a:rPr lang="pt-PT" sz="2500" dirty="0"/>
              <a:t> eta </a:t>
            </a:r>
            <a:r>
              <a:rPr lang="pt-PT" sz="2500" dirty="0" err="1" smtClean="0"/>
              <a:t>region</a:t>
            </a:r>
            <a:endParaRPr lang="pt-PT" sz="2500" dirty="0"/>
          </a:p>
          <a:p>
            <a:pPr marL="354013" indent="0">
              <a:buNone/>
            </a:pPr>
            <a:r>
              <a:rPr lang="pt-PT" sz="2500" dirty="0" smtClean="0"/>
              <a:t>         </a:t>
            </a:r>
            <a:r>
              <a:rPr lang="pt-PT" sz="2500" dirty="0" err="1" smtClean="0"/>
              <a:t>if</a:t>
            </a:r>
            <a:r>
              <a:rPr lang="pt-PT" sz="2500" dirty="0"/>
              <a:t>(</a:t>
            </a:r>
            <a:r>
              <a:rPr lang="pt-PT" sz="2500" dirty="0" err="1"/>
              <a:t>getTDT</a:t>
            </a:r>
            <a:r>
              <a:rPr lang="pt-PT" sz="2500" dirty="0"/>
              <a:t>()-&gt;</a:t>
            </a:r>
            <a:r>
              <a:rPr lang="pt-PT" sz="2500" dirty="0" err="1"/>
              <a:t>isPassed</a:t>
            </a:r>
            <a:r>
              <a:rPr lang="pt-PT" sz="2500" dirty="0"/>
              <a:t>(</a:t>
            </a:r>
            <a:r>
              <a:rPr lang="pt-PT" sz="2500" dirty="0" err="1"/>
              <a:t>Form</a:t>
            </a:r>
            <a:r>
              <a:rPr lang="pt-PT" sz="2500" dirty="0"/>
              <a:t>("HLT_%s",</a:t>
            </a:r>
            <a:r>
              <a:rPr lang="pt-PT" sz="2500" dirty="0" err="1"/>
              <a:t>chainName.c_str</a:t>
            </a:r>
            <a:r>
              <a:rPr lang="pt-PT" sz="2500" dirty="0"/>
              <a:t>()))) {</a:t>
            </a:r>
          </a:p>
          <a:p>
            <a:pPr marL="354013" indent="0">
              <a:buNone/>
            </a:pPr>
            <a:r>
              <a:rPr lang="pt-PT" sz="2500" dirty="0"/>
              <a:t>	  </a:t>
            </a:r>
            <a:r>
              <a:rPr lang="pt-PT" sz="2500" dirty="0" smtClean="0"/>
              <a:t>  </a:t>
            </a:r>
            <a:r>
              <a:rPr lang="pt-PT" sz="2500" dirty="0" err="1" smtClean="0"/>
              <a:t>if</a:t>
            </a:r>
            <a:r>
              <a:rPr lang="pt-PT" sz="2500" dirty="0"/>
              <a:t>((p = </a:t>
            </a:r>
            <a:r>
              <a:rPr lang="pt-PT" sz="2500" dirty="0" err="1"/>
              <a:t>profile</a:t>
            </a:r>
            <a:r>
              <a:rPr lang="pt-PT" sz="2500" dirty="0"/>
              <a:t>(</a:t>
            </a:r>
            <a:r>
              <a:rPr lang="pt-PT" sz="2500" dirty="0" err="1"/>
              <a:t>Form</a:t>
            </a:r>
            <a:r>
              <a:rPr lang="pt-PT" sz="2500" dirty="0"/>
              <a:t>("%s_</a:t>
            </a:r>
            <a:r>
              <a:rPr lang="pt-PT" sz="2500" dirty="0" err="1"/>
              <a:t>EffPt</a:t>
            </a:r>
            <a:r>
              <a:rPr lang="pt-PT" sz="2500" dirty="0"/>
              <a:t>",</a:t>
            </a:r>
            <a:r>
              <a:rPr lang="pt-PT" sz="2500" dirty="0" err="1"/>
              <a:t>chainName.c_str</a:t>
            </a:r>
            <a:r>
              <a:rPr lang="pt-PT" sz="2500" dirty="0"/>
              <a:t>()))))  p-&gt;</a:t>
            </a:r>
            <a:r>
              <a:rPr lang="pt-PT" sz="2500" dirty="0" err="1"/>
              <a:t>Fill</a:t>
            </a:r>
            <a:r>
              <a:rPr lang="pt-PT" sz="2500" dirty="0"/>
              <a:t>(</a:t>
            </a:r>
            <a:r>
              <a:rPr lang="pt-PT" sz="2500" dirty="0" err="1"/>
              <a:t>jet</a:t>
            </a:r>
            <a:r>
              <a:rPr lang="pt-PT" sz="2500" dirty="0"/>
              <a:t>-&gt;</a:t>
            </a:r>
            <a:r>
              <a:rPr lang="pt-PT" sz="2500" dirty="0" err="1"/>
              <a:t>pt</a:t>
            </a:r>
            <a:r>
              <a:rPr lang="pt-PT" sz="2500" dirty="0"/>
              <a:t>()/CLHEP::GeV,1.0,1.0); </a:t>
            </a:r>
            <a:endParaRPr lang="pt-PT" sz="2500" dirty="0" smtClean="0"/>
          </a:p>
          <a:p>
            <a:pPr marL="354013" indent="0">
              <a:buNone/>
            </a:pPr>
            <a:r>
              <a:rPr lang="pt-PT" sz="2500" dirty="0"/>
              <a:t> </a:t>
            </a:r>
            <a:r>
              <a:rPr lang="pt-PT" sz="2500" dirty="0" smtClean="0"/>
              <a:t>         } </a:t>
            </a:r>
            <a:r>
              <a:rPr lang="pt-PT" sz="2500" dirty="0" err="1"/>
              <a:t>if</a:t>
            </a:r>
            <a:r>
              <a:rPr lang="pt-PT" sz="2500" dirty="0"/>
              <a:t> (! </a:t>
            </a:r>
            <a:r>
              <a:rPr lang="pt-PT" sz="2500" dirty="0" err="1"/>
              <a:t>getTDT</a:t>
            </a:r>
            <a:r>
              <a:rPr lang="pt-PT" sz="2500" dirty="0"/>
              <a:t>()-&gt;</a:t>
            </a:r>
            <a:r>
              <a:rPr lang="pt-PT" sz="2500" dirty="0" err="1"/>
              <a:t>isPassed</a:t>
            </a:r>
            <a:r>
              <a:rPr lang="pt-PT" sz="2500" dirty="0"/>
              <a:t>(</a:t>
            </a:r>
            <a:r>
              <a:rPr lang="pt-PT" sz="2500" dirty="0" err="1"/>
              <a:t>Form</a:t>
            </a:r>
            <a:r>
              <a:rPr lang="pt-PT" sz="2500" dirty="0"/>
              <a:t>("HLT_%s",</a:t>
            </a:r>
            <a:r>
              <a:rPr lang="pt-PT" sz="2500" dirty="0" err="1"/>
              <a:t>chainName.c_str</a:t>
            </a:r>
            <a:r>
              <a:rPr lang="pt-PT" sz="2500" dirty="0"/>
              <a:t>()))){</a:t>
            </a:r>
          </a:p>
          <a:p>
            <a:pPr marL="354013" indent="0">
              <a:buNone/>
            </a:pPr>
            <a:r>
              <a:rPr lang="pt-PT" sz="2500" dirty="0"/>
              <a:t>		  </a:t>
            </a:r>
            <a:r>
              <a:rPr lang="pt-PT" sz="2500" dirty="0" err="1"/>
              <a:t>if</a:t>
            </a:r>
            <a:r>
              <a:rPr lang="pt-PT" sz="2500" dirty="0"/>
              <a:t>((p = </a:t>
            </a:r>
            <a:r>
              <a:rPr lang="pt-PT" sz="2500" dirty="0" err="1"/>
              <a:t>profile</a:t>
            </a:r>
            <a:r>
              <a:rPr lang="pt-PT" sz="2500" dirty="0"/>
              <a:t>(</a:t>
            </a:r>
            <a:r>
              <a:rPr lang="pt-PT" sz="2500" dirty="0" err="1"/>
              <a:t>Form</a:t>
            </a:r>
            <a:r>
              <a:rPr lang="pt-PT" sz="2500" dirty="0"/>
              <a:t>("%s_</a:t>
            </a:r>
            <a:r>
              <a:rPr lang="pt-PT" sz="2500" dirty="0" err="1"/>
              <a:t>EffPt</a:t>
            </a:r>
            <a:r>
              <a:rPr lang="pt-PT" sz="2500" dirty="0"/>
              <a:t>",</a:t>
            </a:r>
            <a:r>
              <a:rPr lang="pt-PT" sz="2500" dirty="0" err="1"/>
              <a:t>chainName.c_str</a:t>
            </a:r>
            <a:r>
              <a:rPr lang="pt-PT" sz="2500" dirty="0"/>
              <a:t>()))))  p-&gt;</a:t>
            </a:r>
            <a:r>
              <a:rPr lang="pt-PT" sz="2500" dirty="0" err="1"/>
              <a:t>Fill</a:t>
            </a:r>
            <a:r>
              <a:rPr lang="pt-PT" sz="2500" dirty="0"/>
              <a:t>(</a:t>
            </a:r>
            <a:r>
              <a:rPr lang="pt-PT" sz="2500" dirty="0" err="1"/>
              <a:t>jet</a:t>
            </a:r>
            <a:r>
              <a:rPr lang="pt-PT" sz="2500" dirty="0"/>
              <a:t>-&gt;</a:t>
            </a:r>
            <a:r>
              <a:rPr lang="pt-PT" sz="2500" dirty="0" err="1"/>
              <a:t>pt</a:t>
            </a:r>
            <a:r>
              <a:rPr lang="pt-PT" sz="2500" dirty="0"/>
              <a:t>()/CLHEP::GeV,0.0,1.0)</a:t>
            </a:r>
            <a:r>
              <a:rPr lang="pt-PT" sz="2500" dirty="0" smtClean="0"/>
              <a:t>;</a:t>
            </a:r>
          </a:p>
          <a:p>
            <a:endParaRPr lang="pt-PT" dirty="0" smtClean="0"/>
          </a:p>
          <a:p>
            <a:r>
              <a:rPr lang="pt-PT" dirty="0" err="1" smtClean="0"/>
              <a:t>Checked</a:t>
            </a:r>
            <a:r>
              <a:rPr lang="pt-PT" dirty="0" smtClean="0"/>
              <a:t> </a:t>
            </a:r>
            <a:r>
              <a:rPr lang="pt-PT" dirty="0" err="1" smtClean="0"/>
              <a:t>prescales</a:t>
            </a:r>
            <a:r>
              <a:rPr lang="pt-PT" dirty="0"/>
              <a:t>: </a:t>
            </a:r>
            <a:r>
              <a:rPr lang="pt-PT" dirty="0">
                <a:hlinkClick r:id="rId3"/>
              </a:rPr>
              <a:t>https://atlas-trigconf.cern.ch/run2/smkey/2695/l1key/20513/hltkey/15168</a:t>
            </a:r>
            <a:r>
              <a:rPr lang="pt-PT" dirty="0" smtClean="0">
                <a:hlinkClick r:id="rId3"/>
              </a:rPr>
              <a:t>/</a:t>
            </a:r>
            <a:r>
              <a:rPr lang="pt-PT" dirty="0" smtClean="0"/>
              <a:t> </a:t>
            </a:r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Also</a:t>
            </a:r>
            <a:r>
              <a:rPr lang="pt-PT" dirty="0" smtClean="0"/>
              <a:t> </a:t>
            </a:r>
            <a:r>
              <a:rPr lang="pt-PT" dirty="0" err="1" smtClean="0"/>
              <a:t>looked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efficiency</a:t>
            </a:r>
            <a:r>
              <a:rPr lang="pt-PT" dirty="0" smtClean="0"/>
              <a:t> </a:t>
            </a:r>
            <a:r>
              <a:rPr lang="pt-PT" dirty="0" err="1" smtClean="0"/>
              <a:t>plots</a:t>
            </a:r>
            <a:r>
              <a:rPr lang="pt-PT" dirty="0" smtClean="0"/>
              <a:t> for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chains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All</a:t>
            </a:r>
            <a:r>
              <a:rPr lang="pt-PT" dirty="0" smtClean="0"/>
              <a:t> </a:t>
            </a:r>
            <a:r>
              <a:rPr lang="pt-PT" dirty="0" err="1" smtClean="0"/>
              <a:t>seems</a:t>
            </a:r>
            <a:r>
              <a:rPr lang="pt-PT" dirty="0" smtClean="0"/>
              <a:t> normal: </a:t>
            </a:r>
            <a:r>
              <a:rPr lang="pt-PT" dirty="0" err="1" smtClean="0"/>
              <a:t>prescales</a:t>
            </a:r>
            <a:r>
              <a:rPr lang="pt-PT" dirty="0" smtClean="0"/>
              <a:t> </a:t>
            </a:r>
            <a:r>
              <a:rPr lang="pt-PT" dirty="0" err="1" smtClean="0"/>
              <a:t>give</a:t>
            </a:r>
            <a:r>
              <a:rPr lang="pt-PT" dirty="0" smtClean="0"/>
              <a:t> </a:t>
            </a:r>
            <a:r>
              <a:rPr lang="pt-PT" dirty="0" err="1" smtClean="0"/>
              <a:t>flat</a:t>
            </a:r>
            <a:r>
              <a:rPr lang="pt-PT" dirty="0" smtClean="0"/>
              <a:t> </a:t>
            </a:r>
            <a:r>
              <a:rPr lang="pt-PT" dirty="0" err="1" smtClean="0"/>
              <a:t>efficiency</a:t>
            </a:r>
            <a:r>
              <a:rPr lang="pt-PT" dirty="0" smtClean="0"/>
              <a:t> </a:t>
            </a:r>
            <a:r>
              <a:rPr lang="pt-PT" dirty="0" err="1" smtClean="0"/>
              <a:t>reduction</a:t>
            </a:r>
            <a:endParaRPr lang="pt-PT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/>
              <a:t>j</a:t>
            </a:r>
            <a:r>
              <a:rPr lang="pt-PT" dirty="0" smtClean="0"/>
              <a:t>35 </a:t>
            </a:r>
            <a:r>
              <a:rPr lang="pt-PT" dirty="0" err="1" smtClean="0"/>
              <a:t>Mystery</a:t>
            </a:r>
            <a:r>
              <a:rPr lang="pt-PT" dirty="0" smtClean="0"/>
              <a:t> - </a:t>
            </a:r>
            <a:r>
              <a:rPr lang="pt-PT" dirty="0" err="1" smtClean="0"/>
              <a:t>investigation</a:t>
            </a:r>
            <a:endParaRPr lang="pt-PT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4B96-21EB-1A4F-948D-A6589F6E16BB}" type="datetime1">
              <a:rPr lang="en-US" smtClean="0"/>
              <a:t>23/05/18</a:t>
            </a:fld>
            <a:endParaRPr lang="pt-P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422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4" y="1417638"/>
            <a:ext cx="4889229" cy="2199239"/>
          </a:xfrm>
        </p:spPr>
        <p:txBody>
          <a:bodyPr>
            <a:normAutofit fontScale="85000" lnSpcReduction="10000"/>
          </a:bodyPr>
          <a:lstStyle/>
          <a:p>
            <a:r>
              <a:rPr lang="pt-PT" dirty="0" err="1" smtClean="0"/>
              <a:t>Unlike</a:t>
            </a:r>
            <a:r>
              <a:rPr lang="pt-PT" dirty="0" smtClean="0"/>
              <a:t> </a:t>
            </a:r>
            <a:r>
              <a:rPr lang="pt-PT" dirty="0" err="1" smtClean="0"/>
              <a:t>high-pT</a:t>
            </a:r>
            <a:r>
              <a:rPr lang="pt-PT" dirty="0" smtClean="0"/>
              <a:t> </a:t>
            </a:r>
            <a:r>
              <a:rPr lang="pt-PT" dirty="0" err="1" smtClean="0"/>
              <a:t>jet</a:t>
            </a:r>
            <a:r>
              <a:rPr lang="pt-PT" dirty="0" smtClean="0"/>
              <a:t> </a:t>
            </a:r>
            <a:r>
              <a:rPr lang="pt-PT" dirty="0" err="1" smtClean="0"/>
              <a:t>chains</a:t>
            </a:r>
            <a:r>
              <a:rPr lang="pt-PT" dirty="0" smtClean="0"/>
              <a:t>, j35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seeded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/>
              <a:t>  </a:t>
            </a:r>
            <a:r>
              <a:rPr lang="pt-PT" dirty="0" smtClean="0"/>
              <a:t>RD0_FILLED 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Low-energy</a:t>
            </a:r>
            <a:r>
              <a:rPr lang="pt-PT" dirty="0" smtClean="0"/>
              <a:t> </a:t>
            </a:r>
            <a:r>
              <a:rPr lang="pt-PT" dirty="0" err="1" smtClean="0"/>
              <a:t>jet</a:t>
            </a:r>
            <a:r>
              <a:rPr lang="pt-PT" dirty="0" smtClean="0"/>
              <a:t> response </a:t>
            </a:r>
            <a:r>
              <a:rPr lang="pt-PT" dirty="0" err="1" smtClean="0"/>
              <a:t>sculpts</a:t>
            </a:r>
            <a:r>
              <a:rPr lang="pt-PT" dirty="0" smtClean="0"/>
              <a:t> </a:t>
            </a:r>
            <a:r>
              <a:rPr lang="pt-PT" dirty="0" err="1" smtClean="0"/>
              <a:t>efficiency</a:t>
            </a:r>
            <a:endParaRPr 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" y="4195577"/>
            <a:ext cx="2916942" cy="2553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274" y="4195577"/>
            <a:ext cx="2917740" cy="2553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645" y="4195578"/>
            <a:ext cx="2976523" cy="2553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8731" y="5481577"/>
            <a:ext cx="107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L1_J100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4348592" y="5481577"/>
            <a:ext cx="107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L1_J75</a:t>
            </a:r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7732542" y="5481577"/>
            <a:ext cx="107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j360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936711"/>
            <a:ext cx="340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 349693, 1/</a:t>
            </a:r>
            <a:r>
              <a:rPr lang="en-US" b="1" dirty="0" err="1"/>
              <a:t>express_express</a:t>
            </a:r>
            <a:r>
              <a:rPr lang="en-US" b="1" dirty="0"/>
              <a:t> </a:t>
            </a:r>
          </a:p>
          <a:p>
            <a:endParaRPr lang="pt-PT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04043" cy="1143000"/>
          </a:xfrm>
        </p:spPr>
        <p:txBody>
          <a:bodyPr>
            <a:normAutofit/>
          </a:bodyPr>
          <a:lstStyle/>
          <a:p>
            <a:r>
              <a:rPr lang="pt-PT" dirty="0"/>
              <a:t>j</a:t>
            </a:r>
            <a:r>
              <a:rPr lang="pt-PT" dirty="0" smtClean="0"/>
              <a:t>35 </a:t>
            </a:r>
            <a:r>
              <a:rPr lang="pt-PT" dirty="0" err="1" smtClean="0"/>
              <a:t>Efficiency</a:t>
            </a:r>
            <a:endParaRPr lang="pt-P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243" y="509360"/>
            <a:ext cx="4009925" cy="342735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7A12-E794-CF4F-A557-D9EE00EB0EB0}" type="datetime1">
              <a:rPr lang="en-US" smtClean="0"/>
              <a:t>23/05/18</a:t>
            </a:fld>
            <a:endParaRPr lang="pt-P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5</a:t>
            </a:fld>
            <a:endParaRPr lang="pt-PT"/>
          </a:p>
        </p:txBody>
      </p:sp>
      <p:sp>
        <p:nvSpPr>
          <p:cNvPr id="15" name="TextBox 14"/>
          <p:cNvSpPr txBox="1"/>
          <p:nvPr/>
        </p:nvSpPr>
        <p:spPr>
          <a:xfrm>
            <a:off x="4228346" y="4918952"/>
            <a:ext cx="163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Constant</a:t>
            </a:r>
            <a:r>
              <a:rPr lang="pt-PT" dirty="0" smtClean="0"/>
              <a:t> factor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prescale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6912596" y="4962157"/>
            <a:ext cx="163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Constant</a:t>
            </a:r>
            <a:r>
              <a:rPr lang="pt-PT" dirty="0" smtClean="0"/>
              <a:t> factor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prescale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5211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Bump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SumET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41" y="1144362"/>
            <a:ext cx="8866106" cy="1980305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E.g.:</a:t>
            </a:r>
            <a:r>
              <a:rPr lang="pt-PT" dirty="0" smtClean="0">
                <a:hlinkClick r:id="rId2"/>
              </a:rPr>
              <a:t>https</a:t>
            </a:r>
            <a:r>
              <a:rPr lang="pt-PT" dirty="0">
                <a:hlinkClick r:id="rId2"/>
              </a:rPr>
              <a:t>://atlasdqm.cern.ch/webdisplay/tier0/1/express_express/run_349693/run/HLT/TRMET/Shifter/HLT/SignalEl/</a:t>
            </a:r>
            <a:r>
              <a:rPr lang="pt-PT" dirty="0" smtClean="0">
                <a:hlinkClick r:id="rId2"/>
              </a:rPr>
              <a:t>HLT_SumEt</a:t>
            </a:r>
            <a:endParaRPr lang="pt-PT" dirty="0" smtClean="0"/>
          </a:p>
          <a:p>
            <a:r>
              <a:rPr lang="pt-PT" dirty="0" err="1" smtClean="0"/>
              <a:t>Visible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b="1" dirty="0" err="1" smtClean="0"/>
              <a:t>SignalEl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primary</a:t>
            </a:r>
            <a:r>
              <a:rPr lang="pt-PT" dirty="0" smtClean="0"/>
              <a:t>  </a:t>
            </a:r>
            <a:r>
              <a:rPr lang="pt-PT" dirty="0" err="1" smtClean="0"/>
              <a:t>algorithm</a:t>
            </a:r>
            <a:r>
              <a:rPr lang="pt-PT" dirty="0" smtClean="0"/>
              <a:t> (</a:t>
            </a:r>
            <a:r>
              <a:rPr lang="pt-PT" dirty="0" err="1" smtClean="0"/>
              <a:t>left</a:t>
            </a:r>
            <a:r>
              <a:rPr lang="pt-PT" dirty="0" smtClean="0"/>
              <a:t>)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b="1" dirty="0" err="1" smtClean="0"/>
              <a:t>not</a:t>
            </a:r>
            <a:r>
              <a:rPr lang="pt-PT" b="1" dirty="0" smtClean="0"/>
              <a:t> </a:t>
            </a:r>
            <a:r>
              <a:rPr lang="pt-PT" b="1" dirty="0" err="1" smtClean="0"/>
              <a:t>in</a:t>
            </a:r>
            <a:r>
              <a:rPr lang="pt-PT" b="1" dirty="0" smtClean="0"/>
              <a:t> </a:t>
            </a:r>
            <a:r>
              <a:rPr lang="pt-PT" b="1" dirty="0" err="1" smtClean="0"/>
              <a:t>SignalMu</a:t>
            </a:r>
            <a:r>
              <a:rPr lang="pt-PT" b="1" dirty="0" smtClean="0"/>
              <a:t> </a:t>
            </a:r>
            <a:r>
              <a:rPr lang="pt-PT" dirty="0" smtClean="0"/>
              <a:t>(</a:t>
            </a:r>
            <a:r>
              <a:rPr lang="pt-PT" dirty="0" err="1" smtClean="0"/>
              <a:t>right</a:t>
            </a:r>
            <a:r>
              <a:rPr lang="pt-PT" dirty="0" smtClean="0"/>
              <a:t>)</a:t>
            </a:r>
          </a:p>
          <a:p>
            <a:r>
              <a:rPr lang="pt-PT" b="1" dirty="0" err="1" smtClean="0"/>
              <a:t>Not</a:t>
            </a:r>
            <a:r>
              <a:rPr lang="pt-PT" dirty="0" smtClean="0"/>
              <a:t> </a:t>
            </a:r>
            <a:r>
              <a:rPr lang="pt-PT" dirty="0" err="1" smtClean="0"/>
              <a:t>present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BULK</a:t>
            </a:r>
          </a:p>
          <a:p>
            <a:r>
              <a:rPr lang="pt-PT" dirty="0" err="1" smtClean="0"/>
              <a:t>Conclusion</a:t>
            </a:r>
            <a:r>
              <a:rPr lang="pt-PT" dirty="0" smtClean="0"/>
              <a:t>: </a:t>
            </a:r>
            <a:r>
              <a:rPr lang="pt-PT" dirty="0" err="1" smtClean="0"/>
              <a:t>feature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Express</a:t>
            </a:r>
            <a:r>
              <a:rPr lang="pt-PT" dirty="0" smtClean="0"/>
              <a:t> </a:t>
            </a:r>
            <a:r>
              <a:rPr lang="pt-PT" dirty="0" err="1" smtClean="0"/>
              <a:t>stream</a:t>
            </a:r>
            <a:r>
              <a:rPr lang="pt-PT" dirty="0" smtClean="0"/>
              <a:t> menu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80" y="3124667"/>
            <a:ext cx="4067234" cy="316183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95EF-4046-6B4C-B789-417267FD6934}" type="datetime1">
              <a:rPr lang="en-US" smtClean="0"/>
              <a:t>23/05/18</a:t>
            </a:fld>
            <a:endParaRPr lang="pt-P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6</a:t>
            </a:fld>
            <a:endParaRPr lang="pt-P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94" y="2797050"/>
            <a:ext cx="4080404" cy="34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999493" cy="1143000"/>
          </a:xfrm>
        </p:spPr>
        <p:txBody>
          <a:bodyPr/>
          <a:lstStyle/>
          <a:p>
            <a:r>
              <a:rPr lang="pt-PT" dirty="0" err="1" smtClean="0"/>
              <a:t>Mystery</a:t>
            </a:r>
            <a:r>
              <a:rPr lang="pt-PT" dirty="0" smtClean="0"/>
              <a:t> c</a:t>
            </a:r>
            <a:r>
              <a:rPr lang="pt-PT" dirty="0" smtClean="0"/>
              <a:t>alo </a:t>
            </a:r>
            <a:r>
              <a:rPr lang="pt-PT" dirty="0" err="1" smtClean="0"/>
              <a:t>spike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4" y="1417638"/>
            <a:ext cx="4456313" cy="5108815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 smtClean="0"/>
              <a:t>Spike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/>
              <a:t> </a:t>
            </a:r>
            <a:r>
              <a:rPr lang="pt-PT" dirty="0" err="1" smtClean="0"/>
              <a:t>TrigEMClusters</a:t>
            </a:r>
            <a:r>
              <a:rPr lang="pt-PT" dirty="0" smtClean="0"/>
              <a:t> </a:t>
            </a:r>
            <a:r>
              <a:rPr lang="pt-PT" dirty="0" err="1" smtClean="0"/>
              <a:t>at</a:t>
            </a:r>
            <a:r>
              <a:rPr lang="pt-PT" dirty="0" smtClean="0"/>
              <a:t> </a:t>
            </a:r>
          </a:p>
          <a:p>
            <a:pPr marL="457200" lvl="1" indent="0">
              <a:buNone/>
            </a:pPr>
            <a:r>
              <a:rPr lang="pt-PT" dirty="0" smtClean="0"/>
              <a:t>eta ~ 0; </a:t>
            </a:r>
            <a:r>
              <a:rPr lang="pt-PT" dirty="0" err="1" smtClean="0"/>
              <a:t>phi</a:t>
            </a:r>
            <a:r>
              <a:rPr lang="pt-PT" dirty="0" smtClean="0"/>
              <a:t> ~ -2</a:t>
            </a:r>
          </a:p>
          <a:p>
            <a:endParaRPr lang="pt-PT" dirty="0" smtClean="0"/>
          </a:p>
          <a:p>
            <a:r>
              <a:rPr lang="pt-PT" dirty="0" err="1" smtClean="0"/>
              <a:t>Turns</a:t>
            </a:r>
            <a:r>
              <a:rPr lang="pt-PT" dirty="0" smtClean="0"/>
              <a:t> </a:t>
            </a:r>
            <a:r>
              <a:rPr lang="pt-PT" dirty="0" err="1" smtClean="0"/>
              <a:t>out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due</a:t>
            </a:r>
            <a:r>
              <a:rPr lang="pt-PT" dirty="0" smtClean="0"/>
              <a:t> to L1Calo </a:t>
            </a:r>
            <a:r>
              <a:rPr lang="pt-PT" dirty="0" err="1" smtClean="0"/>
              <a:t>miscalibration</a:t>
            </a:r>
            <a:r>
              <a:rPr lang="pt-PT" dirty="0" smtClean="0"/>
              <a:t> (</a:t>
            </a:r>
            <a:r>
              <a:rPr lang="pt-PT" dirty="0" err="1" smtClean="0"/>
              <a:t>gain</a:t>
            </a:r>
            <a:r>
              <a:rPr lang="pt-PT" dirty="0" smtClean="0"/>
              <a:t> </a:t>
            </a:r>
            <a:r>
              <a:rPr lang="pt-PT" dirty="0" err="1" smtClean="0"/>
              <a:t>turned</a:t>
            </a:r>
            <a:r>
              <a:rPr lang="pt-PT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1 to </a:t>
            </a:r>
            <a:r>
              <a:rPr lang="en-US" dirty="0"/>
              <a:t>1.929) see: </a:t>
            </a:r>
            <a:r>
              <a:rPr lang="en-US" dirty="0">
                <a:hlinkClick r:id="rId2"/>
              </a:rPr>
              <a:t>https://its.cern.ch/jira/browse/ATLASDQ-</a:t>
            </a:r>
            <a:r>
              <a:rPr lang="en-US" dirty="0" smtClean="0">
                <a:hlinkClick r:id="rId2"/>
              </a:rPr>
              <a:t>562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Affected</a:t>
            </a:r>
            <a:r>
              <a:rPr lang="pt-PT" dirty="0" smtClean="0"/>
              <a:t> runs </a:t>
            </a:r>
            <a:r>
              <a:rPr lang="pt-PT" dirty="0"/>
              <a:t> </a:t>
            </a:r>
            <a:r>
              <a:rPr lang="pt-PT" dirty="0" smtClean="0"/>
              <a:t>349646, 349693, 349841, 349842, 349944, 349977, 350013, 350067, 350121, 350144, 350160, 350184</a:t>
            </a:r>
          </a:p>
          <a:p>
            <a:r>
              <a:rPr lang="pt-PT" dirty="0" err="1" smtClean="0"/>
              <a:t>Corrected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/>
              <a:t>  </a:t>
            </a:r>
            <a:r>
              <a:rPr lang="pt-PT" dirty="0" err="1"/>
              <a:t>run</a:t>
            </a:r>
            <a:r>
              <a:rPr lang="pt-PT" dirty="0"/>
              <a:t> 350220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C5B0-D84A-474E-92F7-F9523B342C84}" type="datetime1">
              <a:rPr lang="en-US" smtClean="0"/>
              <a:t>23/05/18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7</a:t>
            </a:fld>
            <a:endParaRPr lang="pt-PT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11" y="1864701"/>
            <a:ext cx="4722489" cy="39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462"/>
          </a:xfrm>
        </p:spPr>
        <p:txBody>
          <a:bodyPr/>
          <a:lstStyle/>
          <a:p>
            <a:r>
              <a:rPr lang="pt-PT" dirty="0" smtClean="0"/>
              <a:t>MET </a:t>
            </a:r>
            <a:r>
              <a:rPr lang="pt-PT" dirty="0" err="1" smtClean="0"/>
              <a:t>Phi</a:t>
            </a:r>
            <a:r>
              <a:rPr lang="pt-PT" dirty="0" smtClean="0"/>
              <a:t> </a:t>
            </a:r>
            <a:r>
              <a:rPr lang="pt-PT" dirty="0" err="1" smtClean="0"/>
              <a:t>Hotspot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70" y="1026435"/>
            <a:ext cx="8799339" cy="1768251"/>
          </a:xfrm>
        </p:spPr>
        <p:txBody>
          <a:bodyPr>
            <a:normAutofit fontScale="70000" lnSpcReduction="20000"/>
          </a:bodyPr>
          <a:lstStyle/>
          <a:p>
            <a:r>
              <a:rPr lang="pt-PT" dirty="0" smtClean="0"/>
              <a:t>MET </a:t>
            </a:r>
            <a:r>
              <a:rPr lang="pt-PT" dirty="0" err="1"/>
              <a:t>spike</a:t>
            </a:r>
            <a:r>
              <a:rPr lang="pt-PT" dirty="0"/>
              <a:t> </a:t>
            </a:r>
            <a:r>
              <a:rPr lang="pt-PT" dirty="0" err="1" smtClean="0"/>
              <a:t>appeared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correlated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EM </a:t>
            </a:r>
            <a:r>
              <a:rPr lang="pt-PT" dirty="0" err="1" smtClean="0"/>
              <a:t>cluster</a:t>
            </a:r>
            <a:r>
              <a:rPr lang="pt-PT" dirty="0" smtClean="0"/>
              <a:t> </a:t>
            </a:r>
            <a:r>
              <a:rPr lang="pt-PT" dirty="0" err="1" smtClean="0"/>
              <a:t>hotspot</a:t>
            </a:r>
            <a:r>
              <a:rPr lang="pt-PT" dirty="0" smtClean="0"/>
              <a:t>: </a:t>
            </a:r>
            <a:r>
              <a:rPr lang="pt-PT" dirty="0" err="1" smtClean="0"/>
              <a:t>phi</a:t>
            </a:r>
            <a:r>
              <a:rPr lang="pt-PT" dirty="0" smtClean="0"/>
              <a:t> ~ -2 + 3.14 ~ 1.14 </a:t>
            </a:r>
            <a:r>
              <a:rPr lang="pt-PT" dirty="0" smtClean="0">
                <a:sym typeface="Wingdings"/>
              </a:rPr>
              <a:t> </a:t>
            </a:r>
            <a:r>
              <a:rPr lang="pt-PT" dirty="0" err="1" smtClean="0">
                <a:sym typeface="Wingdings"/>
              </a:rPr>
              <a:t>turns</a:t>
            </a:r>
            <a:r>
              <a:rPr lang="pt-PT" dirty="0" smtClean="0">
                <a:sym typeface="Wingdings"/>
              </a:rPr>
              <a:t> </a:t>
            </a:r>
            <a:r>
              <a:rPr lang="pt-PT" dirty="0" err="1" smtClean="0">
                <a:sym typeface="Wingdings"/>
              </a:rPr>
              <a:t>out</a:t>
            </a:r>
            <a:r>
              <a:rPr lang="pt-PT" dirty="0" smtClean="0">
                <a:sym typeface="Wingdings"/>
              </a:rPr>
              <a:t> to </a:t>
            </a:r>
            <a:r>
              <a:rPr lang="pt-PT" dirty="0" err="1" smtClean="0">
                <a:sym typeface="Wingdings"/>
              </a:rPr>
              <a:t>appear</a:t>
            </a:r>
            <a:r>
              <a:rPr lang="pt-PT" dirty="0" smtClean="0">
                <a:sym typeface="Wingdings"/>
              </a:rPr>
              <a:t> </a:t>
            </a:r>
            <a:r>
              <a:rPr lang="pt-PT" dirty="0" err="1" smtClean="0">
                <a:sym typeface="Wingdings"/>
              </a:rPr>
              <a:t>in</a:t>
            </a:r>
            <a:r>
              <a:rPr lang="pt-PT" dirty="0" smtClean="0">
                <a:sym typeface="Wingdings"/>
              </a:rPr>
              <a:t> </a:t>
            </a:r>
            <a:r>
              <a:rPr lang="pt-PT" dirty="0" err="1" smtClean="0">
                <a:sym typeface="Wingdings"/>
              </a:rPr>
              <a:t>different</a:t>
            </a:r>
            <a:r>
              <a:rPr lang="pt-PT" dirty="0" smtClean="0">
                <a:sym typeface="Wingdings"/>
              </a:rPr>
              <a:t> </a:t>
            </a:r>
            <a:r>
              <a:rPr lang="pt-PT" dirty="0" err="1" smtClean="0">
                <a:sym typeface="Wingdings"/>
              </a:rPr>
              <a:t>set</a:t>
            </a:r>
            <a:r>
              <a:rPr lang="pt-PT" dirty="0" smtClean="0">
                <a:sym typeface="Wingdings"/>
              </a:rPr>
              <a:t> </a:t>
            </a:r>
            <a:r>
              <a:rPr lang="pt-PT" dirty="0" err="1" smtClean="0">
                <a:sym typeface="Wingdings"/>
              </a:rPr>
              <a:t>of</a:t>
            </a:r>
            <a:r>
              <a:rPr lang="pt-PT" dirty="0" smtClean="0">
                <a:sym typeface="Wingdings"/>
              </a:rPr>
              <a:t> runs</a:t>
            </a:r>
            <a:endParaRPr lang="pt-PT" dirty="0"/>
          </a:p>
          <a:p>
            <a:r>
              <a:rPr lang="pt-PT" dirty="0" err="1" smtClean="0"/>
              <a:t>Turns</a:t>
            </a:r>
            <a:r>
              <a:rPr lang="pt-PT" dirty="0" smtClean="0"/>
              <a:t> </a:t>
            </a:r>
            <a:r>
              <a:rPr lang="pt-PT" dirty="0" err="1" smtClean="0"/>
              <a:t>out</a:t>
            </a:r>
            <a:r>
              <a:rPr lang="pt-PT" dirty="0" smtClean="0"/>
              <a:t> to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already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L1 MET (</a:t>
            </a:r>
            <a:r>
              <a:rPr lang="pt-PT" dirty="0" err="1" smtClean="0"/>
              <a:t>thanks</a:t>
            </a:r>
            <a:r>
              <a:rPr lang="pt-PT" dirty="0" smtClean="0"/>
              <a:t> </a:t>
            </a:r>
            <a:r>
              <a:rPr lang="pt-PT" dirty="0" err="1" smtClean="0"/>
              <a:t>Kenji</a:t>
            </a:r>
            <a:r>
              <a:rPr lang="pt-PT" dirty="0" smtClean="0"/>
              <a:t>!)</a:t>
            </a:r>
          </a:p>
          <a:p>
            <a:r>
              <a:rPr lang="pt-PT" dirty="0"/>
              <a:t>Runs </a:t>
            </a:r>
            <a:r>
              <a:rPr lang="pt-PT" dirty="0" err="1"/>
              <a:t>affected</a:t>
            </a:r>
            <a:r>
              <a:rPr lang="pt-PT"/>
              <a:t>: </a:t>
            </a:r>
            <a:r>
              <a:rPr lang="pt-PT" smtClean="0"/>
              <a:t>350013, </a:t>
            </a:r>
            <a:r>
              <a:rPr lang="pt-PT" dirty="0"/>
              <a:t>350144, 350184, 350310, </a:t>
            </a:r>
            <a:r>
              <a:rPr lang="en-US" dirty="0"/>
              <a:t>350361, 350431</a:t>
            </a:r>
            <a:endParaRPr lang="pt-PT" dirty="0"/>
          </a:p>
          <a:p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pt-PT" dirty="0" err="1"/>
              <a:t>defect</a:t>
            </a:r>
            <a:r>
              <a:rPr lang="pt-PT" dirty="0"/>
              <a:t> MET </a:t>
            </a:r>
            <a:r>
              <a:rPr lang="pt-PT" dirty="0" err="1"/>
              <a:t>phi</a:t>
            </a:r>
            <a:r>
              <a:rPr lang="pt-PT" dirty="0"/>
              <a:t> </a:t>
            </a:r>
            <a:r>
              <a:rPr lang="pt-PT" dirty="0" err="1"/>
              <a:t>spike</a:t>
            </a:r>
            <a:r>
              <a:rPr lang="pt-PT" dirty="0"/>
              <a:t> </a:t>
            </a:r>
            <a:r>
              <a:rPr lang="pt-PT" dirty="0" err="1"/>
              <a:t>tolerable</a:t>
            </a:r>
            <a:endParaRPr lang="pt-PT" dirty="0"/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377B-CB65-AF43-AB21-7F4071503064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8</a:t>
            </a:fld>
            <a:endParaRPr lang="pt-P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6061"/>
            <a:ext cx="4521360" cy="3822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68" y="2794686"/>
            <a:ext cx="4204641" cy="356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TileCal</a:t>
            </a:r>
            <a:r>
              <a:rPr lang="pt-PT" dirty="0" smtClean="0"/>
              <a:t> </a:t>
            </a:r>
            <a:r>
              <a:rPr lang="pt-PT" dirty="0" err="1" smtClean="0"/>
              <a:t>Hole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308733" cy="4938712"/>
          </a:xfrm>
        </p:spPr>
        <p:txBody>
          <a:bodyPr>
            <a:normAutofit fontScale="85000" lnSpcReduction="20000"/>
          </a:bodyPr>
          <a:lstStyle/>
          <a:p>
            <a:r>
              <a:rPr lang="pt-PT" dirty="0" err="1" smtClean="0"/>
              <a:t>Visible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jet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HLCalo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Runs </a:t>
            </a:r>
            <a:r>
              <a:rPr lang="pt-PT" dirty="0" err="1" smtClean="0"/>
              <a:t>affected</a:t>
            </a:r>
            <a:r>
              <a:rPr lang="pt-PT" dirty="0" smtClean="0"/>
              <a:t>: </a:t>
            </a:r>
            <a:r>
              <a:rPr lang="pt-PT" dirty="0" smtClean="0"/>
              <a:t>350310, 350440, </a:t>
            </a:r>
            <a:r>
              <a:rPr lang="en-US" dirty="0" smtClean="0"/>
              <a:t>350361, 350431, 350682, 350749,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Hard to see in Express stream: only in L1_J100 from run 350479 (thanks </a:t>
            </a:r>
            <a:r>
              <a:rPr lang="en-US" dirty="0" err="1" smtClean="0"/>
              <a:t>Ren-Jie</a:t>
            </a:r>
            <a:r>
              <a:rPr lang="en-US" dirty="0" smtClean="0"/>
              <a:t>!)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pt-PT" dirty="0" err="1" smtClean="0"/>
              <a:t>defect</a:t>
            </a:r>
            <a:r>
              <a:rPr lang="pt-PT" dirty="0" smtClean="0"/>
              <a:t> TRIG_HLT_ </a:t>
            </a:r>
            <a:r>
              <a:rPr lang="pt-PT" dirty="0" err="1" smtClean="0"/>
              <a:t>CAL_Tile_SourceMinor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377B-CB65-AF43-AB21-7F4071503064}" type="datetime1">
              <a:rPr lang="en-US" smtClean="0"/>
              <a:t>23/05/18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Jet Trigger Meeting 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84A19-63E6-8948-87B0-B52743786082}" type="slidenum">
              <a:rPr lang="pt-PT" smtClean="0"/>
              <a:t>9</a:t>
            </a:fld>
            <a:endParaRPr lang="pt-P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629" y="1600200"/>
            <a:ext cx="4749371" cy="41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21192</TotalTime>
  <Words>515</Words>
  <Application>Microsoft Macintosh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Jet/MET/Calo expert on-call </vt:lpstr>
      <vt:lpstr>Two-week summary:</vt:lpstr>
      <vt:lpstr>J35 Efficiency Mystery</vt:lpstr>
      <vt:lpstr>j35 Mystery - investigation</vt:lpstr>
      <vt:lpstr>j35 Efficiency</vt:lpstr>
      <vt:lpstr>Bump in SumET</vt:lpstr>
      <vt:lpstr>Mystery calo spike</vt:lpstr>
      <vt:lpstr>MET Phi Hotspot</vt:lpstr>
      <vt:lpstr>TileCal Hole</vt:lpstr>
      <vt:lpstr>Backup</vt:lpstr>
      <vt:lpstr>Mystery calo spike Nr.1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Jet/MET/Calo expert on-call </dc:title>
  <dc:creator>Ricardo Goncalo</dc:creator>
  <cp:lastModifiedBy>Ricardo Goncalo</cp:lastModifiedBy>
  <cp:revision>80</cp:revision>
  <dcterms:created xsi:type="dcterms:W3CDTF">2017-10-16T08:00:06Z</dcterms:created>
  <dcterms:modified xsi:type="dcterms:W3CDTF">2018-05-23T16:44:05Z</dcterms:modified>
</cp:coreProperties>
</file>