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0" r:id="rId3"/>
    <p:sldId id="279" r:id="rId4"/>
    <p:sldId id="278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8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49A888-D63D-2948-843D-4883ABD776FC}" type="datetimeFigureOut">
              <a:rPr lang="en-US" smtClean="0"/>
              <a:t>08/10/18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FD798A-B975-3741-B5E9-A404DC08EFFF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50161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BAE3C9-DDCA-AC40-87BE-605589D7CAB9}" type="datetimeFigureOut">
              <a:rPr lang="en-US" smtClean="0"/>
              <a:t>08/10/18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6DA8CF-D504-4E40-985D-9859D13CB33D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653204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C9EBA-C1A4-384C-A179-2758694327CC}" type="datetime1">
              <a:rPr lang="en-US" smtClean="0"/>
              <a:t>08/10/18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Jet/MET Trigger Meetings </a:t>
            </a: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4A19-63E6-8948-87B0-B5274378608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04833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AB62C-41B6-194A-8F55-9FE8A443CBAE}" type="datetime1">
              <a:rPr lang="en-US" smtClean="0"/>
              <a:t>08/10/18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Jet/MET Trigger Meetings </a:t>
            </a: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4A19-63E6-8948-87B0-B5274378608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42419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497D6-58F5-AC47-8275-25179616DB34}" type="datetime1">
              <a:rPr lang="en-US" smtClean="0"/>
              <a:t>08/10/18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Jet/MET Trigger Meetings </a:t>
            </a: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4A19-63E6-8948-87B0-B5274378608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35675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71BF1-40C0-D543-8088-AE3467705667}" type="datetime1">
              <a:rPr lang="en-US" smtClean="0"/>
              <a:t>08/10/18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Jet/MET Trigger Meetings </a:t>
            </a: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4A19-63E6-8948-87B0-B5274378608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07459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9ED9-F3A1-CB4F-A627-16B61F9F82AF}" type="datetime1">
              <a:rPr lang="en-US" smtClean="0"/>
              <a:t>08/10/18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Jet/MET Trigger Meetings </a:t>
            </a: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4A19-63E6-8948-87B0-B5274378608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52580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89E0-F44B-1F41-B158-75023EBCD2BE}" type="datetime1">
              <a:rPr lang="en-US" smtClean="0"/>
              <a:t>08/10/18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Jet/MET Trigger Meetings </a:t>
            </a:r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4A19-63E6-8948-87B0-B5274378608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6087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4B22C-8705-514F-BCAA-A37FADB06F8A}" type="datetime1">
              <a:rPr lang="en-US" smtClean="0"/>
              <a:t>08/10/18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Jet/MET Trigger Meetings </a:t>
            </a:r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4A19-63E6-8948-87B0-B5274378608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20250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30893-917F-D448-9C05-9CB2C1EA9129}" type="datetime1">
              <a:rPr lang="en-US" smtClean="0"/>
              <a:t>08/10/18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Jet/MET Trigger Meetings </a:t>
            </a:r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4A19-63E6-8948-87B0-B5274378608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69233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3DA15-5267-EA4A-8D60-AC5DAC091A86}" type="datetime1">
              <a:rPr lang="en-US" smtClean="0"/>
              <a:t>08/10/18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Jet/MET Trigger Meetings </a:t>
            </a:r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4A19-63E6-8948-87B0-B5274378608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19985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44478-CC46-8F44-9D69-482383D4F4B2}" type="datetime1">
              <a:rPr lang="en-US" smtClean="0"/>
              <a:t>08/10/18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Jet/MET Trigger Meetings </a:t>
            </a:r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4A19-63E6-8948-87B0-B5274378608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72291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B984-F343-F249-BE72-A1D5A7CC590D}" type="datetime1">
              <a:rPr lang="en-US" smtClean="0"/>
              <a:t>08/10/18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Jet/MET Trigger Meetings </a:t>
            </a:r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4A19-63E6-8948-87B0-B5274378608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35072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BE289-6F17-594D-8E9C-A4EA6DED9209}" type="datetime1">
              <a:rPr lang="en-US" smtClean="0"/>
              <a:t>08/10/18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PT" smtClean="0"/>
              <a:t>Jet/MET Trigger Meetings </a:t>
            </a: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584A19-63E6-8948-87B0-B5274378608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27698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s://docs.google.com/spreadsheets/d/1BakinkAgiE4LJ7NOR0brAk6Y0WtCc1NAqmw9UqkzslY/edit%23gid=0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s://docs.google.com/spreadsheets/d/1BakinkAgiE4LJ7NOR0brAk6Y0WtCc1NAqmw9UqkzslY/edit%23gid=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dirty="0" err="1" smtClean="0"/>
              <a:t>Jet</a:t>
            </a:r>
            <a:r>
              <a:rPr lang="pt-PT" dirty="0" smtClean="0"/>
              <a:t>/MET/Calo </a:t>
            </a:r>
            <a:r>
              <a:rPr lang="pt-PT" dirty="0" err="1" smtClean="0"/>
              <a:t>expert</a:t>
            </a:r>
            <a:r>
              <a:rPr lang="pt-PT" dirty="0" smtClean="0"/>
              <a:t> </a:t>
            </a:r>
            <a:r>
              <a:rPr lang="pt-PT" dirty="0" err="1" smtClean="0"/>
              <a:t>on-call</a:t>
            </a:r>
            <a:r>
              <a:rPr lang="pt-PT" dirty="0" smtClean="0"/>
              <a:t> </a:t>
            </a:r>
            <a:endParaRPr lang="pt-PT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940661" y="3886199"/>
            <a:ext cx="7321470" cy="2134885"/>
          </a:xfrm>
        </p:spPr>
        <p:txBody>
          <a:bodyPr>
            <a:normAutofit fontScale="77500" lnSpcReduction="20000"/>
          </a:bodyPr>
          <a:lstStyle/>
          <a:p>
            <a:r>
              <a:rPr lang="pt-PT" dirty="0" smtClean="0"/>
              <a:t>Ricardo Gonçalo (LIP)</a:t>
            </a:r>
          </a:p>
          <a:p>
            <a:endParaRPr lang="pt-PT" dirty="0" smtClean="0"/>
          </a:p>
          <a:p>
            <a:r>
              <a:rPr lang="pt-PT" dirty="0" err="1" smtClean="0"/>
              <a:t>Weeks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2 to </a:t>
            </a:r>
            <a:r>
              <a:rPr lang="pt-PT" dirty="0"/>
              <a:t>8</a:t>
            </a:r>
            <a:r>
              <a:rPr lang="pt-PT" dirty="0" smtClean="0"/>
              <a:t> </a:t>
            </a:r>
            <a:r>
              <a:rPr lang="pt-PT" dirty="0" err="1" smtClean="0"/>
              <a:t>October</a:t>
            </a:r>
            <a:endParaRPr lang="pt-PT" dirty="0" smtClean="0"/>
          </a:p>
          <a:p>
            <a:endParaRPr lang="pt-PT" dirty="0"/>
          </a:p>
          <a:p>
            <a:r>
              <a:rPr lang="pt-PT" dirty="0" smtClean="0"/>
              <a:t>MET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Jet</a:t>
            </a:r>
            <a:r>
              <a:rPr lang="pt-PT" dirty="0" smtClean="0"/>
              <a:t> </a:t>
            </a:r>
            <a:r>
              <a:rPr lang="pt-PT" dirty="0" err="1" smtClean="0"/>
              <a:t>Trigger</a:t>
            </a:r>
            <a:r>
              <a:rPr lang="pt-PT" dirty="0" smtClean="0"/>
              <a:t> Meetings – 8 </a:t>
            </a:r>
            <a:r>
              <a:rPr lang="pt-PT" dirty="0" err="1" smtClean="0"/>
              <a:t>and</a:t>
            </a:r>
            <a:r>
              <a:rPr lang="pt-PT" dirty="0" smtClean="0"/>
              <a:t> 10 </a:t>
            </a:r>
            <a:r>
              <a:rPr lang="pt-PT" dirty="0" err="1" smtClean="0"/>
              <a:t>October</a:t>
            </a:r>
            <a:r>
              <a:rPr lang="pt-PT" dirty="0" smtClean="0"/>
              <a:t> 2018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6810697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 smtClean="0"/>
              <a:t>News</a:t>
            </a:r>
            <a:r>
              <a:rPr lang="pt-PT" dirty="0" smtClean="0"/>
              <a:t> (</a:t>
            </a:r>
            <a:r>
              <a:rPr lang="pt-PT" dirty="0" err="1" smtClean="0"/>
              <a:t>at</a:t>
            </a:r>
            <a:r>
              <a:rPr lang="pt-PT" dirty="0" smtClean="0"/>
              <a:t> </a:t>
            </a:r>
            <a:r>
              <a:rPr lang="pt-PT" dirty="0" err="1" smtClean="0"/>
              <a:t>the</a:t>
            </a:r>
            <a:r>
              <a:rPr lang="pt-PT" dirty="0" smtClean="0"/>
              <a:t> </a:t>
            </a:r>
            <a:r>
              <a:rPr lang="pt-PT" dirty="0" err="1" smtClean="0"/>
              <a:t>end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the</a:t>
            </a:r>
            <a:r>
              <a:rPr lang="pt-PT" smtClean="0"/>
              <a:t> shift</a:t>
            </a:r>
            <a:r>
              <a:rPr lang="pt-PT" dirty="0" smtClean="0"/>
              <a:t>)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PT" dirty="0"/>
              <a:t>LHC status </a:t>
            </a:r>
            <a:r>
              <a:rPr lang="pt-PT" dirty="0" err="1"/>
              <a:t>and</a:t>
            </a:r>
            <a:r>
              <a:rPr lang="pt-PT" dirty="0"/>
              <a:t> </a:t>
            </a:r>
            <a:r>
              <a:rPr lang="pt-PT" dirty="0" err="1"/>
              <a:t>plans</a:t>
            </a:r>
            <a:r>
              <a:rPr lang="pt-PT" dirty="0"/>
              <a:t> (</a:t>
            </a:r>
            <a:r>
              <a:rPr lang="pt-PT" dirty="0" err="1"/>
              <a:t>schedule</a:t>
            </a:r>
            <a:r>
              <a:rPr lang="pt-PT" dirty="0"/>
              <a:t> </a:t>
            </a:r>
            <a:r>
              <a:rPr lang="pt-PT" dirty="0" err="1"/>
              <a:t>subject</a:t>
            </a:r>
            <a:r>
              <a:rPr lang="pt-PT" dirty="0"/>
              <a:t> to </a:t>
            </a:r>
            <a:r>
              <a:rPr lang="pt-PT" dirty="0" err="1"/>
              <a:t>change</a:t>
            </a:r>
            <a:r>
              <a:rPr lang="pt-PT" dirty="0"/>
              <a:t>):   </a:t>
            </a:r>
          </a:p>
          <a:p>
            <a:pPr lvl="1"/>
            <a:r>
              <a:rPr lang="pt-PT" dirty="0" err="1"/>
              <a:t>Physics</a:t>
            </a:r>
            <a:r>
              <a:rPr lang="pt-PT" dirty="0"/>
              <a:t> </a:t>
            </a:r>
            <a:r>
              <a:rPr lang="pt-PT" dirty="0" err="1"/>
              <a:t>with</a:t>
            </a:r>
            <a:r>
              <a:rPr lang="pt-PT" dirty="0"/>
              <a:t> 2556b. </a:t>
            </a:r>
          </a:p>
          <a:p>
            <a:pPr lvl="1"/>
            <a:r>
              <a:rPr lang="pt-PT" dirty="0" err="1"/>
              <a:t>Tuesday</a:t>
            </a:r>
            <a:r>
              <a:rPr lang="pt-PT" dirty="0"/>
              <a:t>, </a:t>
            </a:r>
            <a:r>
              <a:rPr lang="pt-PT" dirty="0" err="1"/>
              <a:t>Oct</a:t>
            </a:r>
            <a:r>
              <a:rPr lang="pt-PT" dirty="0"/>
              <a:t>. 9: </a:t>
            </a:r>
            <a:r>
              <a:rPr lang="pt-PT" dirty="0" err="1"/>
              <a:t>ion</a:t>
            </a:r>
            <a:r>
              <a:rPr lang="pt-PT" dirty="0"/>
              <a:t> </a:t>
            </a:r>
            <a:r>
              <a:rPr lang="pt-PT" dirty="0" err="1"/>
              <a:t>cycle</a:t>
            </a:r>
            <a:r>
              <a:rPr lang="pt-PT" dirty="0"/>
              <a:t> </a:t>
            </a:r>
            <a:r>
              <a:rPr lang="pt-PT" dirty="0" err="1"/>
              <a:t>setup</a:t>
            </a:r>
            <a:r>
              <a:rPr lang="pt-PT" dirty="0"/>
              <a:t> (</a:t>
            </a:r>
            <a:r>
              <a:rPr lang="pt-PT" dirty="0" err="1"/>
              <a:t>one</a:t>
            </a:r>
            <a:r>
              <a:rPr lang="pt-PT" dirty="0"/>
              <a:t> </a:t>
            </a:r>
            <a:r>
              <a:rPr lang="pt-PT" dirty="0" err="1"/>
              <a:t>shift</a:t>
            </a:r>
            <a:r>
              <a:rPr lang="pt-PT" dirty="0"/>
              <a:t>). </a:t>
            </a:r>
          </a:p>
          <a:p>
            <a:pPr lvl="1"/>
            <a:r>
              <a:rPr lang="pt-PT" dirty="0" err="1"/>
              <a:t>Low</a:t>
            </a:r>
            <a:r>
              <a:rPr lang="pt-PT" dirty="0"/>
              <a:t> E </a:t>
            </a:r>
            <a:r>
              <a:rPr lang="pt-PT" dirty="0" err="1"/>
              <a:t>run</a:t>
            </a:r>
            <a:r>
              <a:rPr lang="pt-PT" dirty="0"/>
              <a:t> </a:t>
            </a:r>
            <a:r>
              <a:rPr lang="pt-PT" dirty="0" err="1"/>
              <a:t>next</a:t>
            </a:r>
            <a:r>
              <a:rPr lang="pt-PT" dirty="0"/>
              <a:t> </a:t>
            </a:r>
            <a:r>
              <a:rPr lang="pt-PT" dirty="0" err="1"/>
              <a:t>week</a:t>
            </a:r>
            <a:r>
              <a:rPr lang="pt-PT" dirty="0"/>
              <a:t> </a:t>
            </a:r>
            <a:r>
              <a:rPr lang="pt-PT" dirty="0" err="1"/>
              <a:t>from</a:t>
            </a:r>
            <a:r>
              <a:rPr lang="pt-PT" dirty="0"/>
              <a:t> </a:t>
            </a:r>
            <a:r>
              <a:rPr lang="pt-PT" dirty="0" err="1"/>
              <a:t>Thursday</a:t>
            </a:r>
            <a:r>
              <a:rPr lang="pt-PT" dirty="0"/>
              <a:t> 11 </a:t>
            </a:r>
            <a:r>
              <a:rPr lang="pt-PT" dirty="0" err="1"/>
              <a:t>October</a:t>
            </a:r>
            <a:r>
              <a:rPr lang="pt-PT" dirty="0"/>
              <a:t> </a:t>
            </a:r>
          </a:p>
          <a:p>
            <a:pPr lvl="2"/>
            <a:r>
              <a:rPr lang="pt-PT" dirty="0" err="1"/>
              <a:t>Maybe</a:t>
            </a:r>
            <a:r>
              <a:rPr lang="pt-PT" dirty="0"/>
              <a:t> </a:t>
            </a:r>
            <a:r>
              <a:rPr lang="pt-PT" dirty="0" err="1"/>
              <a:t>ramp</a:t>
            </a:r>
            <a:r>
              <a:rPr lang="pt-PT" dirty="0"/>
              <a:t> </a:t>
            </a:r>
            <a:r>
              <a:rPr lang="pt-PT" dirty="0" err="1"/>
              <a:t>up</a:t>
            </a:r>
            <a:r>
              <a:rPr lang="pt-PT" dirty="0"/>
              <a:t> </a:t>
            </a:r>
            <a:r>
              <a:rPr lang="pt-PT" dirty="0" err="1"/>
              <a:t>period</a:t>
            </a:r>
            <a:r>
              <a:rPr lang="pt-PT" dirty="0"/>
              <a:t> </a:t>
            </a:r>
            <a:r>
              <a:rPr lang="pt-PT" dirty="0" err="1"/>
              <a:t>after</a:t>
            </a:r>
            <a:r>
              <a:rPr lang="pt-PT" dirty="0"/>
              <a:t> ALFA </a:t>
            </a:r>
            <a:r>
              <a:rPr lang="pt-PT" dirty="0" err="1"/>
              <a:t>run</a:t>
            </a:r>
            <a:r>
              <a:rPr lang="pt-PT" dirty="0"/>
              <a:t> (</a:t>
            </a:r>
            <a:r>
              <a:rPr lang="pt-PT" dirty="0" err="1"/>
              <a:t>machine</a:t>
            </a:r>
            <a:r>
              <a:rPr lang="pt-PT" dirty="0"/>
              <a:t> </a:t>
            </a:r>
            <a:r>
              <a:rPr lang="pt-PT" dirty="0" err="1"/>
              <a:t>side</a:t>
            </a:r>
            <a:r>
              <a:rPr lang="pt-PT" dirty="0"/>
              <a:t> </a:t>
            </a:r>
            <a:r>
              <a:rPr lang="pt-PT" dirty="0" err="1"/>
              <a:t>trying</a:t>
            </a:r>
            <a:r>
              <a:rPr lang="pt-PT" dirty="0"/>
              <a:t> to </a:t>
            </a:r>
            <a:r>
              <a:rPr lang="pt-PT" dirty="0" err="1"/>
              <a:t>avoid</a:t>
            </a:r>
            <a:r>
              <a:rPr lang="pt-PT" dirty="0"/>
              <a:t> </a:t>
            </a:r>
            <a:r>
              <a:rPr lang="pt-PT" dirty="0" err="1"/>
              <a:t>this</a:t>
            </a:r>
            <a:r>
              <a:rPr lang="pt-PT" dirty="0"/>
              <a:t>) </a:t>
            </a:r>
          </a:p>
          <a:p>
            <a:pPr lvl="1"/>
            <a:r>
              <a:rPr lang="pt-PT" dirty="0" err="1"/>
              <a:t>Possible</a:t>
            </a:r>
            <a:r>
              <a:rPr lang="pt-PT" dirty="0"/>
              <a:t> </a:t>
            </a:r>
            <a:r>
              <a:rPr lang="pt-PT" dirty="0" err="1"/>
              <a:t>high</a:t>
            </a:r>
            <a:r>
              <a:rPr lang="pt-PT" dirty="0"/>
              <a:t>-mu </a:t>
            </a:r>
            <a:r>
              <a:rPr lang="pt-PT" dirty="0" err="1"/>
              <a:t>run</a:t>
            </a:r>
            <a:r>
              <a:rPr lang="pt-PT" dirty="0"/>
              <a:t> </a:t>
            </a:r>
            <a:r>
              <a:rPr lang="pt-PT" dirty="0" err="1"/>
              <a:t>with</a:t>
            </a:r>
            <a:r>
              <a:rPr lang="pt-PT" dirty="0"/>
              <a:t> 8b4e </a:t>
            </a:r>
            <a:r>
              <a:rPr lang="pt-PT" dirty="0" err="1"/>
              <a:t>trains</a:t>
            </a:r>
            <a:r>
              <a:rPr lang="pt-PT" dirty="0"/>
              <a:t> </a:t>
            </a:r>
            <a:r>
              <a:rPr lang="pt-PT" dirty="0" err="1"/>
              <a:t>during</a:t>
            </a:r>
            <a:r>
              <a:rPr lang="pt-PT" dirty="0"/>
              <a:t> MD4.  </a:t>
            </a:r>
          </a:p>
          <a:p>
            <a:pPr lvl="1"/>
            <a:r>
              <a:rPr lang="pt-PT" dirty="0"/>
              <a:t>MD4 </a:t>
            </a:r>
            <a:r>
              <a:rPr lang="pt-PT" dirty="0" err="1"/>
              <a:t>probably</a:t>
            </a:r>
            <a:r>
              <a:rPr lang="pt-PT" dirty="0"/>
              <a:t> </a:t>
            </a:r>
            <a:r>
              <a:rPr lang="pt-PT" dirty="0" err="1"/>
              <a:t>extended</a:t>
            </a:r>
            <a:r>
              <a:rPr lang="pt-PT" dirty="0"/>
              <a:t> to 7 </a:t>
            </a:r>
            <a:r>
              <a:rPr lang="pt-PT" dirty="0" err="1"/>
              <a:t>days</a:t>
            </a:r>
            <a:r>
              <a:rPr lang="pt-PT" dirty="0"/>
              <a:t> (</a:t>
            </a:r>
            <a:r>
              <a:rPr lang="pt-PT" dirty="0" err="1"/>
              <a:t>starting</a:t>
            </a:r>
            <a:r>
              <a:rPr lang="pt-PT" dirty="0"/>
              <a:t> 24 </a:t>
            </a:r>
            <a:r>
              <a:rPr lang="pt-PT" dirty="0" err="1"/>
              <a:t>October</a:t>
            </a:r>
            <a:r>
              <a:rPr lang="pt-PT" dirty="0"/>
              <a:t>) </a:t>
            </a:r>
          </a:p>
          <a:p>
            <a:endParaRPr lang="pt-PT" dirty="0" smtClean="0"/>
          </a:p>
          <a:p>
            <a:r>
              <a:rPr lang="pt-PT" dirty="0" smtClean="0"/>
              <a:t>ATLAS </a:t>
            </a:r>
            <a:r>
              <a:rPr lang="pt-PT" dirty="0" err="1"/>
              <a:t>plans</a:t>
            </a:r>
            <a:r>
              <a:rPr lang="pt-PT" dirty="0"/>
              <a:t>:  </a:t>
            </a:r>
          </a:p>
          <a:p>
            <a:pPr lvl="1"/>
            <a:r>
              <a:rPr lang="pt-PT" dirty="0" err="1"/>
              <a:t>Low</a:t>
            </a:r>
            <a:r>
              <a:rPr lang="pt-PT" dirty="0"/>
              <a:t>-E </a:t>
            </a:r>
            <a:r>
              <a:rPr lang="pt-PT" dirty="0" err="1"/>
              <a:t>run</a:t>
            </a:r>
            <a:r>
              <a:rPr lang="pt-PT" dirty="0"/>
              <a:t> </a:t>
            </a:r>
            <a:r>
              <a:rPr lang="pt-PT" dirty="0" err="1"/>
              <a:t>in</a:t>
            </a:r>
            <a:r>
              <a:rPr lang="pt-PT" dirty="0"/>
              <a:t> </a:t>
            </a:r>
            <a:r>
              <a:rPr lang="pt-PT" dirty="0" err="1"/>
              <a:t>week</a:t>
            </a:r>
            <a:r>
              <a:rPr lang="pt-PT" dirty="0"/>
              <a:t> </a:t>
            </a:r>
            <a:r>
              <a:rPr lang="pt-PT" dirty="0" err="1"/>
              <a:t>of</a:t>
            </a:r>
            <a:r>
              <a:rPr lang="pt-PT" dirty="0"/>
              <a:t> 8 </a:t>
            </a:r>
            <a:r>
              <a:rPr lang="pt-PT" dirty="0" err="1"/>
              <a:t>October</a:t>
            </a:r>
            <a:r>
              <a:rPr lang="pt-PT" dirty="0"/>
              <a:t>: ATR-18770. </a:t>
            </a:r>
          </a:p>
          <a:p>
            <a:pPr lvl="1"/>
            <a:r>
              <a:rPr lang="pt-PT" dirty="0" err="1"/>
              <a:t>Trigger</a:t>
            </a:r>
            <a:r>
              <a:rPr lang="pt-PT" dirty="0"/>
              <a:t> </a:t>
            </a:r>
            <a:r>
              <a:rPr lang="pt-PT" dirty="0" err="1"/>
              <a:t>requests</a:t>
            </a:r>
            <a:r>
              <a:rPr lang="pt-PT" dirty="0"/>
              <a:t> for </a:t>
            </a:r>
            <a:r>
              <a:rPr lang="pt-PT" dirty="0" err="1"/>
              <a:t>high</a:t>
            </a:r>
            <a:r>
              <a:rPr lang="pt-PT" dirty="0"/>
              <a:t>-mu </a:t>
            </a:r>
            <a:r>
              <a:rPr lang="pt-PT" dirty="0" err="1"/>
              <a:t>run</a:t>
            </a:r>
            <a:r>
              <a:rPr lang="pt-PT" dirty="0"/>
              <a:t> </a:t>
            </a:r>
            <a:r>
              <a:rPr lang="pt-PT" dirty="0" err="1"/>
              <a:t>in</a:t>
            </a:r>
            <a:r>
              <a:rPr lang="pt-PT" dirty="0"/>
              <a:t> MD4: ATR-18826. </a:t>
            </a:r>
          </a:p>
          <a:p>
            <a:pPr lvl="1"/>
            <a:r>
              <a:rPr lang="pt-PT" dirty="0"/>
              <a:t>Post-TS2 </a:t>
            </a:r>
            <a:r>
              <a:rPr lang="pt-PT" dirty="0" err="1"/>
              <a:t>TrigOps</a:t>
            </a:r>
            <a:r>
              <a:rPr lang="pt-PT" dirty="0"/>
              <a:t> </a:t>
            </a:r>
            <a:r>
              <a:rPr lang="pt-PT" dirty="0" err="1"/>
              <a:t>plans</a:t>
            </a:r>
            <a:r>
              <a:rPr lang="pt-PT" dirty="0"/>
              <a:t>: </a:t>
            </a:r>
          </a:p>
          <a:p>
            <a:pPr lvl="1"/>
            <a:r>
              <a:rPr lang="pt-PT" u="sng" dirty="0"/>
              <a:t>https://twiki.cern.ch/twiki/bin/view/Atlas/TriggerOperations2018PostTS2  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71BF1-40C0-D543-8088-AE3467705667}" type="datetime1">
              <a:rPr lang="en-US" smtClean="0"/>
              <a:t>08/10/18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Jet/MET Trigger Meetings </a:t>
            </a: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4A19-63E6-8948-87B0-B52743786082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89601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-383" y="0"/>
            <a:ext cx="7476357" cy="673396"/>
          </a:xfrm>
        </p:spPr>
        <p:txBody>
          <a:bodyPr>
            <a:normAutofit fontScale="90000"/>
          </a:bodyPr>
          <a:lstStyle/>
          <a:p>
            <a:r>
              <a:rPr lang="pt-PT" dirty="0" err="1" smtClean="0"/>
              <a:t>Summary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the</a:t>
            </a:r>
            <a:r>
              <a:rPr lang="pt-PT" dirty="0" smtClean="0"/>
              <a:t> </a:t>
            </a:r>
            <a:r>
              <a:rPr lang="pt-PT" dirty="0" err="1" smtClean="0"/>
              <a:t>week</a:t>
            </a:r>
            <a:r>
              <a:rPr lang="pt-PT" dirty="0" smtClean="0"/>
              <a:t>: </a:t>
            </a:r>
            <a:r>
              <a:rPr lang="pt-PT" dirty="0" err="1" smtClean="0"/>
              <a:t>Very</a:t>
            </a:r>
            <a:r>
              <a:rPr lang="pt-PT" dirty="0" smtClean="0"/>
              <a:t> </a:t>
            </a:r>
            <a:r>
              <a:rPr lang="pt-PT" dirty="0" err="1" smtClean="0"/>
              <a:t>Quiet</a:t>
            </a:r>
            <a:endParaRPr lang="pt-P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B7279-8845-F049-B36D-7229D90AE517}" type="datetime1">
              <a:rPr lang="en-US" smtClean="0"/>
              <a:t>08/10/18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Jet/MET Trigger Meetings 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4A19-63E6-8948-87B0-B52743786082}" type="slidenum">
              <a:rPr lang="pt-PT" smtClean="0"/>
              <a:t>3</a:t>
            </a:fld>
            <a:endParaRPr lang="pt-PT"/>
          </a:p>
        </p:txBody>
      </p:sp>
      <p:sp>
        <p:nvSpPr>
          <p:cNvPr id="15" name="TextBox 14"/>
          <p:cNvSpPr txBox="1"/>
          <p:nvPr/>
        </p:nvSpPr>
        <p:spPr>
          <a:xfrm>
            <a:off x="200125" y="913811"/>
            <a:ext cx="2773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 err="1" smtClean="0"/>
              <a:t>Express</a:t>
            </a:r>
            <a:r>
              <a:rPr lang="pt-PT" sz="2800" dirty="0" smtClean="0"/>
              <a:t> </a:t>
            </a:r>
            <a:r>
              <a:rPr lang="pt-PT" sz="2800" dirty="0" err="1" smtClean="0"/>
              <a:t>stream</a:t>
            </a:r>
            <a:r>
              <a:rPr lang="pt-PT" sz="2800" dirty="0"/>
              <a:t>:</a:t>
            </a:r>
            <a:endParaRPr lang="pt-PT" sz="2800" dirty="0" smtClean="0"/>
          </a:p>
        </p:txBody>
      </p:sp>
      <p:sp>
        <p:nvSpPr>
          <p:cNvPr id="21" name="TextBox 20"/>
          <p:cNvSpPr txBox="1"/>
          <p:nvPr/>
        </p:nvSpPr>
        <p:spPr>
          <a:xfrm>
            <a:off x="5860041" y="935289"/>
            <a:ext cx="3231865" cy="584776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PT" sz="3200" dirty="0" err="1" smtClean="0"/>
              <a:t>See</a:t>
            </a:r>
            <a:r>
              <a:rPr lang="pt-PT" sz="3200" dirty="0" smtClean="0"/>
              <a:t> </a:t>
            </a:r>
            <a:r>
              <a:rPr lang="pt-PT" sz="3200" dirty="0" smtClean="0">
                <a:hlinkClick r:id="rId2"/>
              </a:rPr>
              <a:t>spreadsheet</a:t>
            </a:r>
            <a:endParaRPr lang="pt-PT" sz="32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9197755"/>
              </p:ext>
            </p:extLst>
          </p:nvPr>
        </p:nvGraphicFramePr>
        <p:xfrm>
          <a:off x="835450" y="1637049"/>
          <a:ext cx="7475974" cy="49974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269884"/>
                <a:gridCol w="6206090"/>
              </a:tblGrid>
              <a:tr h="49974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dirty="0">
                          <a:effectLst/>
                        </a:rPr>
                        <a:t>362345</a:t>
                      </a:r>
                    </a:p>
                  </a:txBody>
                  <a:tcPr marL="38100" marR="38100" marT="0" marB="0" anchor="ctr" anchorCtr="1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dirty="0" smtClean="0">
                          <a:effectLst/>
                        </a:rPr>
                        <a:t>34724174 </a:t>
                      </a:r>
                      <a:r>
                        <a:rPr lang="en-US" sz="1600" dirty="0">
                          <a:effectLst/>
                        </a:rPr>
                        <a:t>events, ATLAS Ready </a:t>
                      </a:r>
                      <a:r>
                        <a:rPr lang="en-US" sz="1600" dirty="0" err="1">
                          <a:effectLst/>
                        </a:rPr>
                        <a:t>lumi</a:t>
                      </a:r>
                      <a:r>
                        <a:rPr lang="en-US" sz="1600" dirty="0">
                          <a:effectLst/>
                        </a:rPr>
                        <a:t> 0.32/</a:t>
                      </a:r>
                      <a:r>
                        <a:rPr lang="en-US" sz="1600" dirty="0" err="1">
                          <a:effectLst/>
                        </a:rPr>
                        <a:t>fb</a:t>
                      </a:r>
                      <a:r>
                        <a:rPr lang="en-US" sz="1600" dirty="0">
                          <a:effectLst/>
                        </a:rPr>
                        <a:t>, ended Sun 19:</a:t>
                      </a:r>
                      <a:r>
                        <a:rPr lang="en-US" sz="1600" dirty="0" smtClean="0">
                          <a:effectLst/>
                        </a:rPr>
                        <a:t>35;</a:t>
                      </a:r>
                      <a:endParaRPr lang="en-US" sz="1600" dirty="0">
                        <a:effectLst/>
                      </a:endParaRPr>
                    </a:p>
                  </a:txBody>
                  <a:tcPr marL="0" marR="0" marT="0" marB="0" anchor="ctr" anchorCtr="1"/>
                </a:tc>
              </a:tr>
              <a:tr h="49974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>
                          <a:effectLst/>
                        </a:rPr>
                        <a:t>362354</a:t>
                      </a:r>
                    </a:p>
                  </a:txBody>
                  <a:tcPr marL="38100" marR="38100" marT="0" marB="0" anchor="ctr" anchorCtr="1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dirty="0" smtClean="0">
                          <a:effectLst/>
                        </a:rPr>
                        <a:t>37672264 </a:t>
                      </a:r>
                      <a:r>
                        <a:rPr lang="en-US" sz="1600" dirty="0">
                          <a:effectLst/>
                        </a:rPr>
                        <a:t>events, ATLAS Ready </a:t>
                      </a:r>
                      <a:r>
                        <a:rPr lang="en-US" sz="1600" dirty="0" err="1">
                          <a:effectLst/>
                        </a:rPr>
                        <a:t>lumi</a:t>
                      </a:r>
                      <a:r>
                        <a:rPr lang="en-US" sz="1600" dirty="0">
                          <a:effectLst/>
                        </a:rPr>
                        <a:t> 0.34/</a:t>
                      </a:r>
                      <a:r>
                        <a:rPr lang="en-US" sz="1600" dirty="0" err="1">
                          <a:effectLst/>
                        </a:rPr>
                        <a:t>fb</a:t>
                      </a:r>
                      <a:r>
                        <a:rPr lang="en-US" sz="1600" dirty="0">
                          <a:effectLst/>
                        </a:rPr>
                        <a:t>, ended Mon 04:</a:t>
                      </a:r>
                      <a:r>
                        <a:rPr lang="en-US" sz="1600" dirty="0" smtClean="0">
                          <a:effectLst/>
                        </a:rPr>
                        <a:t>54</a:t>
                      </a:r>
                      <a:endParaRPr lang="en-US" sz="1600" dirty="0">
                        <a:effectLst/>
                      </a:endParaRPr>
                    </a:p>
                  </a:txBody>
                  <a:tcPr marL="0" marR="0" marT="0" marB="0" anchor="ctr" anchorCtr="1"/>
                </a:tc>
              </a:tr>
              <a:tr h="49974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362445</a:t>
                      </a:r>
                    </a:p>
                  </a:txBody>
                  <a:tcPr marL="38100" marR="38100" marT="0" marB="0" anchor="ctr" anchorCtr="1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dirty="0" smtClean="0">
                          <a:effectLst/>
                        </a:rPr>
                        <a:t>29653222 </a:t>
                      </a:r>
                      <a:r>
                        <a:rPr lang="en-US" sz="1600" dirty="0">
                          <a:effectLst/>
                        </a:rPr>
                        <a:t>events, ATLAS Ready </a:t>
                      </a:r>
                      <a:r>
                        <a:rPr lang="en-US" sz="1600" dirty="0" err="1">
                          <a:effectLst/>
                        </a:rPr>
                        <a:t>lumi</a:t>
                      </a:r>
                      <a:r>
                        <a:rPr lang="en-US" sz="1600" dirty="0">
                          <a:effectLst/>
                        </a:rPr>
                        <a:t> 266.33/</a:t>
                      </a:r>
                      <a:r>
                        <a:rPr lang="en-US" sz="1600" dirty="0" err="1">
                          <a:effectLst/>
                        </a:rPr>
                        <a:t>pb</a:t>
                      </a:r>
                      <a:r>
                        <a:rPr lang="en-US" sz="1600" dirty="0">
                          <a:effectLst/>
                        </a:rPr>
                        <a:t>, ended Tue 07:</a:t>
                      </a:r>
                      <a:r>
                        <a:rPr lang="en-US" sz="1600" dirty="0" smtClean="0">
                          <a:effectLst/>
                        </a:rPr>
                        <a:t>04</a:t>
                      </a:r>
                      <a:endParaRPr lang="en-US" sz="1600" dirty="0">
                        <a:effectLst/>
                      </a:endParaRPr>
                    </a:p>
                  </a:txBody>
                  <a:tcPr marL="0" marR="0" marT="0" marB="0" anchor="ctr" anchorCtr="1"/>
                </a:tc>
              </a:tr>
              <a:tr h="49974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>
                          <a:effectLst/>
                        </a:rPr>
                        <a:t>362388</a:t>
                      </a:r>
                    </a:p>
                  </a:txBody>
                  <a:tcPr marL="38100" marR="38100" marT="0" marB="0" anchor="ctr" anchorCtr="1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dirty="0" smtClean="0">
                          <a:effectLst/>
                        </a:rPr>
                        <a:t>35505264 </a:t>
                      </a:r>
                      <a:r>
                        <a:rPr lang="en-US" sz="1600" dirty="0">
                          <a:effectLst/>
                        </a:rPr>
                        <a:t>events, ATLAS Ready </a:t>
                      </a:r>
                      <a:r>
                        <a:rPr lang="en-US" sz="1600" dirty="0" err="1">
                          <a:effectLst/>
                        </a:rPr>
                        <a:t>lumi</a:t>
                      </a:r>
                      <a:r>
                        <a:rPr lang="en-US" sz="1600" dirty="0">
                          <a:effectLst/>
                        </a:rPr>
                        <a:t> 0.32/</a:t>
                      </a:r>
                      <a:r>
                        <a:rPr lang="en-US" sz="1600" dirty="0" err="1">
                          <a:effectLst/>
                        </a:rPr>
                        <a:t>fb</a:t>
                      </a:r>
                      <a:r>
                        <a:rPr lang="en-US" sz="1600" dirty="0">
                          <a:effectLst/>
                        </a:rPr>
                        <a:t>, ended Mon 16:</a:t>
                      </a:r>
                      <a:r>
                        <a:rPr lang="en-US" sz="1600" dirty="0" smtClean="0">
                          <a:effectLst/>
                        </a:rPr>
                        <a:t>00</a:t>
                      </a:r>
                      <a:endParaRPr lang="en-US" sz="1600" dirty="0">
                        <a:effectLst/>
                      </a:endParaRPr>
                    </a:p>
                  </a:txBody>
                  <a:tcPr marL="0" marR="0" marT="0" marB="0" anchor="ctr" anchorCtr="1"/>
                </a:tc>
              </a:tr>
              <a:tr h="49974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362619</a:t>
                      </a:r>
                    </a:p>
                  </a:txBody>
                  <a:tcPr marL="38100" marR="38100" marT="0" marB="0" anchor="ctr" anchorCtr="1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dirty="0" smtClean="0">
                          <a:effectLst/>
                        </a:rPr>
                        <a:t>37512410 </a:t>
                      </a:r>
                      <a:r>
                        <a:rPr lang="en-US" sz="1600" dirty="0">
                          <a:effectLst/>
                        </a:rPr>
                        <a:t>events, ATLAS Ready </a:t>
                      </a:r>
                      <a:r>
                        <a:rPr lang="en-US" sz="1600" dirty="0" err="1">
                          <a:effectLst/>
                        </a:rPr>
                        <a:t>lumi</a:t>
                      </a:r>
                      <a:r>
                        <a:rPr lang="en-US" sz="1600" dirty="0">
                          <a:effectLst/>
                        </a:rPr>
                        <a:t> 0.33/</a:t>
                      </a:r>
                      <a:r>
                        <a:rPr lang="en-US" sz="1600" dirty="0" err="1">
                          <a:effectLst/>
                        </a:rPr>
                        <a:t>fb</a:t>
                      </a:r>
                      <a:r>
                        <a:rPr lang="en-US" sz="1600" dirty="0">
                          <a:effectLst/>
                        </a:rPr>
                        <a:t>, ended Wed </a:t>
                      </a:r>
                      <a:r>
                        <a:rPr lang="en-US" sz="1600" dirty="0" smtClean="0">
                          <a:effectLst/>
                        </a:rPr>
                        <a:t>22:53; </a:t>
                      </a:r>
                      <a:endParaRPr lang="en-US" sz="1600" dirty="0">
                        <a:effectLst/>
                      </a:endParaRPr>
                    </a:p>
                  </a:txBody>
                  <a:tcPr marL="0" marR="0" marT="0" marB="0" anchor="ctr" anchorCtr="1"/>
                </a:tc>
              </a:tr>
              <a:tr h="49974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362552</a:t>
                      </a:r>
                    </a:p>
                  </a:txBody>
                  <a:tcPr marL="38100" marR="38100" marT="0" marB="0" anchor="ctr" anchorCtr="1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dirty="0" smtClean="0">
                          <a:effectLst/>
                        </a:rPr>
                        <a:t>53564023 </a:t>
                      </a:r>
                      <a:r>
                        <a:rPr lang="en-US" sz="1600" dirty="0">
                          <a:effectLst/>
                        </a:rPr>
                        <a:t>events, ATLAS Ready </a:t>
                      </a:r>
                      <a:r>
                        <a:rPr lang="en-US" sz="1600" dirty="0" err="1">
                          <a:effectLst/>
                        </a:rPr>
                        <a:t>lumi</a:t>
                      </a:r>
                      <a:r>
                        <a:rPr lang="en-US" sz="1600" dirty="0">
                          <a:effectLst/>
                        </a:rPr>
                        <a:t> 0.46/</a:t>
                      </a:r>
                      <a:r>
                        <a:rPr lang="en-US" sz="1600" dirty="0" err="1">
                          <a:effectLst/>
                        </a:rPr>
                        <a:t>fb</a:t>
                      </a:r>
                      <a:r>
                        <a:rPr lang="en-US" sz="1600" dirty="0">
                          <a:effectLst/>
                        </a:rPr>
                        <a:t>, ended Wed 13:</a:t>
                      </a:r>
                      <a:r>
                        <a:rPr lang="en-US" sz="1600" dirty="0" smtClean="0">
                          <a:effectLst/>
                        </a:rPr>
                        <a:t>44</a:t>
                      </a:r>
                      <a:endParaRPr lang="en-US" sz="1600" dirty="0">
                        <a:effectLst/>
                      </a:endParaRPr>
                    </a:p>
                  </a:txBody>
                  <a:tcPr marL="0" marR="0" marT="0" marB="0" anchor="ctr" anchorCtr="1"/>
                </a:tc>
              </a:tr>
              <a:tr h="49974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362661</a:t>
                      </a:r>
                    </a:p>
                  </a:txBody>
                  <a:tcPr marL="38100" marR="38100" marT="0" marB="0" anchor="ctr" anchorCtr="1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dirty="0" smtClean="0">
                          <a:effectLst/>
                        </a:rPr>
                        <a:t>45814442 </a:t>
                      </a:r>
                      <a:r>
                        <a:rPr lang="en-US" sz="1600" dirty="0">
                          <a:effectLst/>
                        </a:rPr>
                        <a:t>events, ATLAS Ready </a:t>
                      </a:r>
                      <a:r>
                        <a:rPr lang="en-US" sz="1600" dirty="0" err="1">
                          <a:effectLst/>
                        </a:rPr>
                        <a:t>lumi</a:t>
                      </a:r>
                      <a:r>
                        <a:rPr lang="en-US" sz="1600" dirty="0">
                          <a:effectLst/>
                        </a:rPr>
                        <a:t> 0.40/</a:t>
                      </a:r>
                      <a:r>
                        <a:rPr lang="en-US" sz="1600" dirty="0" err="1">
                          <a:effectLst/>
                        </a:rPr>
                        <a:t>fb</a:t>
                      </a:r>
                      <a:r>
                        <a:rPr lang="en-US" sz="1600" dirty="0">
                          <a:effectLst/>
                        </a:rPr>
                        <a:t>, ended Thu 12:</a:t>
                      </a:r>
                      <a:r>
                        <a:rPr lang="en-US" sz="1600" dirty="0" smtClean="0">
                          <a:effectLst/>
                        </a:rPr>
                        <a:t>47</a:t>
                      </a:r>
                      <a:endParaRPr lang="en-US" sz="1600" dirty="0">
                        <a:effectLst/>
                      </a:endParaRPr>
                    </a:p>
                  </a:txBody>
                  <a:tcPr marL="0" marR="0" marT="0" marB="0" anchor="ctr" anchorCtr="1"/>
                </a:tc>
              </a:tr>
              <a:tr h="49974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362776</a:t>
                      </a:r>
                    </a:p>
                  </a:txBody>
                  <a:tcPr marL="38100" marR="38100" marT="0" marB="0" anchor="ctr" anchorCtr="1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dirty="0" smtClean="0">
                          <a:effectLst/>
                        </a:rPr>
                        <a:t>52197013 </a:t>
                      </a:r>
                      <a:r>
                        <a:rPr lang="en-US" sz="1600" dirty="0">
                          <a:effectLst/>
                        </a:rPr>
                        <a:t>events, ATLAS Ready </a:t>
                      </a:r>
                      <a:r>
                        <a:rPr lang="en-US" sz="1600" dirty="0" err="1">
                          <a:effectLst/>
                        </a:rPr>
                        <a:t>lumi</a:t>
                      </a:r>
                      <a:r>
                        <a:rPr lang="en-US" sz="1600" dirty="0">
                          <a:effectLst/>
                        </a:rPr>
                        <a:t> 0.47/</a:t>
                      </a:r>
                      <a:r>
                        <a:rPr lang="en-US" sz="1600" dirty="0" err="1">
                          <a:effectLst/>
                        </a:rPr>
                        <a:t>fb</a:t>
                      </a:r>
                      <a:r>
                        <a:rPr lang="en-US" sz="1600" dirty="0">
                          <a:effectLst/>
                        </a:rPr>
                        <a:t>, ended Fri 10:</a:t>
                      </a:r>
                      <a:r>
                        <a:rPr lang="en-US" sz="1600" dirty="0" smtClean="0">
                          <a:effectLst/>
                        </a:rPr>
                        <a:t>22</a:t>
                      </a:r>
                      <a:endParaRPr lang="en-US" sz="1600" dirty="0">
                        <a:effectLst/>
                      </a:endParaRPr>
                    </a:p>
                  </a:txBody>
                  <a:tcPr marL="0" marR="0" marT="0" marB="0" anchor="ctr" anchorCtr="1"/>
                </a:tc>
              </a:tr>
              <a:tr h="49974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363033</a:t>
                      </a:r>
                    </a:p>
                  </a:txBody>
                  <a:tcPr marL="38100" marR="38100" marT="0" marB="0" anchor="ctr" anchorCtr="1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dirty="0" smtClean="0">
                          <a:effectLst/>
                        </a:rPr>
                        <a:t>60915699 </a:t>
                      </a:r>
                      <a:r>
                        <a:rPr lang="en-US" sz="1600" dirty="0">
                          <a:effectLst/>
                        </a:rPr>
                        <a:t>events, ATLAS Ready </a:t>
                      </a:r>
                      <a:r>
                        <a:rPr lang="en-US" sz="1600" dirty="0" err="1">
                          <a:effectLst/>
                        </a:rPr>
                        <a:t>lumi</a:t>
                      </a:r>
                      <a:r>
                        <a:rPr lang="en-US" sz="1600" dirty="0">
                          <a:effectLst/>
                        </a:rPr>
                        <a:t> 0.49/</a:t>
                      </a:r>
                      <a:r>
                        <a:rPr lang="en-US" sz="1600" dirty="0" err="1">
                          <a:effectLst/>
                        </a:rPr>
                        <a:t>fb</a:t>
                      </a:r>
                      <a:r>
                        <a:rPr lang="en-US" sz="1600" dirty="0">
                          <a:effectLst/>
                        </a:rPr>
                        <a:t>, ended Sun 18:</a:t>
                      </a:r>
                      <a:r>
                        <a:rPr lang="en-US" sz="1600" dirty="0" smtClean="0">
                          <a:effectLst/>
                        </a:rPr>
                        <a:t>31</a:t>
                      </a:r>
                      <a:endParaRPr lang="en-US" sz="1600" dirty="0">
                        <a:effectLst/>
                      </a:endParaRPr>
                    </a:p>
                  </a:txBody>
                  <a:tcPr marL="0" marR="0" marT="0" marB="0" anchor="ctr" anchorCtr="1"/>
                </a:tc>
              </a:tr>
              <a:tr h="49974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363096</a:t>
                      </a:r>
                    </a:p>
                  </a:txBody>
                  <a:tcPr marL="38100" marR="38100" marT="0" marB="0" anchor="ctr" anchorCtr="1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dirty="0" smtClean="0">
                          <a:effectLst/>
                        </a:rPr>
                        <a:t>9283859 </a:t>
                      </a:r>
                      <a:r>
                        <a:rPr lang="en-US" sz="1600" dirty="0">
                          <a:effectLst/>
                        </a:rPr>
                        <a:t>events, ATLAS Ready </a:t>
                      </a:r>
                      <a:r>
                        <a:rPr lang="en-US" sz="1600" dirty="0" err="1">
                          <a:effectLst/>
                        </a:rPr>
                        <a:t>lumi</a:t>
                      </a:r>
                      <a:r>
                        <a:rPr lang="en-US" sz="1600" dirty="0">
                          <a:effectLst/>
                        </a:rPr>
                        <a:t> 82.01/</a:t>
                      </a:r>
                      <a:r>
                        <a:rPr lang="en-US" sz="1600" dirty="0" err="1">
                          <a:effectLst/>
                        </a:rPr>
                        <a:t>pb</a:t>
                      </a:r>
                      <a:r>
                        <a:rPr lang="en-US" sz="1600" dirty="0">
                          <a:effectLst/>
                        </a:rPr>
                        <a:t>, ended Mon 00:54; </a:t>
                      </a:r>
                    </a:p>
                  </a:txBody>
                  <a:tcPr marL="0" marR="0" marT="0" marB="0" anchor="ctr" anchorCtr="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34254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-383" y="0"/>
            <a:ext cx="7476357" cy="673396"/>
          </a:xfrm>
        </p:spPr>
        <p:txBody>
          <a:bodyPr>
            <a:normAutofit fontScale="90000"/>
          </a:bodyPr>
          <a:lstStyle/>
          <a:p>
            <a:r>
              <a:rPr lang="pt-PT" dirty="0" err="1" smtClean="0"/>
              <a:t>Summary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the</a:t>
            </a:r>
            <a:r>
              <a:rPr lang="pt-PT" dirty="0" smtClean="0"/>
              <a:t> </a:t>
            </a:r>
            <a:r>
              <a:rPr lang="pt-PT" dirty="0" err="1" smtClean="0"/>
              <a:t>week</a:t>
            </a:r>
            <a:r>
              <a:rPr lang="pt-PT" dirty="0" smtClean="0"/>
              <a:t>: </a:t>
            </a:r>
            <a:r>
              <a:rPr lang="pt-PT" dirty="0" err="1" smtClean="0"/>
              <a:t>Very</a:t>
            </a:r>
            <a:r>
              <a:rPr lang="pt-PT" dirty="0" smtClean="0"/>
              <a:t> </a:t>
            </a:r>
            <a:r>
              <a:rPr lang="pt-PT" dirty="0" err="1" smtClean="0"/>
              <a:t>Quiet</a:t>
            </a:r>
            <a:endParaRPr lang="pt-P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B7279-8845-F049-B36D-7229D90AE517}" type="datetime1">
              <a:rPr lang="en-US" smtClean="0"/>
              <a:t>08/10/18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Jet/MET Trigger Meetings 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4A19-63E6-8948-87B0-B52743786082}" type="slidenum">
              <a:rPr lang="pt-PT" smtClean="0"/>
              <a:t>4</a:t>
            </a:fld>
            <a:endParaRPr lang="pt-PT"/>
          </a:p>
        </p:txBody>
      </p:sp>
      <p:sp>
        <p:nvSpPr>
          <p:cNvPr id="14" name="TextBox 13"/>
          <p:cNvSpPr txBox="1"/>
          <p:nvPr/>
        </p:nvSpPr>
        <p:spPr>
          <a:xfrm>
            <a:off x="350506" y="1192452"/>
            <a:ext cx="277369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PT" sz="2800" dirty="0" err="1" smtClean="0"/>
              <a:t>Reprocessings</a:t>
            </a:r>
            <a:r>
              <a:rPr lang="pt-PT" sz="2800" dirty="0" smtClean="0"/>
              <a:t>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31803" y="3335177"/>
            <a:ext cx="2773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 err="1" smtClean="0"/>
              <a:t>Physics</a:t>
            </a:r>
            <a:r>
              <a:rPr lang="pt-PT" sz="2800" dirty="0" smtClean="0"/>
              <a:t> BULK: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816441" y="900064"/>
            <a:ext cx="3231865" cy="584776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PT" sz="3200" dirty="0" err="1" smtClean="0"/>
              <a:t>See</a:t>
            </a:r>
            <a:r>
              <a:rPr lang="pt-PT" sz="3200" dirty="0" smtClean="0"/>
              <a:t> </a:t>
            </a:r>
            <a:r>
              <a:rPr lang="pt-PT" sz="3200" dirty="0" smtClean="0">
                <a:hlinkClick r:id="rId2"/>
              </a:rPr>
              <a:t>spreadsheet</a:t>
            </a:r>
            <a:endParaRPr lang="pt-PT" sz="32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9128320"/>
              </p:ext>
            </p:extLst>
          </p:nvPr>
        </p:nvGraphicFramePr>
        <p:xfrm>
          <a:off x="312980" y="1825981"/>
          <a:ext cx="8735326" cy="11988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324502"/>
                <a:gridCol w="7410824"/>
              </a:tblGrid>
              <a:tr h="370840">
                <a:tc>
                  <a:txBody>
                    <a:bodyPr/>
                    <a:lstStyle/>
                    <a:p>
                      <a:pPr rtl="0" fontAlgn="b"/>
                      <a:r>
                        <a:rPr lang="en-US" dirty="0">
                          <a:effectLst/>
                        </a:rPr>
                        <a:t>ATR-18817</a:t>
                      </a:r>
                    </a:p>
                  </a:txBody>
                  <a:tcPr marL="38100" marR="38100" marT="25400" marB="25400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dirty="0">
                          <a:effectLst/>
                        </a:rPr>
                        <a:t>HLT Reprocessing for validation of AthenaP1,21.1,r2018-09-27T2139 with EB run 360026 and MC_pp_v7 </a:t>
                      </a:r>
                      <a:r>
                        <a:rPr lang="en-US" dirty="0" err="1">
                          <a:effectLst/>
                        </a:rPr>
                        <a:t>TriggerValidation</a:t>
                      </a:r>
                      <a:r>
                        <a:rPr lang="en-US" dirty="0">
                          <a:effectLst/>
                        </a:rPr>
                        <a:t> menu </a:t>
                      </a:r>
                    </a:p>
                  </a:txBody>
                  <a:tcPr marL="0" marR="0" marT="25400" marB="25400" anchor="b"/>
                </a:tc>
              </a:tr>
              <a:tr h="370840">
                <a:tc>
                  <a:txBody>
                    <a:bodyPr/>
                    <a:lstStyle/>
                    <a:p>
                      <a:pPr rtl="0" fontAlgn="b"/>
                      <a:r>
                        <a:rPr lang="en-US" dirty="0">
                          <a:effectLst/>
                        </a:rPr>
                        <a:t>ATR-18844</a:t>
                      </a:r>
                    </a:p>
                  </a:txBody>
                  <a:tcPr marL="38100" marR="38100" marT="25400" marB="25400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dirty="0" err="1">
                          <a:effectLst/>
                        </a:rPr>
                        <a:t>Reco</a:t>
                      </a:r>
                      <a:r>
                        <a:rPr lang="en-US" dirty="0">
                          <a:effectLst/>
                        </a:rPr>
                        <a:t> Only Reprocessing for validation of Athena,21.0.82 with EB run 360026 and Physics_pp_v7 tight menu</a:t>
                      </a:r>
                    </a:p>
                  </a:txBody>
                  <a:tcPr marL="38100" marR="38100" marT="25400" marB="25400" anchor="b"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9940523"/>
              </p:ext>
            </p:extLst>
          </p:nvPr>
        </p:nvGraphicFramePr>
        <p:xfrm>
          <a:off x="312980" y="3975378"/>
          <a:ext cx="8706467" cy="22250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329061"/>
                <a:gridCol w="7377406"/>
              </a:tblGrid>
              <a:tr h="370840">
                <a:tc>
                  <a:txBody>
                    <a:bodyPr/>
                    <a:lstStyle/>
                    <a:p>
                      <a:pPr rtl="0" fontAlgn="b"/>
                      <a:r>
                        <a:rPr lang="en-US" dirty="0">
                          <a:effectLst/>
                        </a:rPr>
                        <a:t>ATR-18836</a:t>
                      </a:r>
                    </a:p>
                  </a:txBody>
                  <a:tcPr marL="38100" marR="38100" marT="25400" marB="25400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b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BULK DQ sign-off of runs 362204 362297</a:t>
                      </a:r>
                    </a:p>
                  </a:txBody>
                  <a:tcPr marL="38100" marR="38100" marT="25400" marB="25400" anchor="b"/>
                </a:tc>
              </a:tr>
              <a:tr h="370840">
                <a:tc>
                  <a:txBody>
                    <a:bodyPr/>
                    <a:lstStyle/>
                    <a:p>
                      <a:pPr rtl="0" fontAlgn="b"/>
                      <a:r>
                        <a:rPr lang="en-US" dirty="0">
                          <a:effectLst/>
                        </a:rPr>
                        <a:t>ATR-18847</a:t>
                      </a:r>
                    </a:p>
                  </a:txBody>
                  <a:tcPr marL="38100" marR="38100" marT="25400" marB="25400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BULK DQ sign-off for runs 362345 and 362354</a:t>
                      </a:r>
                    </a:p>
                  </a:txBody>
                  <a:tcPr marL="38100" marR="38100" marT="25400" marB="25400" anchor="b"/>
                </a:tc>
              </a:tr>
              <a:tr h="370840"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ATR-18854</a:t>
                      </a:r>
                    </a:p>
                  </a:txBody>
                  <a:tcPr marL="38100" marR="38100" marT="25400" marB="25400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BULK DQ sign-off for runs 362388 and 362445</a:t>
                      </a:r>
                    </a:p>
                  </a:txBody>
                  <a:tcPr marL="38100" marR="38100" marT="25400" marB="25400" anchor="b"/>
                </a:tc>
              </a:tr>
              <a:tr h="370840">
                <a:tc>
                  <a:txBody>
                    <a:bodyPr/>
                    <a:lstStyle/>
                    <a:p>
                      <a:pPr rtl="0" fontAlgn="b"/>
                      <a:r>
                        <a:rPr lang="en-US" dirty="0">
                          <a:effectLst/>
                        </a:rPr>
                        <a:t>ATR-18865</a:t>
                      </a:r>
                    </a:p>
                  </a:txBody>
                  <a:tcPr marL="38100" marR="38100" marT="25400" marB="25400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BULK sign-off for runs 362552 and 362619</a:t>
                      </a:r>
                    </a:p>
                  </a:txBody>
                  <a:tcPr marL="38100" marR="38100" marT="25400" marB="25400" anchor="b"/>
                </a:tc>
              </a:tr>
              <a:tr h="370840"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ATR-18866</a:t>
                      </a:r>
                    </a:p>
                  </a:txBody>
                  <a:tcPr marL="38100" marR="38100" marT="25400" marB="25400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BULK DQ sign-off for run 362661</a:t>
                      </a:r>
                    </a:p>
                  </a:txBody>
                  <a:tcPr marL="38100" marR="38100" marT="25400" marB="25400" anchor="b"/>
                </a:tc>
              </a:tr>
              <a:tr h="370840">
                <a:tc>
                  <a:txBody>
                    <a:bodyPr/>
                    <a:lstStyle/>
                    <a:p>
                      <a:pPr rtl="0" fontAlgn="b"/>
                      <a:r>
                        <a:rPr lang="en-US">
                          <a:effectLst/>
                        </a:rPr>
                        <a:t>ATR-18867</a:t>
                      </a:r>
                    </a:p>
                  </a:txBody>
                  <a:tcPr marL="38100" marR="38100" marT="25400" marB="25400" anchor="b"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dirty="0">
                          <a:effectLst/>
                        </a:rPr>
                        <a:t>BULK DQ sign-off for run </a:t>
                      </a:r>
                      <a:r>
                        <a:rPr lang="en-US" dirty="0" smtClean="0">
                          <a:effectLst/>
                        </a:rPr>
                        <a:t>362776 – ongoing (waiting for </a:t>
                      </a:r>
                      <a:r>
                        <a:rPr lang="en-US" dirty="0" err="1" smtClean="0">
                          <a:effectLst/>
                        </a:rPr>
                        <a:t>webdisplay</a:t>
                      </a:r>
                      <a:r>
                        <a:rPr lang="en-US" dirty="0" smtClean="0">
                          <a:effectLst/>
                        </a:rPr>
                        <a:t>)</a:t>
                      </a:r>
                      <a:endParaRPr lang="en-US" dirty="0">
                        <a:effectLst/>
                      </a:endParaRPr>
                    </a:p>
                  </a:txBody>
                  <a:tcPr marL="38100" marR="38100" marT="25400" marB="25400" anchor="b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2767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22521</TotalTime>
  <Words>383</Words>
  <Application>Microsoft Macintosh PowerPoint</Application>
  <PresentationFormat>On-screen Show (4:3)</PresentationFormat>
  <Paragraphs>72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Jet/MET/Calo expert on-call </vt:lpstr>
      <vt:lpstr>News (at the end of the shift)</vt:lpstr>
      <vt:lpstr>Summary of the week: Very Quiet</vt:lpstr>
      <vt:lpstr>Summary of the week: Very Quiet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Jet/MET/Calo expert on-call </dc:title>
  <dc:creator>Ricardo Goncalo</dc:creator>
  <cp:lastModifiedBy>Ricardo Goncalo</cp:lastModifiedBy>
  <cp:revision>103</cp:revision>
  <dcterms:created xsi:type="dcterms:W3CDTF">2017-10-16T08:00:06Z</dcterms:created>
  <dcterms:modified xsi:type="dcterms:W3CDTF">2018-10-08T18:03:08Z</dcterms:modified>
</cp:coreProperties>
</file>