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8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6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8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Default Extension="emf" ContentType="image/x-emf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84.xml" ContentType="application/vnd.openxmlformats-officedocument.presentationml.slideLayout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93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13.xml" ContentType="application/vnd.openxmlformats-officedocument.presentationml.slideLayout+xml"/>
  <Default Extension="rels" ContentType="application/vnd.openxmlformats-package.relationships+xml"/>
  <Override PartName="/ppt/slides/slide26.xml" ContentType="application/vnd.openxmlformats-officedocument.presentationml.slide+xml"/>
  <Override PartName="/ppt/slideLayouts/slideLayout85.xml" ContentType="application/vnd.openxmlformats-officedocument.presentationml.slideLayout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11.xml" ContentType="application/vnd.openxmlformats-officedocument.presentationml.slideMaster+xml"/>
  <Override PartName="/ppt/slideLayouts/slideLayout5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66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8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Default Extension="pdf" ContentType="application/pdf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</p:sldMasterIdLst>
  <p:notesMasterIdLst>
    <p:notesMasterId r:id="rId47"/>
  </p:notesMasterIdLst>
  <p:handoutMasterIdLst>
    <p:handoutMasterId r:id="rId48"/>
  </p:handoutMasterIdLst>
  <p:sldIdLst>
    <p:sldId id="304" r:id="rId12"/>
    <p:sldId id="308" r:id="rId13"/>
    <p:sldId id="293" r:id="rId14"/>
    <p:sldId id="282" r:id="rId15"/>
    <p:sldId id="283" r:id="rId16"/>
    <p:sldId id="284" r:id="rId17"/>
    <p:sldId id="328" r:id="rId18"/>
    <p:sldId id="290" r:id="rId19"/>
    <p:sldId id="285" r:id="rId20"/>
    <p:sldId id="291" r:id="rId21"/>
    <p:sldId id="292" r:id="rId22"/>
    <p:sldId id="286" r:id="rId23"/>
    <p:sldId id="287" r:id="rId24"/>
    <p:sldId id="294" r:id="rId25"/>
    <p:sldId id="296" r:id="rId26"/>
    <p:sldId id="295" r:id="rId27"/>
    <p:sldId id="297" r:id="rId28"/>
    <p:sldId id="298" r:id="rId29"/>
    <p:sldId id="299" r:id="rId30"/>
    <p:sldId id="301" r:id="rId31"/>
    <p:sldId id="329" r:id="rId32"/>
    <p:sldId id="316" r:id="rId33"/>
    <p:sldId id="307" r:id="rId34"/>
    <p:sldId id="318" r:id="rId35"/>
    <p:sldId id="321" r:id="rId36"/>
    <p:sldId id="315" r:id="rId37"/>
    <p:sldId id="344" r:id="rId38"/>
    <p:sldId id="345" r:id="rId39"/>
    <p:sldId id="265" r:id="rId40"/>
    <p:sldId id="302" r:id="rId41"/>
    <p:sldId id="303" r:id="rId42"/>
    <p:sldId id="322" r:id="rId43"/>
    <p:sldId id="324" r:id="rId44"/>
    <p:sldId id="289" r:id="rId45"/>
    <p:sldId id="327" r:id="rId4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2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4746C-0429-654A-964E-7A9B073E46E4}" type="datetimeFigureOut">
              <a:rPr lang="en-US" smtClean="0"/>
              <a:t>1/28/13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91181-513E-6E4F-B9F0-B6FF6F1552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1F8507C-7F8B-094E-8535-A06565487744}" type="datetime1">
              <a:rPr lang="en-US"/>
              <a:pPr>
                <a:defRPr/>
              </a:pPr>
              <a:t>1/28/13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3C14F16-CDD6-9946-B1F7-5270048E5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01/30/13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73B85E-EB5B-6D4D-8EE5-60B5EBD920DB}" type="slidenum">
              <a:rPr lang="en-US"/>
              <a:pPr/>
              <a:t>7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Text Box 2"/>
          <p:cNvSpPr txBox="1"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01/30/13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9C8F30-BC81-9547-9BDB-54646954A15D}" type="slidenum">
              <a:rPr lang="en-US"/>
              <a:pPr/>
              <a:t>21</a:t>
            </a:fld>
            <a:endParaRPr lang="en-US"/>
          </a:p>
        </p:txBody>
      </p:sp>
      <p:sp>
        <p:nvSpPr>
          <p:cNvPr id="696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5E97E-960F-864F-BD67-B51CDA9D5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B9F2-5980-E04C-A53A-9434DF782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93300" y="12700"/>
            <a:ext cx="3124200" cy="858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12700"/>
            <a:ext cx="9220200" cy="858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00044-468F-4244-ACC2-BB6091257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DDB02-8A2A-7B42-9646-F3AE91CA2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D9B2E-4C61-E545-BDD7-A85051457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B1DB3-74DB-2D4E-AF60-F7E713915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3843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843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C7CE0-C5D6-9E41-8EAC-F14B193EC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C2ADA-9C38-7340-ABC9-84A7E4064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B6B7A-7B51-E144-BC8D-009B03E06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C577-B314-F341-A5C8-4FFEC0A27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AA318-EE7B-0E43-A79A-77CDDFBD0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5B7DC-D293-6343-BF31-A9E6398C2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66EA6-86EA-1D4D-8323-F9C34BAB6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30EC-FB8F-BB4E-B4A2-414BA8CD0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09200" y="-88900"/>
            <a:ext cx="2946400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-88900"/>
            <a:ext cx="86868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FFF3-BAFD-4247-B306-0F9729ED8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CE97-DF81-8744-A4F7-ECB172CD6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898EF-FCCD-A34D-8C9B-3695F73BE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33366-CDDB-0440-956B-12860A982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3843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843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E18A4-229C-A64D-83F7-70C8A7674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E13D-AD81-EE4D-B47B-75CA51580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88058-ABF3-5F4F-8B68-E09FD8390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55144-934E-6C43-A033-F51C674DB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AC65-66BA-5D43-ABB8-326638D28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1F582-B5A4-7243-9648-A9696E503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26859-DD39-7441-A3EB-2073CF1DE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12922-B46B-0F44-915B-0B6C1A89A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34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34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41C21-4FBD-2740-83A7-764E7831D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1306-3857-1A47-B351-9844A70D5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6DD0F-BACC-304D-9B00-20677537E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983C-0852-CD42-94A4-71ECA8FB3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3843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843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B74FB-3DA5-F440-86D6-E5D1E22FC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8EF3D-8B46-2442-8B1B-779A54F21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FECA-6628-4542-997D-06E66CEE8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384300"/>
            <a:ext cx="29464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00" y="1384300"/>
            <a:ext cx="29464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7C74-B90E-4241-A276-076EA806B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9AED-D495-6B49-AF7D-1183F8E27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17AB1-F758-9C49-9A8E-F0AE8DD3C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D05B3-2E24-E747-9F70-FE74B2893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FC359-A66E-3649-836B-FB0AC441B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8125" y="254000"/>
            <a:ext cx="2619375" cy="834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705725" cy="834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C94CB-BC03-A243-9312-C63B039A2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81743-D811-7D4F-BE03-D4562CFC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6343A-D423-8E4A-A10B-643F5FD6B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6E7C-9B39-244E-8DB1-0DF8A4516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18042-46CB-6746-8C71-D4CABCF25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999A-B80F-B947-AD49-E7220DF54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DCEF4-1094-4F41-A60B-0B0B6421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B4E9B-D77C-C040-B60F-5501B1DA2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DD35-9263-B54C-BC7A-1168C143F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1905D-278A-4142-A34B-DA1B1074B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BDDA-840A-904A-88B2-3C3E5372C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FB677-AD08-6D43-8401-E2CE413DA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36163" y="12700"/>
            <a:ext cx="3094037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12700"/>
            <a:ext cx="9132888" cy="8699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2FFD1-4F72-CA44-9FE8-1DEBAC003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30C3F-6BFC-264B-8E9C-7274F85A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BCFC-5A17-AF4B-8427-A9F04C799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81E1-551D-1A42-9F5D-170F804B2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C5112-4C1C-0A4E-AD7A-28065914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9DAD8-B42C-1547-9DF5-3E24E93AB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AB9E6-F9A9-6F43-A087-E0992D24A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06EA-FC1D-7649-B51E-4C8729971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B77B5-325D-3744-8E5E-0749A1822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A202-0E74-8943-9533-7EA61820B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EF112-ECF5-6E4C-867E-3FEF888E6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E664A-D973-6B49-9CA1-01DD0979B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36163" y="0"/>
            <a:ext cx="3094037" cy="871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0"/>
            <a:ext cx="9132888" cy="871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15C89-003A-774E-8323-054AA6322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26DCF-FF81-0D45-BB5D-453351035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9FA5D-B5B3-C34D-A7F7-280ECEC09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82F9-E468-654B-8CFE-0389BBCB6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3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3" y="1588"/>
            <a:ext cx="13044487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5200" y="12700"/>
            <a:ext cx="82423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525" y="9175750"/>
            <a:ext cx="129889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ChangeArrowheads="1"/>
          </p:cNvSpPr>
          <p:nvPr>
            <p:ph type="body" idx="1"/>
          </p:nvPr>
        </p:nvSpPr>
        <p:spPr bwMode="auto">
          <a:xfrm>
            <a:off x="520700" y="1384300"/>
            <a:ext cx="60452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5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611100" y="92837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FFFF"/>
                </a:solidFill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fld id="{BFA977DB-920F-8941-8DFE-40399DA24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/>
          </p:cNvSpPr>
          <p:nvPr/>
        </p:nvSpPr>
        <p:spPr bwMode="auto">
          <a:xfrm>
            <a:off x="0" y="9245600"/>
            <a:ext cx="17653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i="1">
                <a:solidFill>
                  <a:srgbClr val="9C150E"/>
                </a:solidFill>
                <a:ea typeface="Gill Sans" charset="0"/>
                <a:cs typeface="Gill Sans" charset="0"/>
              </a:rPr>
              <a:t>Jan</a:t>
            </a:r>
            <a:r>
              <a:rPr lang="en-US" sz="2200" i="1">
                <a:solidFill>
                  <a:srgbClr val="9C150E"/>
                </a:solidFill>
                <a:ea typeface="Gill Sans" charset="0"/>
                <a:cs typeface="Gill Sans" charset="0"/>
              </a:rPr>
              <a:t> 23, 2013</a:t>
            </a:r>
          </a:p>
        </p:txBody>
      </p:sp>
      <p:sp>
        <p:nvSpPr>
          <p:cNvPr id="2055" name="Rectangle 7"/>
          <p:cNvSpPr>
            <a:spLocks/>
          </p:cNvSpPr>
          <p:nvPr/>
        </p:nvSpPr>
        <p:spPr bwMode="auto">
          <a:xfrm>
            <a:off x="5507038" y="4648200"/>
            <a:ext cx="1989137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i="1">
                <a:solidFill>
                  <a:srgbClr val="FFFFFF"/>
                </a:solidFill>
                <a:ea typeface="Gill Sans" charset="0"/>
                <a:cs typeface="Gill Sans" charset="0"/>
              </a:rPr>
              <a:t>HSG5 workshop</a:t>
            </a:r>
          </a:p>
        </p:txBody>
      </p:sp>
      <p:sp>
        <p:nvSpPr>
          <p:cNvPr id="2056" name="Rectangle 8"/>
          <p:cNvSpPr>
            <a:spLocks/>
          </p:cNvSpPr>
          <p:nvPr/>
        </p:nvSpPr>
        <p:spPr bwMode="auto">
          <a:xfrm>
            <a:off x="5638800" y="4775200"/>
            <a:ext cx="1989138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i="1">
                <a:solidFill>
                  <a:srgbClr val="FFFFFF"/>
                </a:solidFill>
                <a:ea typeface="Gill Sans" charset="0"/>
                <a:cs typeface="Gill Sans" charset="0"/>
              </a:rPr>
              <a:t>HSG5 workshop</a:t>
            </a:r>
          </a:p>
        </p:txBody>
      </p:sp>
      <p:sp>
        <p:nvSpPr>
          <p:cNvPr id="2057" name="Rectangle 9"/>
          <p:cNvSpPr>
            <a:spLocks/>
          </p:cNvSpPr>
          <p:nvPr/>
        </p:nvSpPr>
        <p:spPr bwMode="auto">
          <a:xfrm>
            <a:off x="5948363" y="9245600"/>
            <a:ext cx="1801812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i="1">
                <a:solidFill>
                  <a:srgbClr val="FFFFFF"/>
                </a:solidFill>
                <a:ea typeface="Gill Sans" charset="0"/>
                <a:cs typeface="Gill Sans" charset="0"/>
              </a:rPr>
              <a:t>HSG5 meeting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74700" indent="-508000" algn="l" rtl="0" eaLnBrk="0" fontAlgn="base" hangingPunct="0">
        <a:lnSpc>
          <a:spcPct val="80000"/>
        </a:lnSpc>
        <a:spcBef>
          <a:spcPts val="2000"/>
        </a:spcBef>
        <a:spcAft>
          <a:spcPct val="0"/>
        </a:spcAft>
        <a:buSzPct val="69000"/>
        <a:buChar char="•"/>
        <a:defRPr sz="3600">
          <a:solidFill>
            <a:srgbClr val="00008E"/>
          </a:solidFill>
          <a:latin typeface="+mn-lt"/>
          <a:ea typeface="+mn-ea"/>
          <a:cs typeface="+mn-cs"/>
          <a:sym typeface="Gill Sans" charset="0"/>
        </a:defRPr>
      </a:lvl1pPr>
      <a:lvl2pPr marL="1079500" indent="-368300" algn="l" rtl="0" eaLnBrk="0" fontAlgn="base" hangingPunct="0">
        <a:lnSpc>
          <a:spcPct val="70000"/>
        </a:lnSpc>
        <a:spcBef>
          <a:spcPts val="1200"/>
        </a:spcBef>
        <a:spcAft>
          <a:spcPct val="0"/>
        </a:spcAft>
        <a:buSzPct val="95000"/>
        <a:buFont typeface="Lucida Grande" charset="0"/>
        <a:buChar char="‣"/>
        <a:defRPr sz="3200">
          <a:solidFill>
            <a:srgbClr val="0000FF"/>
          </a:solidFill>
          <a:latin typeface="+mn-lt"/>
          <a:ea typeface="+mn-ea"/>
          <a:cs typeface="+mn-cs"/>
          <a:sym typeface="Gill Sans" charset="0"/>
        </a:defRPr>
      </a:lvl2pPr>
      <a:lvl3pPr marL="1498600" indent="-342900" algn="l" rtl="0" eaLnBrk="0" fontAlgn="base" hangingPunct="0">
        <a:lnSpc>
          <a:spcPct val="60000"/>
        </a:lnSpc>
        <a:spcBef>
          <a:spcPts val="1200"/>
        </a:spcBef>
        <a:spcAft>
          <a:spcPct val="0"/>
        </a:spcAft>
        <a:buSzPct val="75000"/>
        <a:buFont typeface="Lucida Grande" charset="0"/>
        <a:buChar char="‣"/>
        <a:defRPr sz="2800">
          <a:solidFill>
            <a:srgbClr val="7F007F"/>
          </a:solidFill>
          <a:latin typeface="+mn-lt"/>
          <a:ea typeface="+mn-ea"/>
          <a:cs typeface="+mn-cs"/>
          <a:sym typeface="Gill Sans" charset="0"/>
        </a:defRPr>
      </a:lvl3pPr>
      <a:lvl4pPr marL="1943100" indent="-342900" algn="l" rtl="0" eaLnBrk="0" fontAlgn="base" hangingPunct="0">
        <a:lnSpc>
          <a:spcPct val="30000"/>
        </a:lnSpc>
        <a:spcBef>
          <a:spcPts val="1200"/>
        </a:spcBef>
        <a:spcAft>
          <a:spcPct val="0"/>
        </a:spcAft>
        <a:buSzPct val="95000"/>
        <a:buFont typeface="Lucida Grande" charset="0"/>
        <a:buChar char="‣"/>
        <a:defRPr sz="2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4pPr>
      <a:lvl5pPr marL="2298700" indent="-254000" algn="l" rtl="0" eaLnBrk="0" fontAlgn="base" hangingPunct="0">
        <a:lnSpc>
          <a:spcPct val="50000"/>
        </a:lnSpc>
        <a:spcBef>
          <a:spcPts val="1200"/>
        </a:spcBef>
        <a:spcAft>
          <a:spcPct val="0"/>
        </a:spcAft>
        <a:buSzPct val="94000"/>
        <a:buFont typeface="Lucida Grande" charset="0"/>
        <a:buChar char="‣"/>
        <a:defRPr sz="2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5pPr>
      <a:lvl6pPr marL="2755900" indent="-254000" algn="l" rtl="0" fontAlgn="base">
        <a:lnSpc>
          <a:spcPct val="50000"/>
        </a:lnSpc>
        <a:spcBef>
          <a:spcPts val="1200"/>
        </a:spcBef>
        <a:spcAft>
          <a:spcPct val="0"/>
        </a:spcAft>
        <a:buSzPct val="94000"/>
        <a:buFont typeface="Lucida Grande" charset="0"/>
        <a:buChar char="‣"/>
        <a:defRPr sz="2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6pPr>
      <a:lvl7pPr marL="3213100" indent="-254000" algn="l" rtl="0" fontAlgn="base">
        <a:lnSpc>
          <a:spcPct val="50000"/>
        </a:lnSpc>
        <a:spcBef>
          <a:spcPts val="1200"/>
        </a:spcBef>
        <a:spcAft>
          <a:spcPct val="0"/>
        </a:spcAft>
        <a:buSzPct val="94000"/>
        <a:buFont typeface="Lucida Grande" charset="0"/>
        <a:buChar char="‣"/>
        <a:defRPr sz="2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7pPr>
      <a:lvl8pPr marL="3670300" indent="-254000" algn="l" rtl="0" fontAlgn="base">
        <a:lnSpc>
          <a:spcPct val="50000"/>
        </a:lnSpc>
        <a:spcBef>
          <a:spcPts val="1200"/>
        </a:spcBef>
        <a:spcAft>
          <a:spcPct val="0"/>
        </a:spcAft>
        <a:buSzPct val="94000"/>
        <a:buFont typeface="Lucida Grande" charset="0"/>
        <a:buChar char="‣"/>
        <a:defRPr sz="2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8pPr>
      <a:lvl9pPr marL="4127500" indent="-254000" algn="l" rtl="0" fontAlgn="base">
        <a:lnSpc>
          <a:spcPct val="50000"/>
        </a:lnSpc>
        <a:spcBef>
          <a:spcPts val="1200"/>
        </a:spcBef>
        <a:spcAft>
          <a:spcPct val="0"/>
        </a:spcAft>
        <a:buSzPct val="94000"/>
        <a:buFont typeface="Lucida Grande" charset="0"/>
        <a:buChar char="‣"/>
        <a:defRPr sz="2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/>
          </p:cNvSpPr>
          <p:nvPr/>
        </p:nvSpPr>
        <p:spPr bwMode="auto">
          <a:xfrm>
            <a:off x="10998200" y="889000"/>
            <a:ext cx="990600" cy="7632700"/>
          </a:xfrm>
          <a:prstGeom prst="roundRect">
            <a:avLst>
              <a:gd name="adj" fmla="val 19227"/>
            </a:avLst>
          </a:prstGeom>
          <a:gradFill rotWithShape="0">
            <a:gsLst>
              <a:gs pos="0">
                <a:srgbClr val="000080"/>
              </a:gs>
              <a:gs pos="100000">
                <a:srgbClr val="8DB7FF"/>
              </a:gs>
            </a:gsLst>
            <a:lin ang="4140000" scaled="1"/>
          </a:gra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38100" dist="114300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266" name="Rectangle 2"/>
          <p:cNvSpPr>
            <a:spLocks/>
          </p:cNvSpPr>
          <p:nvPr/>
        </p:nvSpPr>
        <p:spPr bwMode="auto">
          <a:xfrm>
            <a:off x="4470400" y="3124200"/>
            <a:ext cx="6350000" cy="800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4800">
                <a:solidFill>
                  <a:srgbClr val="0000FF"/>
                </a:solidFill>
                <a:ea typeface="Gill Sans" charset="0"/>
                <a:cs typeface="Gill Sans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74700" indent="-508000" algn="l" rtl="0" eaLnBrk="0" fontAlgn="base" hangingPunct="0">
        <a:spcBef>
          <a:spcPts val="1200"/>
        </a:spcBef>
        <a:spcAft>
          <a:spcPct val="0"/>
        </a:spcAft>
        <a:buSzPct val="62000"/>
        <a:buChar char="•"/>
        <a:defRPr sz="3200">
          <a:solidFill>
            <a:srgbClr val="000080"/>
          </a:solidFill>
          <a:latin typeface="+mn-lt"/>
          <a:ea typeface="+mn-ea"/>
          <a:cs typeface="+mn-cs"/>
          <a:sym typeface="Gill Sans" charset="0"/>
        </a:defRPr>
      </a:lvl1pPr>
      <a:lvl2pPr marL="1092200" indent="-381000" algn="l" rtl="0" eaLnBrk="0" fontAlgn="base" hangingPunct="0">
        <a:spcBef>
          <a:spcPts val="900"/>
        </a:spcBef>
        <a:spcAft>
          <a:spcPct val="0"/>
        </a:spcAft>
        <a:buSzPct val="100000"/>
        <a:buFont typeface="Lucida Grande" charset="0"/>
        <a:buChar char="‣"/>
        <a:defRPr sz="2800">
          <a:solidFill>
            <a:srgbClr val="0000FF"/>
          </a:solidFill>
          <a:latin typeface="+mn-lt"/>
          <a:ea typeface="+mn-ea"/>
          <a:cs typeface="+mn-cs"/>
          <a:sym typeface="Gill Sans" charset="0"/>
        </a:defRPr>
      </a:lvl2pPr>
      <a:lvl3pPr marL="1409700" indent="-317500" algn="l" rtl="0" eaLnBrk="0" fontAlgn="base" hangingPunct="0">
        <a:spcBef>
          <a:spcPts val="900"/>
        </a:spcBef>
        <a:spcAft>
          <a:spcPct val="0"/>
        </a:spcAft>
        <a:buSzPct val="100000"/>
        <a:buFont typeface="Lucida Grande" charset="0"/>
        <a:buChar char="‣"/>
        <a:defRPr sz="2400">
          <a:solidFill>
            <a:srgbClr val="7F007F"/>
          </a:solidFill>
          <a:latin typeface="+mn-lt"/>
          <a:ea typeface="+mn-ea"/>
          <a:cs typeface="+mn-cs"/>
          <a:sym typeface="Gill Sans" charset="0"/>
        </a:defRPr>
      </a:lvl3pPr>
      <a:lvl4pPr marL="1727200" indent="-317500" algn="l" rtl="0" eaLnBrk="0" fontAlgn="base" hangingPunct="0">
        <a:spcBef>
          <a:spcPts val="800"/>
        </a:spcBef>
        <a:spcAft>
          <a:spcPct val="0"/>
        </a:spcAft>
        <a:buSzPct val="100000"/>
        <a:buFont typeface="Lucida Grande" charset="0"/>
        <a:buChar char="‣"/>
        <a:defRPr sz="2400">
          <a:solidFill>
            <a:srgbClr val="FF1DC6"/>
          </a:solidFill>
          <a:latin typeface="+mn-lt"/>
          <a:ea typeface="+mn-ea"/>
          <a:cs typeface="+mn-cs"/>
          <a:sym typeface="Gill Sans" charset="0"/>
        </a:defRPr>
      </a:lvl4pPr>
      <a:lvl5pPr marL="2057400" indent="-317500" algn="l" rtl="0" eaLnBrk="0" fontAlgn="base" hangingPunct="0">
        <a:spcBef>
          <a:spcPts val="800"/>
        </a:spcBef>
        <a:spcAft>
          <a:spcPct val="0"/>
        </a:spcAft>
        <a:buSzPct val="100000"/>
        <a:buFont typeface="Lucida Grande" charset="0"/>
        <a:buChar char="‣"/>
        <a:defRPr sz="2400">
          <a:solidFill>
            <a:srgbClr val="000080"/>
          </a:solidFill>
          <a:latin typeface="+mn-lt"/>
          <a:ea typeface="+mn-ea"/>
          <a:cs typeface="+mn-cs"/>
          <a:sym typeface="Gill Sans" charset="0"/>
        </a:defRPr>
      </a:lvl5pPr>
      <a:lvl6pPr marL="2514600" indent="-317500" algn="l" rtl="0" fontAlgn="base">
        <a:spcBef>
          <a:spcPts val="800"/>
        </a:spcBef>
        <a:spcAft>
          <a:spcPct val="0"/>
        </a:spcAft>
        <a:buSzPct val="100000"/>
        <a:buFont typeface="Lucida Grande" charset="0"/>
        <a:buChar char="‣"/>
        <a:defRPr sz="2400">
          <a:solidFill>
            <a:srgbClr val="000080"/>
          </a:solidFill>
          <a:latin typeface="+mn-lt"/>
          <a:ea typeface="+mn-ea"/>
          <a:cs typeface="+mn-cs"/>
          <a:sym typeface="Gill Sans" charset="0"/>
        </a:defRPr>
      </a:lvl6pPr>
      <a:lvl7pPr marL="2971800" indent="-317500" algn="l" rtl="0" fontAlgn="base">
        <a:spcBef>
          <a:spcPts val="800"/>
        </a:spcBef>
        <a:spcAft>
          <a:spcPct val="0"/>
        </a:spcAft>
        <a:buSzPct val="100000"/>
        <a:buFont typeface="Lucida Grande" charset="0"/>
        <a:buChar char="‣"/>
        <a:defRPr sz="2400">
          <a:solidFill>
            <a:srgbClr val="000080"/>
          </a:solidFill>
          <a:latin typeface="+mn-lt"/>
          <a:ea typeface="+mn-ea"/>
          <a:cs typeface="+mn-cs"/>
          <a:sym typeface="Gill Sans" charset="0"/>
        </a:defRPr>
      </a:lvl7pPr>
      <a:lvl8pPr marL="3429000" indent="-317500" algn="l" rtl="0" fontAlgn="base">
        <a:spcBef>
          <a:spcPts val="800"/>
        </a:spcBef>
        <a:spcAft>
          <a:spcPct val="0"/>
        </a:spcAft>
        <a:buSzPct val="100000"/>
        <a:buFont typeface="Lucida Grande" charset="0"/>
        <a:buChar char="‣"/>
        <a:defRPr sz="2400">
          <a:solidFill>
            <a:srgbClr val="000080"/>
          </a:solidFill>
          <a:latin typeface="+mn-lt"/>
          <a:ea typeface="+mn-ea"/>
          <a:cs typeface="+mn-cs"/>
          <a:sym typeface="Gill Sans" charset="0"/>
        </a:defRPr>
      </a:lvl8pPr>
      <a:lvl9pPr marL="3886200" indent="-317500" algn="l" rtl="0" fontAlgn="base">
        <a:spcBef>
          <a:spcPts val="800"/>
        </a:spcBef>
        <a:spcAft>
          <a:spcPct val="0"/>
        </a:spcAft>
        <a:buSzPct val="100000"/>
        <a:buFont typeface="Lucida Grande" charset="0"/>
        <a:buChar char="‣"/>
        <a:defRPr sz="2400">
          <a:solidFill>
            <a:srgbClr val="00008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13004800" cy="762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3843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32300" y="-88900"/>
            <a:ext cx="86233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7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611100" y="92837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FFFF"/>
                </a:solidFill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fld id="{8BB99F4B-4E62-2142-B8F5-09D4E72D5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0" y="9245600"/>
            <a:ext cx="17653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 i="1" dirty="0">
              <a:solidFill>
                <a:srgbClr val="9C150E"/>
              </a:solidFill>
              <a:ea typeface="Gill Sans" charset="0"/>
              <a:cs typeface="Gill Sans" charset="0"/>
            </a:endParaRP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6057900" y="9258300"/>
            <a:ext cx="1801813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i="1">
                <a:solidFill>
                  <a:srgbClr val="FFFFFF"/>
                </a:solidFill>
                <a:ea typeface="Gill Sans" charset="0"/>
                <a:cs typeface="Gill Sans" charset="0"/>
              </a:rPr>
              <a:t>HSG5 meeting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854200" y="9220200"/>
            <a:ext cx="11150600" cy="6096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74700" indent="-5080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62000"/>
        <a:buChar char="•"/>
        <a:defRPr sz="36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1pPr>
      <a:lvl2pPr marL="1104900" indent="-393700" algn="l" rtl="0" eaLnBrk="0" fontAlgn="base" hangingPunct="0">
        <a:lnSpc>
          <a:spcPct val="80000"/>
        </a:lnSpc>
        <a:spcBef>
          <a:spcPts val="1000"/>
        </a:spcBef>
        <a:spcAft>
          <a:spcPct val="0"/>
        </a:spcAft>
        <a:buSzPct val="95000"/>
        <a:buFont typeface="Lucida Grande" charset="0"/>
        <a:buChar char="‣"/>
        <a:defRPr sz="3200">
          <a:solidFill>
            <a:srgbClr val="0000FF"/>
          </a:solidFill>
          <a:latin typeface="+mn-lt"/>
          <a:ea typeface="+mn-ea"/>
          <a:cs typeface="+mn-cs"/>
          <a:sym typeface="Gill Sans" charset="0"/>
        </a:defRPr>
      </a:lvl2pPr>
      <a:lvl3pPr marL="1511300" indent="-355600" algn="l" rtl="0" eaLnBrk="0" fontAlgn="base" hangingPunct="0">
        <a:lnSpc>
          <a:spcPct val="70000"/>
        </a:lnSpc>
        <a:spcBef>
          <a:spcPts val="1000"/>
        </a:spcBef>
        <a:spcAft>
          <a:spcPct val="0"/>
        </a:spcAft>
        <a:buSzPct val="94000"/>
        <a:buFont typeface="Lucida Grande" charset="0"/>
        <a:buChar char="‣"/>
        <a:defRPr sz="2800">
          <a:solidFill>
            <a:srgbClr val="7F007F"/>
          </a:solidFill>
          <a:latin typeface="+mn-lt"/>
          <a:ea typeface="+mn-ea"/>
          <a:cs typeface="+mn-cs"/>
          <a:sym typeface="Gill Sans" charset="0"/>
        </a:defRPr>
      </a:lvl3pPr>
      <a:lvl4pPr marL="1892300" indent="-330200" algn="l" rtl="0" eaLnBrk="0" fontAlgn="base" hangingPunct="0">
        <a:lnSpc>
          <a:spcPct val="60000"/>
        </a:lnSpc>
        <a:spcBef>
          <a:spcPts val="800"/>
        </a:spcBef>
        <a:spcAft>
          <a:spcPct val="0"/>
        </a:spcAft>
        <a:buSzPct val="95000"/>
        <a:buFont typeface="Lucida Grande" charset="0"/>
        <a:buChar char="‣"/>
        <a:defRPr sz="30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4pPr>
      <a:lvl5pPr marL="2463800" indent="-419100" algn="l" rtl="0" eaLnBrk="0" fontAlgn="base" hangingPunct="0">
        <a:lnSpc>
          <a:spcPct val="60000"/>
        </a:lnSpc>
        <a:spcBef>
          <a:spcPts val="3000"/>
        </a:spcBef>
        <a:spcAft>
          <a:spcPct val="0"/>
        </a:spcAft>
        <a:buSzPct val="95000"/>
        <a:buFont typeface="Lucida Grande" charset="0"/>
        <a:buChar char="‣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5pPr>
      <a:lvl6pPr marL="2921000" indent="-419100" algn="l" rtl="0" fontAlgn="base">
        <a:lnSpc>
          <a:spcPct val="60000"/>
        </a:lnSpc>
        <a:spcBef>
          <a:spcPts val="3000"/>
        </a:spcBef>
        <a:spcAft>
          <a:spcPct val="0"/>
        </a:spcAft>
        <a:buSzPct val="95000"/>
        <a:buFont typeface="Lucida Grande" charset="0"/>
        <a:buChar char="‣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6pPr>
      <a:lvl7pPr marL="3378200" indent="-419100" algn="l" rtl="0" fontAlgn="base">
        <a:lnSpc>
          <a:spcPct val="60000"/>
        </a:lnSpc>
        <a:spcBef>
          <a:spcPts val="3000"/>
        </a:spcBef>
        <a:spcAft>
          <a:spcPct val="0"/>
        </a:spcAft>
        <a:buSzPct val="95000"/>
        <a:buFont typeface="Lucida Grande" charset="0"/>
        <a:buChar char="‣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7pPr>
      <a:lvl8pPr marL="3835400" indent="-419100" algn="l" rtl="0" fontAlgn="base">
        <a:lnSpc>
          <a:spcPct val="60000"/>
        </a:lnSpc>
        <a:spcBef>
          <a:spcPts val="3000"/>
        </a:spcBef>
        <a:spcAft>
          <a:spcPct val="0"/>
        </a:spcAft>
        <a:buSzPct val="95000"/>
        <a:buFont typeface="Lucida Grande" charset="0"/>
        <a:buChar char="‣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8pPr>
      <a:lvl9pPr marL="4292600" indent="-419100" algn="l" rtl="0" fontAlgn="base">
        <a:lnSpc>
          <a:spcPct val="60000"/>
        </a:lnSpc>
        <a:spcBef>
          <a:spcPts val="3000"/>
        </a:spcBef>
        <a:spcAft>
          <a:spcPct val="0"/>
        </a:spcAft>
        <a:buSzPct val="95000"/>
        <a:buFont typeface="Lucida Grande" charset="0"/>
        <a:buChar char="‣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525" y="9175750"/>
            <a:ext cx="129889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3843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07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611100" y="92837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FFFF"/>
                </a:solidFill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fld id="{A3A8FDB8-A3F1-FA4E-A795-DF4063178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2286000" y="9226550"/>
            <a:ext cx="102489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i="1">
                <a:solidFill>
                  <a:srgbClr val="FFFFFF"/>
                </a:solidFill>
                <a:ea typeface="Gill Sans" charset="0"/>
                <a:cs typeface="Gill Sans" charset="0"/>
              </a:rPr>
              <a:t>E.Shabaina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sz="2400" i="1">
                <a:solidFill>
                  <a:srgbClr val="FFFFFF"/>
                </a:solidFill>
                <a:ea typeface="Gill Sans" charset="0"/>
                <a:cs typeface="Gill Sans" charset="0"/>
              </a:rPr>
              <a:t>-- Top LHC WG meeting</a:t>
            </a: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0" y="9245600"/>
            <a:ext cx="17653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i="1">
                <a:solidFill>
                  <a:srgbClr val="9C150E"/>
                </a:solidFill>
                <a:ea typeface="Gill Sans" charset="0"/>
                <a:cs typeface="Gill Sans" charset="0"/>
              </a:rPr>
              <a:t> </a:t>
            </a:r>
            <a:r>
              <a:rPr lang="en-US" sz="2200" i="1">
                <a:solidFill>
                  <a:srgbClr val="9C150E"/>
                </a:solidFill>
                <a:ea typeface="Gill Sans" charset="0"/>
                <a:cs typeface="Gill Sans" charset="0"/>
              </a:rPr>
              <a:t>July 17,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494DC4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494DC4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494DC4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494DC4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494DC4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494DC4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494DC4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494DC4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494DC4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74700" indent="-508000" algn="l" rtl="0" eaLnBrk="0" fontAlgn="base" hangingPunct="0">
        <a:lnSpc>
          <a:spcPct val="90000"/>
        </a:lnSpc>
        <a:spcBef>
          <a:spcPts val="2500"/>
        </a:spcBef>
        <a:spcAft>
          <a:spcPct val="0"/>
        </a:spcAft>
        <a:buSzPct val="62000"/>
        <a:buChar char="•"/>
        <a:defRPr sz="42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1pPr>
      <a:lvl2pPr marL="1104900" indent="-393700" algn="l" rtl="0" eaLnBrk="0" fontAlgn="base" hangingPunct="0">
        <a:lnSpc>
          <a:spcPct val="80000"/>
        </a:lnSpc>
        <a:spcBef>
          <a:spcPts val="2500"/>
        </a:spcBef>
        <a:spcAft>
          <a:spcPct val="0"/>
        </a:spcAft>
        <a:buSzPct val="95000"/>
        <a:buFont typeface="Lucida Grande" charset="0"/>
        <a:buChar char="‣"/>
        <a:defRPr sz="3600">
          <a:solidFill>
            <a:srgbClr val="0000FF"/>
          </a:solidFill>
          <a:latin typeface="+mn-lt"/>
          <a:ea typeface="+mn-ea"/>
          <a:cs typeface="+mn-cs"/>
          <a:sym typeface="Gill Sans" charset="0"/>
        </a:defRPr>
      </a:lvl2pPr>
      <a:lvl3pPr marL="1511300" indent="-355600" algn="l" rtl="0" eaLnBrk="0" fontAlgn="base" hangingPunct="0">
        <a:lnSpc>
          <a:spcPct val="70000"/>
        </a:lnSpc>
        <a:spcBef>
          <a:spcPts val="3000"/>
        </a:spcBef>
        <a:spcAft>
          <a:spcPct val="0"/>
        </a:spcAft>
        <a:buSzPct val="94000"/>
        <a:buFont typeface="Lucida Grande" charset="0"/>
        <a:buChar char="‣"/>
        <a:defRPr sz="3200">
          <a:solidFill>
            <a:srgbClr val="7F007F"/>
          </a:solidFill>
          <a:latin typeface="+mn-lt"/>
          <a:ea typeface="+mn-ea"/>
          <a:cs typeface="+mn-cs"/>
          <a:sym typeface="Gill Sans" charset="0"/>
        </a:defRPr>
      </a:lvl3pPr>
      <a:lvl4pPr marL="1892300" indent="-330200" algn="l" rtl="0" eaLnBrk="0" fontAlgn="base" hangingPunct="0">
        <a:lnSpc>
          <a:spcPct val="60000"/>
        </a:lnSpc>
        <a:spcBef>
          <a:spcPts val="2500"/>
        </a:spcBef>
        <a:spcAft>
          <a:spcPct val="0"/>
        </a:spcAft>
        <a:buSzPct val="95000"/>
        <a:buFont typeface="Lucida Grande" charset="0"/>
        <a:buChar char="‣"/>
        <a:defRPr sz="30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4pPr>
      <a:lvl5pPr marL="2463800" indent="-419100" algn="l" rtl="0" eaLnBrk="0" fontAlgn="base" hangingPunct="0">
        <a:lnSpc>
          <a:spcPct val="60000"/>
        </a:lnSpc>
        <a:spcBef>
          <a:spcPts val="3000"/>
        </a:spcBef>
        <a:spcAft>
          <a:spcPct val="0"/>
        </a:spcAft>
        <a:buSzPct val="95000"/>
        <a:buFont typeface="Lucida Grande" charset="0"/>
        <a:buChar char="‣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5pPr>
      <a:lvl6pPr marL="2921000" indent="-419100" algn="l" rtl="0" fontAlgn="base">
        <a:lnSpc>
          <a:spcPct val="60000"/>
        </a:lnSpc>
        <a:spcBef>
          <a:spcPts val="3000"/>
        </a:spcBef>
        <a:spcAft>
          <a:spcPct val="0"/>
        </a:spcAft>
        <a:buSzPct val="95000"/>
        <a:buFont typeface="Lucida Grande" charset="0"/>
        <a:buChar char="‣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6pPr>
      <a:lvl7pPr marL="3378200" indent="-419100" algn="l" rtl="0" fontAlgn="base">
        <a:lnSpc>
          <a:spcPct val="60000"/>
        </a:lnSpc>
        <a:spcBef>
          <a:spcPts val="3000"/>
        </a:spcBef>
        <a:spcAft>
          <a:spcPct val="0"/>
        </a:spcAft>
        <a:buSzPct val="95000"/>
        <a:buFont typeface="Lucida Grande" charset="0"/>
        <a:buChar char="‣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7pPr>
      <a:lvl8pPr marL="3835400" indent="-419100" algn="l" rtl="0" fontAlgn="base">
        <a:lnSpc>
          <a:spcPct val="60000"/>
        </a:lnSpc>
        <a:spcBef>
          <a:spcPts val="3000"/>
        </a:spcBef>
        <a:spcAft>
          <a:spcPct val="0"/>
        </a:spcAft>
        <a:buSzPct val="95000"/>
        <a:buFont typeface="Lucida Grande" charset="0"/>
        <a:buChar char="‣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8pPr>
      <a:lvl9pPr marL="4292600" indent="-419100" algn="l" rtl="0" fontAlgn="base">
        <a:lnSpc>
          <a:spcPct val="60000"/>
        </a:lnSpc>
        <a:spcBef>
          <a:spcPts val="3000"/>
        </a:spcBef>
        <a:spcAft>
          <a:spcPct val="0"/>
        </a:spcAft>
        <a:buSzPct val="95000"/>
        <a:buFont typeface="Lucida Grande" charset="0"/>
        <a:buChar char="‣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525" y="9175750"/>
            <a:ext cx="129889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3843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254000"/>
            <a:ext cx="1046480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512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611100" y="92837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FFFF"/>
                </a:solidFill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fld id="{2E639CA7-4C0D-0143-82BA-6FF9D8AB4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2286000" y="9226550"/>
            <a:ext cx="102489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i="1">
                <a:solidFill>
                  <a:srgbClr val="FFFFFF"/>
                </a:solidFill>
                <a:ea typeface="Gill Sans" charset="0"/>
                <a:cs typeface="Gill Sans" charset="0"/>
              </a:rPr>
              <a:t>E.Shabaina -- Top mass extraction techniques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</a:t>
            </a:r>
            <a:r>
              <a:rPr lang="en-US" sz="2400" i="1">
                <a:solidFill>
                  <a:srgbClr val="FFFFFF"/>
                </a:solidFill>
                <a:ea typeface="Gill Sans" charset="0"/>
                <a:cs typeface="Gill Sans" charset="0"/>
              </a:rPr>
              <a:t>-- Top 2011</a:t>
            </a: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0" y="9245600"/>
            <a:ext cx="17653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i="1">
                <a:solidFill>
                  <a:srgbClr val="9C150E"/>
                </a:solidFill>
                <a:ea typeface="Gill Sans" charset="0"/>
                <a:cs typeface="Gill Sans" charset="0"/>
              </a:rPr>
              <a:t> </a:t>
            </a:r>
            <a:r>
              <a:rPr lang="en-US" sz="2200" i="1">
                <a:solidFill>
                  <a:srgbClr val="9C150E"/>
                </a:solidFill>
                <a:ea typeface="Gill Sans" charset="0"/>
                <a:cs typeface="Gill Sans" charset="0"/>
              </a:rPr>
              <a:t>Sept 28,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8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80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80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80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80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80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80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80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80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74700" indent="-508000" algn="l" rtl="0" eaLnBrk="0" fontAlgn="base" hangingPunct="0">
        <a:lnSpc>
          <a:spcPct val="80000"/>
        </a:lnSpc>
        <a:spcBef>
          <a:spcPts val="2000"/>
        </a:spcBef>
        <a:spcAft>
          <a:spcPct val="0"/>
        </a:spcAft>
        <a:buSzPct val="69000"/>
        <a:buChar char="•"/>
        <a:defRPr sz="3600">
          <a:solidFill>
            <a:srgbClr val="00008E"/>
          </a:solidFill>
          <a:latin typeface="+mn-lt"/>
          <a:ea typeface="+mn-ea"/>
          <a:cs typeface="+mn-cs"/>
          <a:sym typeface="Gill Sans" charset="0"/>
        </a:defRPr>
      </a:lvl1pPr>
      <a:lvl2pPr marL="1104900" indent="-393700" algn="l" rtl="0" eaLnBrk="0" fontAlgn="base" hangingPunct="0">
        <a:lnSpc>
          <a:spcPct val="70000"/>
        </a:lnSpc>
        <a:spcBef>
          <a:spcPts val="1200"/>
        </a:spcBef>
        <a:spcAft>
          <a:spcPct val="0"/>
        </a:spcAft>
        <a:buSzPct val="94000"/>
        <a:buFont typeface="Lucida Grande" charset="0"/>
        <a:buChar char="‣"/>
        <a:defRPr sz="3200">
          <a:solidFill>
            <a:srgbClr val="0000FF"/>
          </a:solidFill>
          <a:latin typeface="+mn-lt"/>
          <a:ea typeface="+mn-ea"/>
          <a:cs typeface="+mn-cs"/>
          <a:sym typeface="Gill Sans" charset="0"/>
        </a:defRPr>
      </a:lvl2pPr>
      <a:lvl3pPr marL="1498600" indent="-342900" algn="l" rtl="0" eaLnBrk="0" fontAlgn="base" hangingPunct="0">
        <a:lnSpc>
          <a:spcPct val="60000"/>
        </a:lnSpc>
        <a:spcBef>
          <a:spcPts val="1200"/>
        </a:spcBef>
        <a:spcAft>
          <a:spcPct val="0"/>
        </a:spcAft>
        <a:buSzPct val="94000"/>
        <a:buFont typeface="Lucida Grande" charset="0"/>
        <a:buChar char="‣"/>
        <a:defRPr sz="2800">
          <a:solidFill>
            <a:srgbClr val="7F007F"/>
          </a:solidFill>
          <a:latin typeface="+mn-lt"/>
          <a:ea typeface="+mn-ea"/>
          <a:cs typeface="+mn-cs"/>
          <a:sym typeface="Gill Sans" charset="0"/>
        </a:defRPr>
      </a:lvl3pPr>
      <a:lvl4pPr marL="1866900" indent="-342900" algn="l" rtl="0" eaLnBrk="0" fontAlgn="base" hangingPunct="0">
        <a:lnSpc>
          <a:spcPct val="60000"/>
        </a:lnSpc>
        <a:spcBef>
          <a:spcPts val="1200"/>
        </a:spcBef>
        <a:spcAft>
          <a:spcPct val="0"/>
        </a:spcAft>
        <a:buSzPct val="94000"/>
        <a:buFont typeface="Lucida Grande" charset="0"/>
        <a:buChar char="‣"/>
        <a:defRPr sz="2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4pPr>
      <a:lvl5pPr marL="2197100" indent="-317500" algn="l" rtl="0" eaLnBrk="0" fontAlgn="base" hangingPunct="0">
        <a:lnSpc>
          <a:spcPct val="50000"/>
        </a:lnSpc>
        <a:spcBef>
          <a:spcPts val="1200"/>
        </a:spcBef>
        <a:spcAft>
          <a:spcPct val="0"/>
        </a:spcAft>
        <a:buSzPct val="94000"/>
        <a:buFont typeface="Lucida Grande" charset="0"/>
        <a:buChar char="‣"/>
        <a:defRPr sz="2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5pPr>
      <a:lvl6pPr marL="2654300" indent="-317500" algn="l" rtl="0" fontAlgn="base">
        <a:lnSpc>
          <a:spcPct val="50000"/>
        </a:lnSpc>
        <a:spcBef>
          <a:spcPts val="1200"/>
        </a:spcBef>
        <a:spcAft>
          <a:spcPct val="0"/>
        </a:spcAft>
        <a:buSzPct val="94000"/>
        <a:buFont typeface="Lucida Grande" charset="0"/>
        <a:buChar char="‣"/>
        <a:defRPr sz="2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6pPr>
      <a:lvl7pPr marL="3111500" indent="-317500" algn="l" rtl="0" fontAlgn="base">
        <a:lnSpc>
          <a:spcPct val="50000"/>
        </a:lnSpc>
        <a:spcBef>
          <a:spcPts val="1200"/>
        </a:spcBef>
        <a:spcAft>
          <a:spcPct val="0"/>
        </a:spcAft>
        <a:buSzPct val="94000"/>
        <a:buFont typeface="Lucida Grande" charset="0"/>
        <a:buChar char="‣"/>
        <a:defRPr sz="2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7pPr>
      <a:lvl8pPr marL="3568700" indent="-317500" algn="l" rtl="0" fontAlgn="base">
        <a:lnSpc>
          <a:spcPct val="50000"/>
        </a:lnSpc>
        <a:spcBef>
          <a:spcPts val="1200"/>
        </a:spcBef>
        <a:spcAft>
          <a:spcPct val="0"/>
        </a:spcAft>
        <a:buSzPct val="94000"/>
        <a:buFont typeface="Lucida Grande" charset="0"/>
        <a:buChar char="‣"/>
        <a:defRPr sz="2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8pPr>
      <a:lvl9pPr marL="4025900" indent="-317500" algn="l" rtl="0" fontAlgn="base">
        <a:lnSpc>
          <a:spcPct val="50000"/>
        </a:lnSpc>
        <a:spcBef>
          <a:spcPts val="1200"/>
        </a:spcBef>
        <a:spcAft>
          <a:spcPct val="0"/>
        </a:spcAft>
        <a:buSzPct val="94000"/>
        <a:buFont typeface="Lucida Grande" charset="0"/>
        <a:buChar char="‣"/>
        <a:defRPr sz="2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525" y="9175750"/>
            <a:ext cx="129889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611100" y="92837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FFFF"/>
                </a:solidFill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fld id="{CCE6F258-A0B9-DA40-BC83-CD46AE651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63" y="-9525"/>
            <a:ext cx="13044487" cy="798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75200" y="12700"/>
            <a:ext cx="8255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149" name="Rectangle 5"/>
          <p:cNvSpPr>
            <a:spLocks/>
          </p:cNvSpPr>
          <p:nvPr/>
        </p:nvSpPr>
        <p:spPr bwMode="auto">
          <a:xfrm>
            <a:off x="0" y="9245600"/>
            <a:ext cx="17653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i="1">
                <a:solidFill>
                  <a:srgbClr val="9C150E"/>
                </a:solidFill>
                <a:ea typeface="Gill Sans" charset="0"/>
                <a:cs typeface="Gill Sans" charset="0"/>
              </a:rPr>
              <a:t> </a:t>
            </a:r>
            <a:r>
              <a:rPr lang="en-US" sz="2200" i="1">
                <a:solidFill>
                  <a:srgbClr val="9C150E"/>
                </a:solidFill>
                <a:ea typeface="Gill Sans" charset="0"/>
                <a:cs typeface="Gill Sans" charset="0"/>
              </a:rPr>
              <a:t>Jan 23, 2013</a:t>
            </a:r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2286000" y="9226550"/>
            <a:ext cx="102489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i="1">
                <a:solidFill>
                  <a:srgbClr val="FFFFFF"/>
                </a:solidFill>
                <a:ea typeface="Gill Sans" charset="0"/>
                <a:cs typeface="Gill Sans" charset="0"/>
              </a:rPr>
              <a:t>HSG5 meeting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25500" indent="-508000" algn="l" rtl="0" eaLnBrk="0" fontAlgn="base" hangingPunct="0">
        <a:lnSpc>
          <a:spcPct val="90000"/>
        </a:lnSpc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1pPr>
      <a:lvl2pPr marL="1155700" indent="-393700" algn="l" rtl="0" eaLnBrk="0" fontAlgn="base" hangingPunct="0">
        <a:lnSpc>
          <a:spcPct val="90000"/>
        </a:lnSpc>
        <a:spcBef>
          <a:spcPts val="2500"/>
        </a:spcBef>
        <a:spcAft>
          <a:spcPct val="0"/>
        </a:spcAft>
        <a:buClr>
          <a:srgbClr val="383B97"/>
        </a:buClr>
        <a:buSzPct val="110000"/>
        <a:buFont typeface="Gill Sans" charset="0"/>
        <a:buChar char="-"/>
        <a:defRPr sz="3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2pPr>
      <a:lvl3pPr marL="1651000" indent="-444500" algn="l" rtl="0" eaLnBrk="0" fontAlgn="base" hangingPunct="0">
        <a:lnSpc>
          <a:spcPct val="30000"/>
        </a:lnSpc>
        <a:spcBef>
          <a:spcPts val="3000"/>
        </a:spcBef>
        <a:spcAft>
          <a:spcPct val="0"/>
        </a:spcAft>
        <a:buSzPct val="75000"/>
        <a:buFont typeface="Zapf Dingbats" charset="2"/>
        <a:buChar char="➡"/>
        <a:defRPr sz="32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3pPr>
      <a:lvl4pPr marL="2082800" indent="-431800" algn="l" rtl="0" eaLnBrk="0" fontAlgn="base" hangingPunct="0">
        <a:lnSpc>
          <a:spcPct val="30000"/>
        </a:lnSpc>
        <a:spcBef>
          <a:spcPts val="2500"/>
        </a:spcBef>
        <a:spcAft>
          <a:spcPct val="0"/>
        </a:spcAft>
        <a:buSzPct val="100000"/>
        <a:buFont typeface="Lucida Grande" charset="0"/>
        <a:buChar char="‣"/>
        <a:defRPr sz="30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4pPr>
      <a:lvl5pPr marL="2514600" indent="-419100" algn="l" rtl="0" eaLnBrk="0" fontAlgn="base" hangingPunct="0">
        <a:lnSpc>
          <a:spcPct val="50000"/>
        </a:lnSpc>
        <a:spcBef>
          <a:spcPts val="3000"/>
        </a:spcBef>
        <a:spcAft>
          <a:spcPct val="0"/>
        </a:spcAft>
        <a:buClr>
          <a:srgbClr val="383B97"/>
        </a:buClr>
        <a:buSzPct val="171000"/>
        <a:buFont typeface="Gill Sans" charset="0"/>
        <a:buChar char="•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5pPr>
      <a:lvl6pPr marL="2971800" indent="-419100" algn="l" rtl="0" fontAlgn="base">
        <a:lnSpc>
          <a:spcPct val="50000"/>
        </a:lnSpc>
        <a:spcBef>
          <a:spcPts val="3000"/>
        </a:spcBef>
        <a:spcAft>
          <a:spcPct val="0"/>
        </a:spcAft>
        <a:buClr>
          <a:srgbClr val="383B97"/>
        </a:buClr>
        <a:buSzPct val="171000"/>
        <a:buFont typeface="Gill Sans" charset="0"/>
        <a:buChar char="•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6pPr>
      <a:lvl7pPr marL="3429000" indent="-419100" algn="l" rtl="0" fontAlgn="base">
        <a:lnSpc>
          <a:spcPct val="50000"/>
        </a:lnSpc>
        <a:spcBef>
          <a:spcPts val="3000"/>
        </a:spcBef>
        <a:spcAft>
          <a:spcPct val="0"/>
        </a:spcAft>
        <a:buClr>
          <a:srgbClr val="383B97"/>
        </a:buClr>
        <a:buSzPct val="171000"/>
        <a:buFont typeface="Gill Sans" charset="0"/>
        <a:buChar char="•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7pPr>
      <a:lvl8pPr marL="3886200" indent="-419100" algn="l" rtl="0" fontAlgn="base">
        <a:lnSpc>
          <a:spcPct val="50000"/>
        </a:lnSpc>
        <a:spcBef>
          <a:spcPts val="3000"/>
        </a:spcBef>
        <a:spcAft>
          <a:spcPct val="0"/>
        </a:spcAft>
        <a:buClr>
          <a:srgbClr val="383B97"/>
        </a:buClr>
        <a:buSzPct val="171000"/>
        <a:buFont typeface="Gill Sans" charset="0"/>
        <a:buChar char="•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8pPr>
      <a:lvl9pPr marL="4343400" indent="-419100" algn="l" rtl="0" fontAlgn="base">
        <a:lnSpc>
          <a:spcPct val="50000"/>
        </a:lnSpc>
        <a:spcBef>
          <a:spcPts val="3000"/>
        </a:spcBef>
        <a:spcAft>
          <a:spcPct val="0"/>
        </a:spcAft>
        <a:buClr>
          <a:srgbClr val="383B97"/>
        </a:buClr>
        <a:buSzPct val="171000"/>
        <a:buFont typeface="Gill Sans" charset="0"/>
        <a:buChar char="•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525" y="9175750"/>
            <a:ext cx="129889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611100" y="92837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FFFF"/>
                </a:solidFill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fld id="{75874191-A666-4545-8572-616E0AAF9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0" y="9245600"/>
            <a:ext cx="17653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i="1">
                <a:solidFill>
                  <a:srgbClr val="9C150E"/>
                </a:solidFill>
                <a:ea typeface="Gill Sans" charset="0"/>
                <a:cs typeface="Gill Sans" charset="0"/>
              </a:rPr>
              <a:t> </a:t>
            </a:r>
            <a:r>
              <a:rPr lang="en-US" sz="2200" i="1">
                <a:solidFill>
                  <a:srgbClr val="9C150E"/>
                </a:solidFill>
                <a:ea typeface="Gill Sans" charset="0"/>
                <a:cs typeface="Gill Sans" charset="0"/>
              </a:rPr>
              <a:t>Jan 23, 2013</a:t>
            </a:r>
          </a:p>
        </p:txBody>
      </p:sp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63" y="-9525"/>
            <a:ext cx="13044487" cy="798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14500" y="0"/>
            <a:ext cx="11315700" cy="774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4" name="Rectangle 6"/>
          <p:cNvSpPr>
            <a:spLocks/>
          </p:cNvSpPr>
          <p:nvPr/>
        </p:nvSpPr>
        <p:spPr bwMode="auto">
          <a:xfrm>
            <a:off x="6057900" y="9245600"/>
            <a:ext cx="1801813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i="1">
                <a:solidFill>
                  <a:srgbClr val="FFFFFF"/>
                </a:solidFill>
                <a:ea typeface="Gill Sans" charset="0"/>
                <a:cs typeface="Gill Sans" charset="0"/>
              </a:rPr>
              <a:t>HSG5 meeting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25500" indent="-508000" algn="l" rtl="0" eaLnBrk="0" fontAlgn="base" hangingPunct="0">
        <a:lnSpc>
          <a:spcPct val="90000"/>
        </a:lnSpc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1pPr>
      <a:lvl2pPr marL="1155700" indent="-393700" algn="l" rtl="0" eaLnBrk="0" fontAlgn="base" hangingPunct="0">
        <a:lnSpc>
          <a:spcPct val="90000"/>
        </a:lnSpc>
        <a:spcBef>
          <a:spcPts val="2500"/>
        </a:spcBef>
        <a:spcAft>
          <a:spcPct val="0"/>
        </a:spcAft>
        <a:buClr>
          <a:srgbClr val="383B97"/>
        </a:buClr>
        <a:buSzPct val="110000"/>
        <a:buFont typeface="Gill Sans" charset="0"/>
        <a:buChar char="-"/>
        <a:defRPr sz="34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2pPr>
      <a:lvl3pPr marL="1651000" indent="-444500" algn="l" rtl="0" eaLnBrk="0" fontAlgn="base" hangingPunct="0">
        <a:lnSpc>
          <a:spcPct val="30000"/>
        </a:lnSpc>
        <a:spcBef>
          <a:spcPts val="3000"/>
        </a:spcBef>
        <a:spcAft>
          <a:spcPct val="0"/>
        </a:spcAft>
        <a:buSzPct val="75000"/>
        <a:buFont typeface="Zapf Dingbats" charset="2"/>
        <a:buChar char="➡"/>
        <a:defRPr sz="32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3pPr>
      <a:lvl4pPr marL="2082800" indent="-431800" algn="l" rtl="0" eaLnBrk="0" fontAlgn="base" hangingPunct="0">
        <a:lnSpc>
          <a:spcPct val="30000"/>
        </a:lnSpc>
        <a:spcBef>
          <a:spcPts val="2500"/>
        </a:spcBef>
        <a:spcAft>
          <a:spcPct val="0"/>
        </a:spcAft>
        <a:buSzPct val="100000"/>
        <a:buFont typeface="Lucida Grande" charset="0"/>
        <a:buChar char="‣"/>
        <a:defRPr sz="30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4pPr>
      <a:lvl5pPr marL="2514600" indent="-419100" algn="l" rtl="0" eaLnBrk="0" fontAlgn="base" hangingPunct="0">
        <a:lnSpc>
          <a:spcPct val="50000"/>
        </a:lnSpc>
        <a:spcBef>
          <a:spcPts val="3000"/>
        </a:spcBef>
        <a:spcAft>
          <a:spcPct val="0"/>
        </a:spcAft>
        <a:buClr>
          <a:srgbClr val="383B97"/>
        </a:buClr>
        <a:buSzPct val="171000"/>
        <a:buFont typeface="Gill Sans" charset="0"/>
        <a:buChar char="•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5pPr>
      <a:lvl6pPr marL="2971800" indent="-419100" algn="l" rtl="0" fontAlgn="base">
        <a:lnSpc>
          <a:spcPct val="50000"/>
        </a:lnSpc>
        <a:spcBef>
          <a:spcPts val="3000"/>
        </a:spcBef>
        <a:spcAft>
          <a:spcPct val="0"/>
        </a:spcAft>
        <a:buClr>
          <a:srgbClr val="383B97"/>
        </a:buClr>
        <a:buSzPct val="171000"/>
        <a:buFont typeface="Gill Sans" charset="0"/>
        <a:buChar char="•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6pPr>
      <a:lvl7pPr marL="3429000" indent="-419100" algn="l" rtl="0" fontAlgn="base">
        <a:lnSpc>
          <a:spcPct val="50000"/>
        </a:lnSpc>
        <a:spcBef>
          <a:spcPts val="3000"/>
        </a:spcBef>
        <a:spcAft>
          <a:spcPct val="0"/>
        </a:spcAft>
        <a:buClr>
          <a:srgbClr val="383B97"/>
        </a:buClr>
        <a:buSzPct val="171000"/>
        <a:buFont typeface="Gill Sans" charset="0"/>
        <a:buChar char="•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7pPr>
      <a:lvl8pPr marL="3886200" indent="-419100" algn="l" rtl="0" fontAlgn="base">
        <a:lnSpc>
          <a:spcPct val="50000"/>
        </a:lnSpc>
        <a:spcBef>
          <a:spcPts val="3000"/>
        </a:spcBef>
        <a:spcAft>
          <a:spcPct val="0"/>
        </a:spcAft>
        <a:buClr>
          <a:srgbClr val="383B97"/>
        </a:buClr>
        <a:buSzPct val="171000"/>
        <a:buFont typeface="Gill Sans" charset="0"/>
        <a:buChar char="•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8pPr>
      <a:lvl9pPr marL="4343400" indent="-419100" algn="l" rtl="0" fontAlgn="base">
        <a:lnSpc>
          <a:spcPct val="50000"/>
        </a:lnSpc>
        <a:spcBef>
          <a:spcPts val="3000"/>
        </a:spcBef>
        <a:spcAft>
          <a:spcPct val="0"/>
        </a:spcAft>
        <a:buClr>
          <a:srgbClr val="383B97"/>
        </a:buClr>
        <a:buSzPct val="171000"/>
        <a:buFont typeface="Gill Sans" charset="0"/>
        <a:buChar char="•"/>
        <a:defRPr sz="2800">
          <a:solidFill>
            <a:srgbClr val="383B97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546600" y="3956050"/>
            <a:ext cx="3906838" cy="1841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825500" indent="-508000" algn="l">
              <a:lnSpc>
                <a:spcPct val="60000"/>
              </a:lnSpc>
              <a:spcBef>
                <a:spcPts val="2500"/>
              </a:spcBef>
              <a:buSzPct val="69000"/>
              <a:buFontTx/>
              <a:buBlip>
                <a:blip r:embed="rId13"/>
              </a:buBlip>
              <a:defRPr/>
            </a:pPr>
            <a:r>
              <a:rPr lang="en-US" sz="3600">
                <a:solidFill>
                  <a:srgbClr val="00008E"/>
                </a:solidFill>
                <a:ea typeface="Gill Sans" charset="0"/>
                <a:cs typeface="Gill Sans" charset="0"/>
              </a:rPr>
              <a:t>Body Level One</a:t>
            </a:r>
          </a:p>
          <a:p>
            <a:pPr marL="1155700" lvl="1" indent="-393700" algn="l">
              <a:lnSpc>
                <a:spcPct val="60000"/>
              </a:lnSpc>
              <a:spcBef>
                <a:spcPts val="2500"/>
              </a:spcBef>
              <a:buSzPct val="94000"/>
              <a:buFont typeface="Lucida Grande" charset="0"/>
              <a:buChar char="‣"/>
              <a:defRPr/>
            </a:pPr>
            <a:r>
              <a:rPr lang="en-US" sz="3200">
                <a:solidFill>
                  <a:srgbClr val="0000FF"/>
                </a:solidFill>
                <a:ea typeface="Gill Sans" charset="0"/>
                <a:cs typeface="Gill Sans" charset="0"/>
              </a:rPr>
              <a:t>Body Level Two</a:t>
            </a:r>
          </a:p>
          <a:p>
            <a:pPr marL="825500" indent="-508000">
              <a:lnSpc>
                <a:spcPct val="50000"/>
              </a:lnSpc>
              <a:spcBef>
                <a:spcPts val="2000"/>
              </a:spcBef>
              <a:defRPr/>
            </a:pPr>
            <a:endParaRPr lang="en-US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df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em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07.em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s://twiki.cern.ch/twiki/bin/viewauth/AtlasProtected/InDetTrackingPerformanceGuidelines%23Analyses_based_on_Athena_release" TargetMode="Externa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ttH</a:t>
            </a:r>
            <a:r>
              <a:rPr lang="en-US" dirty="0" smtClean="0">
                <a:solidFill>
                  <a:srgbClr val="000090"/>
                </a:solidFill>
              </a:rPr>
              <a:t> Status report</a:t>
            </a: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</a:t>
            </a:r>
          </a:p>
          <a:p>
            <a:r>
              <a:rPr lang="en-US" dirty="0" smtClean="0"/>
              <a:t>On behalf of the HSG5 </a:t>
            </a:r>
            <a:r>
              <a:rPr lang="en-US" dirty="0" err="1" smtClean="0"/>
              <a:t>ttH</a:t>
            </a:r>
            <a:r>
              <a:rPr lang="en-US" dirty="0" smtClean="0"/>
              <a:t> group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NPV&lt;7 vs NPV&gt;15</a:t>
            </a:r>
          </a:p>
        </p:txBody>
      </p:sp>
      <p:sp>
        <p:nvSpPr>
          <p:cNvPr id="147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7643A0-7F63-7749-A520-2C1B9771820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746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927100"/>
            <a:ext cx="6413500" cy="1473200"/>
          </a:xfrm>
        </p:spPr>
        <p:txBody>
          <a:bodyPr/>
          <a:lstStyle/>
          <a:p>
            <a:pPr marL="825500" eaLnBrk="1" hangingPunct="1">
              <a:buFontTx/>
              <a:buBlip>
                <a:blip r:embed="rId2"/>
              </a:buBlip>
            </a:pPr>
            <a:r>
              <a:rPr lang="en-US"/>
              <a:t>e+jets, 4 jet incl 2b incl</a:t>
            </a:r>
          </a:p>
        </p:txBody>
      </p:sp>
      <p:pic>
        <p:nvPicPr>
          <p:cNvPr id="14745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7900" y="1874838"/>
            <a:ext cx="4216400" cy="406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7462" name="Rectangle 4"/>
          <p:cNvSpPr>
            <a:spLocks/>
          </p:cNvSpPr>
          <p:nvPr/>
        </p:nvSpPr>
        <p:spPr bwMode="auto">
          <a:xfrm>
            <a:off x="1219200" y="6413500"/>
            <a:ext cx="11137900" cy="247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508000" indent="-508000" algn="l">
              <a:lnSpc>
                <a:spcPct val="90000"/>
              </a:lnSpc>
              <a:spcBef>
                <a:spcPts val="800"/>
              </a:spcBef>
              <a:buSzPct val="62000"/>
              <a:buFontTx/>
              <a:buBlip>
                <a:blip r:embed="rId2"/>
              </a:buBlip>
            </a:pPr>
            <a:r>
              <a:rPr lang="en-US" sz="3200">
                <a:solidFill>
                  <a:srgbClr val="383B97"/>
                </a:solidFill>
                <a:ea typeface="Gill Sans" charset="0"/>
                <a:cs typeface="Gill Sans" charset="0"/>
              </a:rPr>
              <a:t>NPV&lt;7 - points, NPV&gt;15 - histogram</a:t>
            </a:r>
          </a:p>
          <a:p>
            <a:pPr marL="508000" indent="-508000" algn="l">
              <a:lnSpc>
                <a:spcPct val="90000"/>
              </a:lnSpc>
              <a:spcBef>
                <a:spcPts val="800"/>
              </a:spcBef>
              <a:buSzPct val="62000"/>
              <a:buFontTx/>
              <a:buBlip>
                <a:blip r:embed="rId2"/>
              </a:buBlip>
            </a:pPr>
            <a:r>
              <a:rPr lang="en-US" sz="3200">
                <a:solidFill>
                  <a:srgbClr val="383B97"/>
                </a:solidFill>
                <a:ea typeface="Gill Sans" charset="0"/>
                <a:cs typeface="Gill Sans" charset="0"/>
              </a:rPr>
              <a:t>shape does not change significantly between low and high NPV</a:t>
            </a:r>
          </a:p>
          <a:p>
            <a:pPr marL="508000" indent="-508000" algn="l">
              <a:lnSpc>
                <a:spcPct val="90000"/>
              </a:lnSpc>
              <a:spcBef>
                <a:spcPts val="800"/>
              </a:spcBef>
              <a:buSzPct val="62000"/>
              <a:buFontTx/>
              <a:buBlip>
                <a:blip r:embed="rId2"/>
              </a:buBlip>
            </a:pPr>
            <a:r>
              <a:rPr lang="en-US" sz="3200">
                <a:solidFill>
                  <a:srgbClr val="383B97"/>
                </a:solidFill>
                <a:ea typeface="Gill Sans" charset="0"/>
                <a:cs typeface="Gill Sans" charset="0"/>
              </a:rPr>
              <a:t>trend in MC follows trend in data</a:t>
            </a:r>
          </a:p>
          <a:p>
            <a:pPr marL="508000" indent="-508000" algn="l">
              <a:lnSpc>
                <a:spcPct val="90000"/>
              </a:lnSpc>
              <a:spcBef>
                <a:spcPts val="800"/>
              </a:spcBef>
              <a:buSzPct val="62000"/>
              <a:buFontTx/>
              <a:buBlip>
                <a:blip r:embed="rId2"/>
              </a:buBlip>
            </a:pPr>
            <a:r>
              <a:rPr lang="en-US" sz="3200">
                <a:solidFill>
                  <a:srgbClr val="383B97"/>
                </a:solidFill>
                <a:ea typeface="Gill Sans" charset="0"/>
                <a:cs typeface="Gill Sans" charset="0"/>
              </a:rPr>
              <a:t>does not seem to explain the problem</a:t>
            </a:r>
          </a:p>
        </p:txBody>
      </p:sp>
      <p:sp>
        <p:nvSpPr>
          <p:cNvPr id="147463" name="Rectangle 5"/>
          <p:cNvSpPr>
            <a:spLocks/>
          </p:cNvSpPr>
          <p:nvPr/>
        </p:nvSpPr>
        <p:spPr bwMode="auto">
          <a:xfrm>
            <a:off x="10871200" y="2895600"/>
            <a:ext cx="1373188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200">
                <a:solidFill>
                  <a:srgbClr val="FF0000"/>
                </a:solidFill>
                <a:ea typeface="Gill Sans" charset="0"/>
                <a:cs typeface="Gill Sans" charset="0"/>
              </a:rPr>
              <a:t>HT MC</a:t>
            </a:r>
          </a:p>
        </p:txBody>
      </p:sp>
      <p:pic>
        <p:nvPicPr>
          <p:cNvPr id="1474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3" y="2162175"/>
            <a:ext cx="3608387" cy="347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746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4500" y="1865313"/>
            <a:ext cx="4216400" cy="406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7466" name="Rectangle 8"/>
          <p:cNvSpPr>
            <a:spLocks/>
          </p:cNvSpPr>
          <p:nvPr/>
        </p:nvSpPr>
        <p:spPr bwMode="auto">
          <a:xfrm>
            <a:off x="6413500" y="3022600"/>
            <a:ext cx="145732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200">
                <a:solidFill>
                  <a:srgbClr val="FF0000"/>
                </a:solidFill>
                <a:ea typeface="Gill Sans" charset="0"/>
                <a:cs typeface="Gill Sans" charset="0"/>
              </a:rPr>
              <a:t>HT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NPV reweighting</a:t>
            </a:r>
          </a:p>
        </p:txBody>
      </p:sp>
      <p:sp>
        <p:nvSpPr>
          <p:cNvPr id="148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E37ACE-2CAF-8F40-A3B6-697D6A3ECD9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848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838200"/>
            <a:ext cx="12776200" cy="952500"/>
          </a:xfrm>
        </p:spPr>
        <p:txBody>
          <a:bodyPr/>
          <a:lstStyle/>
          <a:p>
            <a:pPr marL="825500" eaLnBrk="1" hangingPunct="1">
              <a:buFontTx/>
              <a:buBlip>
                <a:blip r:embed="rId2"/>
              </a:buBlip>
            </a:pPr>
            <a:r>
              <a:rPr lang="en-US" sz="2800"/>
              <a:t>Although effect is expected to be small let’s reweight NPV to match data better</a:t>
            </a:r>
          </a:p>
        </p:txBody>
      </p:sp>
      <p:pic>
        <p:nvPicPr>
          <p:cNvPr id="148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1582738"/>
            <a:ext cx="3175000" cy="3662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848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" y="5259388"/>
            <a:ext cx="3302000" cy="380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848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302000"/>
            <a:ext cx="3886200" cy="448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848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97900" y="1397000"/>
            <a:ext cx="3511550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848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13800" y="5356225"/>
            <a:ext cx="3303588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8490" name="Rectangle 8"/>
          <p:cNvSpPr>
            <a:spLocks/>
          </p:cNvSpPr>
          <p:nvPr/>
        </p:nvSpPr>
        <p:spPr bwMode="auto">
          <a:xfrm>
            <a:off x="4241800" y="1765300"/>
            <a:ext cx="18415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2800">
                <a:solidFill>
                  <a:srgbClr val="FF0000"/>
                </a:solidFill>
                <a:ea typeface="Gill Sans" charset="0"/>
                <a:cs typeface="Gill Sans" charset="0"/>
              </a:rPr>
              <a:t>before NPV reweighting</a:t>
            </a:r>
          </a:p>
        </p:txBody>
      </p:sp>
      <p:sp>
        <p:nvSpPr>
          <p:cNvPr id="148491" name="Rectangle 9"/>
          <p:cNvSpPr>
            <a:spLocks/>
          </p:cNvSpPr>
          <p:nvPr/>
        </p:nvSpPr>
        <p:spPr bwMode="auto">
          <a:xfrm>
            <a:off x="6756400" y="2438400"/>
            <a:ext cx="18415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2800">
                <a:solidFill>
                  <a:srgbClr val="FF0000"/>
                </a:solidFill>
                <a:ea typeface="Gill Sans" charset="0"/>
                <a:cs typeface="Gill Sans" charset="0"/>
              </a:rPr>
              <a:t>after NPV reweighting</a:t>
            </a:r>
          </a:p>
        </p:txBody>
      </p:sp>
      <p:sp>
        <p:nvSpPr>
          <p:cNvPr id="148492" name="Rectangle 10"/>
          <p:cNvSpPr>
            <a:spLocks/>
          </p:cNvSpPr>
          <p:nvPr/>
        </p:nvSpPr>
        <p:spPr bwMode="auto">
          <a:xfrm>
            <a:off x="6337300" y="8280400"/>
            <a:ext cx="23368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2800">
                <a:solidFill>
                  <a:srgbClr val="FF0000"/>
                </a:solidFill>
                <a:ea typeface="Gill Sans" charset="0"/>
                <a:cs typeface="Gill Sans" charset="0"/>
              </a:rPr>
              <a:t>does not help!</a:t>
            </a:r>
          </a:p>
        </p:txBody>
      </p:sp>
      <p:sp>
        <p:nvSpPr>
          <p:cNvPr id="148493" name="Line 11"/>
          <p:cNvSpPr>
            <a:spLocks noChangeShapeType="1"/>
          </p:cNvSpPr>
          <p:nvPr/>
        </p:nvSpPr>
        <p:spPr bwMode="auto">
          <a:xfrm rot="10800000" flipH="1">
            <a:off x="3965575" y="2708275"/>
            <a:ext cx="898525" cy="79692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4" name="Line 12"/>
          <p:cNvSpPr>
            <a:spLocks noChangeShapeType="1"/>
          </p:cNvSpPr>
          <p:nvPr/>
        </p:nvSpPr>
        <p:spPr bwMode="auto">
          <a:xfrm rot="10800000">
            <a:off x="7962900" y="3271838"/>
            <a:ext cx="676275" cy="617537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5" name="Rectangle 13"/>
          <p:cNvSpPr>
            <a:spLocks/>
          </p:cNvSpPr>
          <p:nvPr/>
        </p:nvSpPr>
        <p:spPr bwMode="auto">
          <a:xfrm>
            <a:off x="4686300" y="7683500"/>
            <a:ext cx="3886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2800">
                <a:solidFill>
                  <a:srgbClr val="0000FF"/>
                </a:solidFill>
                <a:ea typeface="Gill Sans" charset="0"/>
                <a:cs typeface="Gill Sans" charset="0"/>
              </a:rPr>
              <a:t>reweighted in 2j inclusive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Impact of SFs on HT shape</a:t>
            </a:r>
          </a:p>
        </p:txBody>
      </p:sp>
      <p:sp>
        <p:nvSpPr>
          <p:cNvPr id="149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262D69-8B77-7B42-B858-A2618A71F3D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9508" name="Rectangle 2"/>
          <p:cNvSpPr>
            <a:spLocks/>
          </p:cNvSpPr>
          <p:nvPr/>
        </p:nvSpPr>
        <p:spPr bwMode="auto">
          <a:xfrm>
            <a:off x="228600" y="1009650"/>
            <a:ext cx="63500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825500" indent="-508000" algn="l">
              <a:lnSpc>
                <a:spcPct val="80000"/>
              </a:lnSpc>
              <a:spcBef>
                <a:spcPts val="2000"/>
              </a:spcBef>
              <a:buSzPct val="69000"/>
              <a:buFontTx/>
              <a:buBlip>
                <a:blip r:embed="rId2"/>
              </a:buBlip>
            </a:pPr>
            <a:r>
              <a:rPr lang="en-US" sz="2800">
                <a:solidFill>
                  <a:schemeClr val="tx1"/>
                </a:solidFill>
                <a:ea typeface="Gill Sans" charset="0"/>
                <a:cs typeface="Gill Sans" charset="0"/>
              </a:rPr>
              <a:t>remove various SFs one by one and look at the effect on HT shape</a:t>
            </a:r>
          </a:p>
          <a:p>
            <a:pPr marL="825500" indent="-508000" algn="l">
              <a:lnSpc>
                <a:spcPct val="80000"/>
              </a:lnSpc>
              <a:spcBef>
                <a:spcPts val="2000"/>
              </a:spcBef>
              <a:buSzPct val="69000"/>
              <a:buFontTx/>
              <a:buBlip>
                <a:blip r:embed="rId2"/>
              </a:buBlip>
            </a:pPr>
            <a:r>
              <a:rPr lang="en-US" sz="2800">
                <a:solidFill>
                  <a:schemeClr val="tx1"/>
                </a:solidFill>
                <a:ea typeface="Gill Sans" charset="0"/>
                <a:cs typeface="Gill Sans" charset="0"/>
              </a:rPr>
              <a:t>study on ttbar MC </a:t>
            </a:r>
          </a:p>
          <a:p>
            <a:pPr marL="1270000" lvl="1" indent="-508000" algn="l">
              <a:lnSpc>
                <a:spcPct val="80000"/>
              </a:lnSpc>
              <a:spcBef>
                <a:spcPts val="2000"/>
              </a:spcBef>
              <a:buSzPct val="69000"/>
              <a:buFontTx/>
              <a:buBlip>
                <a:blip r:embed="rId2"/>
              </a:buBlip>
            </a:pPr>
            <a:r>
              <a:rPr lang="en-US" sz="2800">
                <a:solidFill>
                  <a:schemeClr val="tx1"/>
                </a:solidFill>
                <a:ea typeface="Gill Sans" charset="0"/>
                <a:cs typeface="Gill Sans" charset="0"/>
              </a:rPr>
              <a:t>tt+light and tt+HF</a:t>
            </a:r>
          </a:p>
          <a:p>
            <a:pPr marL="825500" indent="-508000" algn="l">
              <a:lnSpc>
                <a:spcPct val="80000"/>
              </a:lnSpc>
              <a:spcBef>
                <a:spcPts val="2000"/>
              </a:spcBef>
            </a:pPr>
            <a:endParaRPr lang="en-US" sz="2800">
              <a:solidFill>
                <a:srgbClr val="00008E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49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263" y="3175000"/>
            <a:ext cx="4872037" cy="345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95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3365500"/>
            <a:ext cx="1841500" cy="180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95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3600" y="1651000"/>
            <a:ext cx="4664075" cy="331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951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3700" y="1054100"/>
            <a:ext cx="3733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951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45325" y="5588000"/>
            <a:ext cx="4930775" cy="359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951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80400" y="5118100"/>
            <a:ext cx="36449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9515" name="Line 9"/>
          <p:cNvSpPr>
            <a:spLocks noChangeShapeType="1"/>
          </p:cNvSpPr>
          <p:nvPr/>
        </p:nvSpPr>
        <p:spPr bwMode="auto">
          <a:xfrm flipH="1">
            <a:off x="5435600" y="2860675"/>
            <a:ext cx="2047875" cy="6096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16" name="Line 10"/>
          <p:cNvSpPr>
            <a:spLocks noChangeShapeType="1"/>
          </p:cNvSpPr>
          <p:nvPr/>
        </p:nvSpPr>
        <p:spPr bwMode="auto">
          <a:xfrm rot="10800000">
            <a:off x="5372100" y="3729038"/>
            <a:ext cx="1958975" cy="27559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17" name="Rectangle 11"/>
          <p:cNvSpPr>
            <a:spLocks/>
          </p:cNvSpPr>
          <p:nvPr/>
        </p:nvSpPr>
        <p:spPr bwMode="auto">
          <a:xfrm>
            <a:off x="279400" y="6616700"/>
            <a:ext cx="64516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825500" indent="-508000" algn="l">
              <a:lnSpc>
                <a:spcPct val="80000"/>
              </a:lnSpc>
              <a:spcBef>
                <a:spcPts val="2000"/>
              </a:spcBef>
              <a:buSzPct val="69000"/>
              <a:buFontTx/>
              <a:buBlip>
                <a:blip r:embed="rId2"/>
              </a:buBlip>
            </a:pPr>
            <a:r>
              <a:rPr lang="en-US" sz="2800">
                <a:solidFill>
                  <a:srgbClr val="FF0000"/>
                </a:solidFill>
                <a:ea typeface="Gill Sans" charset="0"/>
                <a:cs typeface="Gill Sans" charset="0"/>
              </a:rPr>
              <a:t>removing bTag SF:</a:t>
            </a:r>
            <a:r>
              <a:rPr lang="en-US" sz="2800">
                <a:solidFill>
                  <a:schemeClr val="tx1"/>
                </a:solidFill>
                <a:ea typeface="Gill Sans" charset="0"/>
                <a:cs typeface="Gill Sans" charset="0"/>
              </a:rPr>
              <a:t>  this seems to have a pretty large impact and goes in the direction we would like (increasing low side, decreasing high side)</a:t>
            </a:r>
          </a:p>
          <a:p>
            <a:pPr marL="825500" indent="-508000" algn="l">
              <a:lnSpc>
                <a:spcPct val="80000"/>
              </a:lnSpc>
              <a:spcBef>
                <a:spcPts val="2000"/>
              </a:spcBef>
              <a:buSzPct val="69000"/>
              <a:buFontTx/>
              <a:buBlip>
                <a:blip r:embed="rId2"/>
              </a:buBlip>
            </a:pPr>
            <a:r>
              <a:rPr lang="en-US" sz="2800">
                <a:solidFill>
                  <a:srgbClr val="FF0000"/>
                </a:solidFill>
                <a:ea typeface="Gill Sans" charset="0"/>
                <a:cs typeface="Gill Sans" charset="0"/>
              </a:rPr>
              <a:t>bTag SF: </a:t>
            </a:r>
            <a:r>
              <a:rPr lang="en-US" sz="2800">
                <a:solidFill>
                  <a:schemeClr val="tx1"/>
                </a:solidFill>
                <a:ea typeface="Gill Sans" charset="0"/>
                <a:cs typeface="Gill Sans" charset="0"/>
              </a:rPr>
              <a:t>largest effect on nuisance parameters in the fit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JVF SF</a:t>
            </a:r>
          </a:p>
        </p:txBody>
      </p:sp>
      <p:sp>
        <p:nvSpPr>
          <p:cNvPr id="150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057DDB-9D11-6849-9A38-807DD70309F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0532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0" y="1384300"/>
            <a:ext cx="6045200" cy="7213600"/>
          </a:xfrm>
        </p:spPr>
        <p:txBody>
          <a:bodyPr/>
          <a:lstStyle/>
          <a:p>
            <a:pPr marL="825500" eaLnBrk="1" hangingPunct="1">
              <a:buFontTx/>
              <a:buBlip>
                <a:blip r:embed="rId2"/>
              </a:buBlip>
            </a:pPr>
            <a:r>
              <a:rPr lang="en-US"/>
              <a:t>We use “old” JVF SF derived for EMJES jets</a:t>
            </a:r>
          </a:p>
          <a:p>
            <a:pPr marL="825500" eaLnBrk="1" hangingPunct="1">
              <a:buFontTx/>
              <a:buBlip>
                <a:blip r:embed="rId2"/>
              </a:buBlip>
            </a:pPr>
            <a:r>
              <a:rPr lang="en-US"/>
              <a:t>In the meantime new JVF SFs were announced</a:t>
            </a:r>
          </a:p>
          <a:p>
            <a:pPr marL="1130300" lvl="1" eaLnBrk="1" hangingPunct="1">
              <a:lnSpc>
                <a:spcPct val="80000"/>
              </a:lnSpc>
            </a:pPr>
            <a:r>
              <a:rPr lang="en-US"/>
              <a:t>derived for LC jets!</a:t>
            </a:r>
          </a:p>
          <a:p>
            <a:pPr marL="825500" eaLnBrk="1" hangingPunct="1">
              <a:lnSpc>
                <a:spcPct val="70000"/>
              </a:lnSpc>
              <a:buFontTx/>
              <a:buBlip>
                <a:blip r:embed="rId2"/>
              </a:buBlip>
            </a:pPr>
            <a:r>
              <a:rPr lang="en-US">
                <a:solidFill>
                  <a:srgbClr val="0000FF"/>
                </a:solidFill>
              </a:rPr>
              <a:t>blue:</a:t>
            </a:r>
            <a:r>
              <a:rPr lang="en-US"/>
              <a:t> no scale factor</a:t>
            </a:r>
          </a:p>
          <a:p>
            <a:pPr marL="825500" eaLnBrk="1" hangingPunct="1">
              <a:buFontTx/>
              <a:buBlip>
                <a:blip r:embed="rId2"/>
              </a:buBlip>
            </a:pPr>
            <a:r>
              <a:rPr lang="en-US">
                <a:solidFill>
                  <a:srgbClr val="FF0000"/>
                </a:solidFill>
              </a:rPr>
              <a:t>red:</a:t>
            </a:r>
            <a:r>
              <a:rPr lang="en-US"/>
              <a:t> new JVF SF</a:t>
            </a:r>
          </a:p>
          <a:p>
            <a:pPr marL="1130300" lvl="1" eaLnBrk="1" hangingPunct="1">
              <a:lnSpc>
                <a:spcPct val="80000"/>
              </a:lnSpc>
            </a:pPr>
            <a:r>
              <a:rPr lang="en-US"/>
              <a:t>effect seems to be small but it goes in the right direction</a:t>
            </a:r>
          </a:p>
          <a:p>
            <a:pPr marL="825500" eaLnBrk="1" hangingPunct="1">
              <a:lnSpc>
                <a:spcPct val="70000"/>
              </a:lnSpc>
              <a:buFontTx/>
              <a:buBlip>
                <a:blip r:embed="rId2"/>
              </a:buBlip>
            </a:pPr>
            <a:r>
              <a:rPr lang="en-US"/>
              <a:t>black: old JVF SF  </a:t>
            </a:r>
          </a:p>
        </p:txBody>
      </p:sp>
      <p:pic>
        <p:nvPicPr>
          <p:cNvPr id="150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0" y="965200"/>
            <a:ext cx="4816475" cy="347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05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0700" y="1497013"/>
            <a:ext cx="1574800" cy="1044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05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0800" y="4811713"/>
            <a:ext cx="4826000" cy="3430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0536" name="Rectangle 6"/>
          <p:cNvSpPr>
            <a:spLocks/>
          </p:cNvSpPr>
          <p:nvPr/>
        </p:nvSpPr>
        <p:spPr bwMode="auto">
          <a:xfrm>
            <a:off x="8229600" y="8464550"/>
            <a:ext cx="39751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542925" indent="-279400" algn="l"/>
            <a:r>
              <a:rPr lang="en-US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5jets exclusive, 2tags inclusive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Study of </a:t>
            </a:r>
            <a:r>
              <a:rPr lang="en-US" dirty="0" err="1" smtClean="0"/>
              <a:t>b</a:t>
            </a:r>
            <a:r>
              <a:rPr lang="en-US" dirty="0" smtClean="0"/>
              <a:t>-tagging</a:t>
            </a: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C868AA-1128-E44E-845A-988CF2A3A5D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1555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7188200" cy="4038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So far using 2011 </a:t>
            </a:r>
            <a:r>
              <a:rPr lang="en-US" sz="3200" dirty="0" err="1" smtClean="0"/>
              <a:t>pTrel</a:t>
            </a:r>
            <a:r>
              <a:rPr lang="en-US" sz="3200" dirty="0" smtClean="0"/>
              <a:t> calibration</a:t>
            </a:r>
          </a:p>
          <a:p>
            <a:pPr eaLnBrk="1" hangingPunct="1"/>
            <a:r>
              <a:rPr lang="en-US" sz="3200" dirty="0" smtClean="0"/>
              <a:t>Need to get HCP recommended file:</a:t>
            </a:r>
          </a:p>
          <a:p>
            <a:pPr lvl="1" eaLnBrk="1" hangingPunct="1"/>
            <a:r>
              <a:rPr lang="en-US" sz="2800" dirty="0" smtClean="0"/>
              <a:t>2011+2012(a) </a:t>
            </a:r>
            <a:r>
              <a:rPr lang="en-US" sz="2800" dirty="0" err="1" smtClean="0"/>
              <a:t>pTrel</a:t>
            </a:r>
            <a:r>
              <a:rPr lang="en-US" sz="2800" dirty="0" smtClean="0"/>
              <a:t> calibration</a:t>
            </a:r>
          </a:p>
          <a:p>
            <a:pPr lvl="1" eaLnBrk="1" hangingPunct="1"/>
            <a:r>
              <a:rPr lang="en-US" sz="2800" dirty="0" smtClean="0"/>
              <a:t>2011 </a:t>
            </a:r>
            <a:r>
              <a:rPr lang="en-US" sz="2800" dirty="0" err="1" smtClean="0"/>
              <a:t>ttbar</a:t>
            </a:r>
            <a:r>
              <a:rPr lang="en-US" sz="2800" dirty="0" smtClean="0"/>
              <a:t> calibration</a:t>
            </a:r>
          </a:p>
          <a:p>
            <a:pPr eaLnBrk="1" hangingPunct="1"/>
            <a:r>
              <a:rPr lang="en-US" sz="3200" dirty="0" smtClean="0"/>
              <a:t>Note:</a:t>
            </a:r>
          </a:p>
          <a:p>
            <a:pPr lvl="1" eaLnBrk="1" hangingPunct="1"/>
            <a:r>
              <a:rPr lang="en-US" sz="2400" dirty="0" err="1" smtClean="0"/>
              <a:t>VH_ptrel</a:t>
            </a:r>
            <a:r>
              <a:rPr lang="en-US" sz="2400" dirty="0" smtClean="0"/>
              <a:t> </a:t>
            </a:r>
            <a:r>
              <a:rPr lang="en-US" sz="2400" dirty="0" smtClean="0"/>
              <a:t>is the one we</a:t>
            </a:r>
            <a:r>
              <a:rPr lang="en-US" sz="2400" dirty="0" smtClean="0"/>
              <a:t> are using</a:t>
            </a:r>
          </a:p>
          <a:p>
            <a:pPr lvl="1" eaLnBrk="1" hangingPunct="1"/>
            <a:r>
              <a:rPr lang="en-US" sz="2400" dirty="0" smtClean="0"/>
              <a:t>We don’t understand what the </a:t>
            </a:r>
            <a:r>
              <a:rPr lang="en-US" sz="2400" dirty="0" err="1" smtClean="0"/>
              <a:t>c</a:t>
            </a:r>
            <a:r>
              <a:rPr lang="en-US" sz="2400" dirty="0" smtClean="0"/>
              <a:t> and light calibrations are </a:t>
            </a:r>
            <a:r>
              <a:rPr lang="en-US" sz="2400" dirty="0" smtClean="0"/>
              <a:t>showing</a:t>
            </a:r>
            <a:endParaRPr lang="en-US" sz="2400" dirty="0" smtClean="0"/>
          </a:p>
        </p:txBody>
      </p:sp>
      <p:pic>
        <p:nvPicPr>
          <p:cNvPr id="15155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0600" y="4826000"/>
            <a:ext cx="566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4876800"/>
            <a:ext cx="58674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7375" y="838200"/>
            <a:ext cx="6067425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Left Arrow 7"/>
          <p:cNvSpPr/>
          <p:nvPr/>
        </p:nvSpPr>
        <p:spPr bwMode="auto">
          <a:xfrm>
            <a:off x="8331200" y="3962400"/>
            <a:ext cx="990600" cy="381000"/>
          </a:xfrm>
          <a:prstGeom prst="leftArrow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8407400" y="6858000"/>
            <a:ext cx="990600" cy="381000"/>
          </a:xfrm>
          <a:prstGeom prst="leftArrow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2082800" y="6629400"/>
            <a:ext cx="990600" cy="381000"/>
          </a:xfrm>
          <a:prstGeom prst="leftArrow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  <a:tab pos="9411641" algn="l"/>
                <a:tab pos="10135613" algn="l"/>
              </a:tabLst>
              <a:defRPr/>
            </a:pPr>
            <a:r>
              <a:rPr lang="es-ES" dirty="0" smtClean="0">
                <a:solidFill>
                  <a:schemeClr val="bg1"/>
                </a:solidFill>
              </a:rPr>
              <a:t>Comparison: ttbar control region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2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A1D225-285B-FA44-BFC8-BBCA39541425}" type="slidenum">
              <a:rPr lang="es-ES" smtClean="0"/>
              <a:pPr/>
              <a:t>15</a:t>
            </a:fld>
            <a:endParaRPr lang="es-ES" smtClean="0"/>
          </a:p>
        </p:txBody>
      </p:sp>
      <p:pic>
        <p:nvPicPr>
          <p:cNvPr id="1525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1377950"/>
            <a:ext cx="3319463" cy="38304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258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0674" y="1389063"/>
            <a:ext cx="3288514" cy="379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258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0" y="5242570"/>
            <a:ext cx="3308350" cy="3815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258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9400" y="5266455"/>
            <a:ext cx="3363913" cy="38775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258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12200" y="5231253"/>
            <a:ext cx="3392488" cy="391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258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12200" y="1353962"/>
            <a:ext cx="3352800" cy="38689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2587" name="Text Box 9"/>
          <p:cNvSpPr txBox="1">
            <a:spLocks noChangeArrowheads="1"/>
          </p:cNvSpPr>
          <p:nvPr/>
        </p:nvSpPr>
        <p:spPr bwMode="auto">
          <a:xfrm>
            <a:off x="6350" y="3830638"/>
            <a:ext cx="1619250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5005" rIns="90009" bIns="45005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>
                <a:ea typeface="DejaVu Sans" charset="0"/>
                <a:cs typeface="DejaVu Sans" charset="0"/>
              </a:rPr>
              <a:t>PtRel calibration</a:t>
            </a:r>
          </a:p>
        </p:txBody>
      </p:sp>
      <p:sp>
        <p:nvSpPr>
          <p:cNvPr id="152588" name="Text Box 10"/>
          <p:cNvSpPr txBox="1">
            <a:spLocks noChangeArrowheads="1"/>
          </p:cNvSpPr>
          <p:nvPr/>
        </p:nvSpPr>
        <p:spPr bwMode="auto">
          <a:xfrm>
            <a:off x="6350" y="7072313"/>
            <a:ext cx="161925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5005" rIns="90009" bIns="45005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>
                <a:ea typeface="DejaVu Sans" charset="0"/>
                <a:cs typeface="DejaVu Sans" charset="0"/>
              </a:rPr>
              <a:t>ttbar calibration</a:t>
            </a:r>
          </a:p>
        </p:txBody>
      </p:sp>
      <p:sp>
        <p:nvSpPr>
          <p:cNvPr id="15258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22463" y="838200"/>
            <a:ext cx="11082337" cy="6330950"/>
          </a:xfrm>
        </p:spPr>
        <p:txBody>
          <a:bodyPr/>
          <a:lstStyle/>
          <a:p>
            <a:pPr marL="835025" indent="-569913" eaLnBrk="1" hangingPunct="1">
              <a:buSzPct val="171000"/>
              <a:buFont typeface="Gill Sans" charset="0"/>
              <a:buChar char="•"/>
              <a:tabLst>
                <a:tab pos="835025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  <a:tab pos="9475788" algn="l"/>
                <a:tab pos="10134600" algn="l"/>
                <a:tab pos="10858500" algn="l"/>
              </a:tabLst>
            </a:pPr>
            <a:r>
              <a:rPr lang="es-ES" dirty="0" smtClean="0"/>
              <a:t>Electron </a:t>
            </a:r>
            <a:r>
              <a:rPr lang="es-ES" dirty="0"/>
              <a:t>channel, 4jet inclusive, 2tag inclusive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W</a:t>
            </a:r>
            <a:r>
              <a:rPr lang="en-US" dirty="0" smtClean="0"/>
              <a:t> reweighting</a:t>
            </a: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2CB1AD-C9D5-E641-A1D5-4560BC29EE7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54627" name="Content Placeholder 2"/>
          <p:cNvSpPr>
            <a:spLocks noGrp="1"/>
          </p:cNvSpPr>
          <p:nvPr>
            <p:ph idx="4294967295"/>
          </p:nvPr>
        </p:nvSpPr>
        <p:spPr>
          <a:xfrm>
            <a:off x="0" y="1384300"/>
            <a:ext cx="6045200" cy="7213600"/>
          </a:xfrm>
        </p:spPr>
        <p:txBody>
          <a:bodyPr/>
          <a:lstStyle/>
          <a:p>
            <a:pPr eaLnBrk="1" hangingPunct="1"/>
            <a:r>
              <a:rPr lang="en-US" smtClean="0"/>
              <a:t>4 jet (exclusive) no b-tags</a:t>
            </a:r>
          </a:p>
          <a:p>
            <a:pPr eaLnBrk="1" hangingPunct="1"/>
            <a:r>
              <a:rPr lang="en-US" smtClean="0"/>
              <a:t>Reweight p</a:t>
            </a:r>
            <a:r>
              <a:rPr lang="en-US" baseline="-25000" smtClean="0"/>
              <a:t>T</a:t>
            </a:r>
            <a:r>
              <a:rPr lang="en-US" baseline="30000" smtClean="0"/>
              <a:t>W</a:t>
            </a:r>
            <a:r>
              <a:rPr lang="en-US" smtClean="0"/>
              <a:t> as done by VH analysis for HCP</a:t>
            </a:r>
          </a:p>
        </p:txBody>
      </p:sp>
      <p:pic>
        <p:nvPicPr>
          <p:cNvPr id="154629" name="Picture 4" descr="W_pt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4800" y="990600"/>
            <a:ext cx="63500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6613" y="5638800"/>
            <a:ext cx="56403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3505200"/>
            <a:ext cx="4368800" cy="5655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4600" y="7162800"/>
            <a:ext cx="3153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/>
              <a:t>Minimizer</a:t>
            </a:r>
            <a:r>
              <a:rPr lang="en-US" sz="2400" dirty="0"/>
              <a:t> is Linear</a:t>
            </a:r>
          </a:p>
          <a:p>
            <a:pPr algn="l"/>
            <a:r>
              <a:rPr lang="en-US" sz="2400" dirty="0"/>
              <a:t>Chi2 = 130.962</a:t>
            </a:r>
          </a:p>
          <a:p>
            <a:pPr algn="l"/>
            <a:r>
              <a:rPr lang="en-US" sz="2400" dirty="0" err="1"/>
              <a:t>NDf</a:t>
            </a:r>
            <a:r>
              <a:rPr lang="en-US" sz="2400" dirty="0"/>
              <a:t> = 38</a:t>
            </a:r>
          </a:p>
          <a:p>
            <a:pPr algn="l"/>
            <a:r>
              <a:rPr lang="en-US" sz="2400" dirty="0"/>
              <a:t>p0 = </a:t>
            </a:r>
            <a:r>
              <a:rPr lang="en-US" sz="2400" dirty="0" smtClean="0"/>
              <a:t>1.126 </a:t>
            </a:r>
            <a:r>
              <a:rPr lang="en-US" sz="2400" dirty="0"/>
              <a:t>+/- </a:t>
            </a:r>
            <a:r>
              <a:rPr lang="en-US" sz="2400" dirty="0" smtClean="0"/>
              <a:t>0.01</a:t>
            </a:r>
          </a:p>
          <a:p>
            <a:pPr algn="l"/>
            <a:r>
              <a:rPr lang="en-US" sz="2400" dirty="0"/>
              <a:t>p1 = -</a:t>
            </a:r>
            <a:r>
              <a:rPr lang="en-US" sz="2400" dirty="0" smtClean="0"/>
              <a:t>0.0020 </a:t>
            </a:r>
            <a:r>
              <a:rPr lang="en-US" sz="2400" dirty="0"/>
              <a:t>+/- </a:t>
            </a:r>
            <a:r>
              <a:rPr lang="en-US" sz="2400" dirty="0" smtClean="0"/>
              <a:t>0.0001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6" descr="pT_jet4_log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4830763"/>
            <a:ext cx="45624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87600" y="0"/>
            <a:ext cx="10668000" cy="7493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No reweight (up) , reweight (down)</a:t>
            </a:r>
            <a:endParaRPr lang="en-US" dirty="0"/>
          </a:p>
        </p:txBody>
      </p:sp>
      <p:sp>
        <p:nvSpPr>
          <p:cNvPr id="1556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/>
          <a:lstStyle/>
          <a:p>
            <a:pPr algn="r" defTabSz="725488"/>
            <a:fld id="{E80A6607-EE02-324F-AE72-EAD1A4ECA752}" type="slidenum">
              <a:rPr lang="it-IT" sz="2200">
                <a:latin typeface="Arial" charset="0"/>
              </a:rPr>
              <a:pPr algn="r" defTabSz="725488"/>
              <a:t>17</a:t>
            </a:fld>
            <a:endParaRPr lang="it-IT" sz="2200">
              <a:latin typeface="Arial" charset="0"/>
            </a:endParaRPr>
          </a:p>
        </p:txBody>
      </p:sp>
      <p:pic>
        <p:nvPicPr>
          <p:cNvPr id="155654" name="Picture 7" descr="pT_jet4_log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2325" y="993775"/>
            <a:ext cx="4579938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5" name="Picture 10" descr="HTj_log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" y="968375"/>
            <a:ext cx="4587875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6" name="Picture 11" descr="pT_jet1_log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5925" y="974725"/>
            <a:ext cx="4602163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7" name="Picture 14" descr="pT_jet1_log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6238" y="4768850"/>
            <a:ext cx="464185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8" name="Picture 12" descr="HTj_log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88" y="4768850"/>
            <a:ext cx="4598988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9" name="Content Placeholder 2"/>
          <p:cNvSpPr txBox="1">
            <a:spLocks/>
          </p:cNvSpPr>
          <p:nvPr/>
        </p:nvSpPr>
        <p:spPr bwMode="auto">
          <a:xfrm>
            <a:off x="17463" y="8434388"/>
            <a:ext cx="1000283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642" tIns="72820" rIns="145642" bIns="72820">
            <a:prstTxWarp prst="textNoShape">
              <a:avLst/>
            </a:prstTxWarp>
          </a:bodyPr>
          <a:lstStyle/>
          <a:p>
            <a:pPr marL="358775" indent="-358775" defTabSz="727075">
              <a:spcBef>
                <a:spcPts val="1225"/>
              </a:spcBef>
              <a:buClr>
                <a:srgbClr val="0000FF"/>
              </a:buClr>
              <a:buSzPct val="75000"/>
              <a:buFont typeface="Wingdings" charset="2"/>
              <a:buChar char="u"/>
            </a:pPr>
            <a:r>
              <a:rPr lang="en-GB" sz="2300">
                <a:latin typeface="Arial" charset="0"/>
                <a:ea typeface="Arial" charset="0"/>
                <a:cs typeface="Arial" charset="0"/>
              </a:rPr>
              <a:t>Some improvement but features are still there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63600" y="0"/>
            <a:ext cx="12192000" cy="749300"/>
          </a:xfrm>
        </p:spPr>
        <p:txBody>
          <a:bodyPr/>
          <a:lstStyle/>
          <a:p>
            <a:r>
              <a:rPr lang="en-GB" dirty="0" smtClean="0"/>
              <a:t>No reweight (up) , reweight (down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1566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/>
          <a:lstStyle/>
          <a:p>
            <a:pPr algn="r" defTabSz="725488"/>
            <a:fld id="{F8095767-294F-3D46-81CF-4B903C77F1CF}" type="slidenum">
              <a:rPr lang="it-IT" sz="2200">
                <a:latin typeface="Arial" charset="0"/>
              </a:rPr>
              <a:pPr algn="r" defTabSz="725488"/>
              <a:t>18</a:t>
            </a:fld>
            <a:endParaRPr lang="it-IT" sz="2200">
              <a:latin typeface="Arial" charset="0"/>
            </a:endParaRPr>
          </a:p>
        </p:txBody>
      </p:sp>
      <p:pic>
        <p:nvPicPr>
          <p:cNvPr id="156677" name="Picture 8" descr="jet3_eta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8904" y="896938"/>
            <a:ext cx="5215446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8" name="Picture 9" descr="jet0_eta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472" y="896938"/>
            <a:ext cx="4921503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12" descr="jet0_eta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247" y="4646613"/>
            <a:ext cx="4901091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1" name="Content Placeholder 2"/>
          <p:cNvSpPr txBox="1">
            <a:spLocks/>
          </p:cNvSpPr>
          <p:nvPr/>
        </p:nvSpPr>
        <p:spPr bwMode="auto">
          <a:xfrm>
            <a:off x="6350" y="8440738"/>
            <a:ext cx="117046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642" tIns="72820" rIns="145642" bIns="72820">
            <a:prstTxWarp prst="textNoShape">
              <a:avLst/>
            </a:prstTxWarp>
          </a:bodyPr>
          <a:lstStyle/>
          <a:p>
            <a:pPr marL="358775" indent="-358775" defTabSz="727075">
              <a:spcBef>
                <a:spcPts val="1225"/>
              </a:spcBef>
              <a:buClr>
                <a:srgbClr val="0000FF"/>
              </a:buClr>
              <a:buSzPct val="75000"/>
              <a:buFont typeface="Wingdings" charset="2"/>
              <a:buChar char="u"/>
            </a:pPr>
            <a:r>
              <a:rPr lang="en-GB" sz="2300" dirty="0">
                <a:latin typeface="Arial" charset="0"/>
                <a:ea typeface="Arial" charset="0"/>
                <a:cs typeface="Arial" charset="0"/>
              </a:rPr>
              <a:t>Improvement in Jet eta …</a:t>
            </a:r>
          </a:p>
        </p:txBody>
      </p:sp>
      <p:pic>
        <p:nvPicPr>
          <p:cNvPr id="12" name="Picture 11" descr="4thleadjete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654800" y="4644034"/>
            <a:ext cx="5295900" cy="3801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Ttbar</a:t>
            </a:r>
            <a:r>
              <a:rPr lang="en-US" dirty="0" smtClean="0"/>
              <a:t> reweighting?</a:t>
            </a:r>
            <a:endParaRPr lang="en-US" dirty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FC6821-F188-B44A-9D4F-318DE0708A3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57699" name="Content Placeholder 2"/>
          <p:cNvSpPr>
            <a:spLocks noGrp="1"/>
          </p:cNvSpPr>
          <p:nvPr>
            <p:ph idx="4294967295"/>
          </p:nvPr>
        </p:nvSpPr>
        <p:spPr>
          <a:xfrm>
            <a:off x="0" y="1384300"/>
            <a:ext cx="6045200" cy="7213600"/>
          </a:xfrm>
        </p:spPr>
        <p:txBody>
          <a:bodyPr/>
          <a:lstStyle/>
          <a:p>
            <a:pPr eaLnBrk="1" hangingPunct="1"/>
            <a:r>
              <a:rPr lang="en-US" dirty="0" smtClean="0"/>
              <a:t>In </a:t>
            </a:r>
            <a:r>
              <a:rPr lang="en-US" dirty="0" smtClean="0"/>
              <a:t>progress… we want to test it to see what we get </a:t>
            </a:r>
          </a:p>
          <a:p>
            <a:pPr eaLnBrk="1" hangingPunct="1"/>
            <a:r>
              <a:rPr lang="en-US" dirty="0" smtClean="0"/>
              <a:t>BUT not clear we should do it when we use the modeling nuisance parameters from </a:t>
            </a:r>
            <a:r>
              <a:rPr lang="en-US" dirty="0" err="1" smtClean="0"/>
              <a:t>Alpgen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57701" name="Picture 4" descr="W_pt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4800" y="1295400"/>
            <a:ext cx="63500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200" y="990600"/>
            <a:ext cx="3568078" cy="4114800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2263" y="5391150"/>
            <a:ext cx="3251200" cy="3749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00" y="990600"/>
            <a:ext cx="3568078" cy="4114800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issue</a:t>
            </a:r>
          </a:p>
        </p:txBody>
      </p:sp>
      <p:sp>
        <p:nvSpPr>
          <p:cNvPr id="139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249466-A80C-7D43-AB10-51BE4CF0223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9268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0" y="990600"/>
            <a:ext cx="5130800" cy="7975600"/>
          </a:xfrm>
        </p:spPr>
        <p:txBody>
          <a:bodyPr/>
          <a:lstStyle/>
          <a:p>
            <a:pPr marL="825500" eaLnBrk="1" hangingPunct="1">
              <a:buFontTx/>
              <a:buBlip>
                <a:blip r:embed="rId5"/>
              </a:buBlip>
            </a:pPr>
            <a:r>
              <a:rPr lang="en-US" sz="3200" dirty="0" err="1"/>
              <a:t>ttH</a:t>
            </a:r>
            <a:r>
              <a:rPr lang="en-US" sz="3200" dirty="0"/>
              <a:t> analysis for </a:t>
            </a:r>
            <a:r>
              <a:rPr lang="en-US" sz="3200" dirty="0" err="1"/>
              <a:t>Moriond</a:t>
            </a:r>
            <a:r>
              <a:rPr lang="en-US" sz="3200" dirty="0"/>
              <a:t> is performed using two options</a:t>
            </a:r>
          </a:p>
          <a:p>
            <a:pPr marL="1130300" lvl="1" eaLnBrk="1" hangingPunct="1">
              <a:lnSpc>
                <a:spcPct val="80000"/>
              </a:lnSpc>
            </a:pPr>
            <a:r>
              <a:rPr lang="en-US" sz="2800" dirty="0"/>
              <a:t>single variable fit (exactly same approach as used in the approved CONF note)</a:t>
            </a:r>
          </a:p>
          <a:p>
            <a:pPr marL="1549400" lvl="2" eaLnBrk="1" hangingPunct="1">
              <a:lnSpc>
                <a:spcPct val="70000"/>
              </a:lnSpc>
            </a:pPr>
            <a:r>
              <a:rPr lang="en-US" sz="2400" dirty="0"/>
              <a:t>HT and </a:t>
            </a:r>
            <a:r>
              <a:rPr lang="en-US" sz="2400" dirty="0" err="1"/>
              <a:t>m</a:t>
            </a:r>
            <a:r>
              <a:rPr lang="en-US" sz="2400" baseline="-6000" dirty="0" err="1"/>
              <a:t>bb</a:t>
            </a:r>
            <a:r>
              <a:rPr lang="en-US" sz="2400" dirty="0"/>
              <a:t> variables</a:t>
            </a:r>
          </a:p>
          <a:p>
            <a:pPr marL="1130300" lvl="1" eaLnBrk="1" hangingPunct="1">
              <a:lnSpc>
                <a:spcPct val="60000"/>
              </a:lnSpc>
            </a:pPr>
            <a:r>
              <a:rPr lang="en-US" sz="2800" dirty="0"/>
              <a:t>fit to NN </a:t>
            </a:r>
            <a:r>
              <a:rPr lang="en-US" sz="2800" dirty="0" err="1"/>
              <a:t>discriminant</a:t>
            </a:r>
            <a:r>
              <a:rPr lang="en-US" sz="2800" dirty="0"/>
              <a:t> in signal bins and HT in other bins</a:t>
            </a:r>
          </a:p>
          <a:p>
            <a:pPr marL="825500" eaLnBrk="1" hangingPunct="1">
              <a:lnSpc>
                <a:spcPct val="70000"/>
              </a:lnSpc>
              <a:buFontTx/>
              <a:buBlip>
                <a:blip r:embed="rId5"/>
              </a:buBlip>
            </a:pPr>
            <a:r>
              <a:rPr lang="en-US" sz="3200" dirty="0"/>
              <a:t>For both approaches good </a:t>
            </a:r>
            <a:r>
              <a:rPr lang="en-US" sz="3200" dirty="0" err="1"/>
              <a:t>modelling</a:t>
            </a:r>
            <a:r>
              <a:rPr lang="en-US" sz="3200" dirty="0"/>
              <a:t> of data by MC model is critical</a:t>
            </a:r>
          </a:p>
          <a:p>
            <a:pPr marL="825500" eaLnBrk="1" hangingPunct="1">
              <a:buFontTx/>
              <a:buBlip>
                <a:blip r:embed="rId5"/>
              </a:buBlip>
            </a:pPr>
            <a:r>
              <a:rPr lang="en-US" sz="3200" dirty="0"/>
              <a:t>We observe slopes in data/MC ratio in all analysis bins with at least one tag</a:t>
            </a:r>
          </a:p>
        </p:txBody>
      </p:sp>
      <p:pic>
        <p:nvPicPr>
          <p:cNvPr id="13926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17000" y="838199"/>
            <a:ext cx="3810000" cy="43905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9271" name="Rectangle 5"/>
          <p:cNvSpPr>
            <a:spLocks/>
          </p:cNvSpPr>
          <p:nvPr/>
        </p:nvSpPr>
        <p:spPr bwMode="auto">
          <a:xfrm>
            <a:off x="7899400" y="3312467"/>
            <a:ext cx="92197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600" dirty="0" smtClean="0">
                <a:solidFill>
                  <a:srgbClr val="00008E"/>
                </a:solidFill>
                <a:ea typeface="Gill Sans" charset="0"/>
                <a:cs typeface="Gill Sans" charset="0"/>
              </a:rPr>
              <a:t>5j 2b</a:t>
            </a:r>
            <a:endParaRPr lang="en-US" sz="3600" dirty="0">
              <a:solidFill>
                <a:srgbClr val="00008E"/>
              </a:solidFill>
              <a:ea typeface="Gill Sans" charset="0"/>
              <a:cs typeface="Gill Sans" charset="0"/>
            </a:endParaRPr>
          </a:p>
        </p:txBody>
      </p:sp>
      <p:sp>
        <p:nvSpPr>
          <p:cNvPr id="139272" name="Rectangle 6"/>
          <p:cNvSpPr>
            <a:spLocks/>
          </p:cNvSpPr>
          <p:nvPr/>
        </p:nvSpPr>
        <p:spPr bwMode="auto">
          <a:xfrm>
            <a:off x="7569200" y="7467600"/>
            <a:ext cx="10160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60000"/>
              </a:lnSpc>
              <a:spcBef>
                <a:spcPts val="2000"/>
              </a:spcBef>
            </a:pPr>
            <a:r>
              <a:rPr lang="en-US" sz="2400" dirty="0">
                <a:solidFill>
                  <a:srgbClr val="00008E"/>
                </a:solidFill>
                <a:ea typeface="Lucida Grande" charset="0"/>
                <a:cs typeface="Lucida Grande" charset="0"/>
              </a:rPr>
              <a:t>4j ≥2b</a:t>
            </a:r>
          </a:p>
        </p:txBody>
      </p:sp>
      <p:sp>
        <p:nvSpPr>
          <p:cNvPr id="139275" name="Rectangle 12"/>
          <p:cNvSpPr>
            <a:spLocks/>
          </p:cNvSpPr>
          <p:nvPr/>
        </p:nvSpPr>
        <p:spPr bwMode="auto">
          <a:xfrm>
            <a:off x="5245100" y="4953000"/>
            <a:ext cx="4610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2400">
                <a:solidFill>
                  <a:srgbClr val="0000FF"/>
                </a:solidFill>
                <a:ea typeface="Gill Sans" charset="0"/>
                <a:cs typeface="Gill Sans" charset="0"/>
              </a:rPr>
              <a:t>only ttbar modelling uncertainties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8940801" y="5029200"/>
            <a:ext cx="3962400" cy="4064000"/>
            <a:chOff x="8940801" y="5029200"/>
            <a:chExt cx="3962400" cy="4064000"/>
          </a:xfrm>
        </p:grpSpPr>
        <p:pic>
          <p:nvPicPr>
            <p:cNvPr id="16" name="Picture 15" descr="ht_2jet_1tag_all_log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40801" y="5618655"/>
              <a:ext cx="3962400" cy="2687145"/>
            </a:xfrm>
            <a:prstGeom prst="rect">
              <a:avLst/>
            </a:prstGeom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9347200" y="5029200"/>
              <a:ext cx="3390900" cy="4064000"/>
              <a:chOff x="480" y="-156"/>
              <a:chExt cx="2136" cy="2560"/>
            </a:xfrm>
          </p:grpSpPr>
          <p:sp>
            <p:nvSpPr>
              <p:cNvPr id="139277" name="Rectangle 8"/>
              <p:cNvSpPr>
                <a:spLocks/>
              </p:cNvSpPr>
              <p:nvPr/>
            </p:nvSpPr>
            <p:spPr bwMode="auto">
              <a:xfrm>
                <a:off x="480" y="1876"/>
                <a:ext cx="1960" cy="5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l">
                  <a:lnSpc>
                    <a:spcPct val="80000"/>
                  </a:lnSpc>
                  <a:spcBef>
                    <a:spcPts val="2000"/>
                  </a:spcBef>
                </a:pPr>
                <a:r>
                  <a:rPr lang="en-US" sz="2800" dirty="0" smtClean="0">
                    <a:solidFill>
                      <a:srgbClr val="0000FF"/>
                    </a:solidFill>
                    <a:ea typeface="Gill Sans" charset="0"/>
                    <a:cs typeface="Gill Sans" charset="0"/>
                  </a:rPr>
                  <a:t>Same </a:t>
                </a:r>
                <a:r>
                  <a:rPr lang="en-US" sz="2800" dirty="0">
                    <a:solidFill>
                      <a:srgbClr val="0000FF"/>
                    </a:solidFill>
                    <a:ea typeface="Gill Sans" charset="0"/>
                    <a:cs typeface="Gill Sans" charset="0"/>
                  </a:rPr>
                  <a:t>trend in </a:t>
                </a:r>
                <a:r>
                  <a:rPr lang="en-US" sz="2800" dirty="0" err="1">
                    <a:solidFill>
                      <a:srgbClr val="0000FF"/>
                    </a:solidFill>
                    <a:ea typeface="Gill Sans" charset="0"/>
                    <a:cs typeface="Gill Sans" charset="0"/>
                  </a:rPr>
                  <a:t>dilepton</a:t>
                </a:r>
                <a:r>
                  <a:rPr lang="en-US" sz="2800" dirty="0">
                    <a:solidFill>
                      <a:srgbClr val="0000FF"/>
                    </a:solidFill>
                    <a:ea typeface="Gill Sans" charset="0"/>
                    <a:cs typeface="Gill Sans" charset="0"/>
                  </a:rPr>
                  <a:t> channel! </a:t>
                </a:r>
              </a:p>
            </p:txBody>
          </p:sp>
          <p:sp>
            <p:nvSpPr>
              <p:cNvPr id="139278" name="Rectangle 9"/>
              <p:cNvSpPr>
                <a:spLocks/>
              </p:cNvSpPr>
              <p:nvPr/>
            </p:nvSpPr>
            <p:spPr bwMode="auto">
              <a:xfrm>
                <a:off x="2048" y="-156"/>
                <a:ext cx="568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l">
                  <a:lnSpc>
                    <a:spcPct val="80000"/>
                  </a:lnSpc>
                  <a:spcBef>
                    <a:spcPts val="2000"/>
                  </a:spcBef>
                </a:pPr>
                <a:r>
                  <a:rPr lang="en-US" sz="2400" dirty="0">
                    <a:solidFill>
                      <a:srgbClr val="00008E"/>
                    </a:solidFill>
                    <a:ea typeface="Lucida Grande" charset="0"/>
                    <a:cs typeface="Lucida Grande" charset="0"/>
                  </a:rPr>
                  <a:t>≥2j ≥1b</a:t>
                </a:r>
              </a:p>
            </p:txBody>
          </p:sp>
        </p:grpSp>
      </p:grpSp>
      <p:sp>
        <p:nvSpPr>
          <p:cNvPr id="19" name="Rectangle 5"/>
          <p:cNvSpPr>
            <a:spLocks/>
          </p:cNvSpPr>
          <p:nvPr/>
        </p:nvSpPr>
        <p:spPr bwMode="auto">
          <a:xfrm>
            <a:off x="11455400" y="3352800"/>
            <a:ext cx="92197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600" dirty="0" smtClean="0">
                <a:solidFill>
                  <a:srgbClr val="00008E"/>
                </a:solidFill>
                <a:ea typeface="Gill Sans" charset="0"/>
                <a:cs typeface="Gill Sans" charset="0"/>
              </a:rPr>
              <a:t>4j 2b</a:t>
            </a:r>
            <a:endParaRPr lang="en-US" sz="3600" dirty="0">
              <a:solidFill>
                <a:srgbClr val="00008E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8001000"/>
            <a:ext cx="5435600" cy="14449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13" descr="HTj_log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908175"/>
            <a:ext cx="448945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6" name="Picture 14" descr="pT_jet1_log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1908175"/>
            <a:ext cx="448945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7" name="Picture 16" descr="pT_jet4_log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1238" y="1905000"/>
            <a:ext cx="4446587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8" name="Picture 17" descr="HTj_log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" y="5424488"/>
            <a:ext cx="4489450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9" name="Picture 18" descr="pT_jet1_log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5775" y="5424488"/>
            <a:ext cx="4489450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0" name="Picture 19" descr="pT_jet4_log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31238" y="5424488"/>
            <a:ext cx="4462462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8623300" cy="838200"/>
          </a:xfrm>
        </p:spPr>
        <p:txBody>
          <a:bodyPr/>
          <a:lstStyle/>
          <a:p>
            <a:r>
              <a:rPr lang="en-US" dirty="0" smtClean="0"/>
              <a:t>Do we see this with VH cuts?</a:t>
            </a:r>
            <a:endParaRPr lang="en-US" dirty="0"/>
          </a:p>
        </p:txBody>
      </p:sp>
      <p:sp>
        <p:nvSpPr>
          <p:cNvPr id="158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/>
          <a:lstStyle/>
          <a:p>
            <a:pPr algn="r" defTabSz="725488"/>
            <a:fld id="{AE9B6986-3BC1-6048-92A2-16326606A9D4}" type="slidenum">
              <a:rPr lang="it-IT" sz="2200">
                <a:latin typeface="Arial" charset="0"/>
              </a:rPr>
              <a:pPr algn="r" defTabSz="725488"/>
              <a:t>20</a:t>
            </a:fld>
            <a:endParaRPr lang="it-IT" sz="2200">
              <a:latin typeface="Arial" charset="0"/>
            </a:endParaRPr>
          </a:p>
        </p:txBody>
      </p:sp>
      <p:sp>
        <p:nvSpPr>
          <p:cNvPr id="158724" name="Content Placeholder 2"/>
          <p:cNvSpPr txBox="1">
            <a:spLocks/>
          </p:cNvSpPr>
          <p:nvPr/>
        </p:nvSpPr>
        <p:spPr bwMode="auto">
          <a:xfrm>
            <a:off x="0" y="8763000"/>
            <a:ext cx="128698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642" tIns="72820" rIns="145642" bIns="72820">
            <a:prstTxWarp prst="textNoShape">
              <a:avLst/>
            </a:prstTxWarp>
          </a:bodyPr>
          <a:lstStyle/>
          <a:p>
            <a:pPr marL="358775" indent="-358775" defTabSz="727075">
              <a:spcBef>
                <a:spcPts val="1225"/>
              </a:spcBef>
              <a:buClr>
                <a:srgbClr val="0000FF"/>
              </a:buClr>
              <a:buSzPct val="75000"/>
              <a:buFont typeface="Wingdings" charset="2"/>
              <a:buChar char="u"/>
            </a:pPr>
            <a:r>
              <a:rPr lang="en-GB" sz="2300" dirty="0">
                <a:latin typeface="Arial" charset="0"/>
                <a:ea typeface="Arial" charset="0"/>
                <a:cs typeface="Arial" charset="0"/>
              </a:rPr>
              <a:t>Can’t tell if it’s really better (low jet pt can be QCD)</a:t>
            </a:r>
          </a:p>
        </p:txBody>
      </p:sp>
      <p:pic>
        <p:nvPicPr>
          <p:cNvPr id="15873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31224" y="-90166"/>
            <a:ext cx="4473575" cy="207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32" name="TextBox 21"/>
          <p:cNvSpPr txBox="1">
            <a:spLocks noChangeArrowheads="1"/>
          </p:cNvSpPr>
          <p:nvPr/>
        </p:nvSpPr>
        <p:spPr bwMode="auto">
          <a:xfrm>
            <a:off x="25400" y="838200"/>
            <a:ext cx="8915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ttH</a:t>
            </a:r>
            <a:r>
              <a:rPr lang="en-US" dirty="0"/>
              <a:t> cuts (top)/ VH cuts (bottom)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81" y="792292"/>
            <a:ext cx="5040927" cy="4325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410" y="5080827"/>
            <a:ext cx="5040927" cy="4325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7261" y="789116"/>
            <a:ext cx="5040928" cy="4325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816600" y="5410200"/>
            <a:ext cx="6096000" cy="3809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9" tIns="45005" rIns="90009" bIns="45005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91" algn="l"/>
                <a:tab pos="1828983" algn="l"/>
                <a:tab pos="2743474" algn="l"/>
                <a:tab pos="3657966" algn="l"/>
                <a:tab pos="4572457" algn="l"/>
                <a:tab pos="5486949" algn="l"/>
                <a:tab pos="6401440" algn="l"/>
                <a:tab pos="7315932" algn="l"/>
                <a:tab pos="8230423" algn="l"/>
                <a:tab pos="9144914" algn="l"/>
                <a:tab pos="10059406" algn="l"/>
              </a:tabLst>
            </a:pPr>
            <a:r>
              <a:rPr lang="en-US" sz="3600" dirty="0"/>
              <a:t>VH analysis ~ with </a:t>
            </a:r>
            <a:r>
              <a:rPr lang="en-US" sz="3600" dirty="0" err="1"/>
              <a:t>ttH</a:t>
            </a:r>
            <a:r>
              <a:rPr lang="en-US" sz="3600" dirty="0"/>
              <a:t> cuts:</a:t>
            </a:r>
          </a:p>
          <a:p>
            <a:pPr>
              <a:tabLst>
                <a:tab pos="0" algn="l"/>
                <a:tab pos="914491" algn="l"/>
                <a:tab pos="1828983" algn="l"/>
                <a:tab pos="2743474" algn="l"/>
                <a:tab pos="3657966" algn="l"/>
                <a:tab pos="4572457" algn="l"/>
                <a:tab pos="5486949" algn="l"/>
                <a:tab pos="6401440" algn="l"/>
                <a:tab pos="7315932" algn="l"/>
                <a:tab pos="8230423" algn="l"/>
                <a:tab pos="9144914" algn="l"/>
                <a:tab pos="10059406" algn="l"/>
              </a:tabLst>
            </a:pPr>
            <a:r>
              <a:rPr lang="en-US" sz="3600" dirty="0">
                <a:latin typeface="DejaVu Sans" charset="0"/>
                <a:ea typeface="DejaVu Sans" charset="0"/>
                <a:cs typeface="DejaVu Sans" charset="0"/>
              </a:rPr>
              <a:t>≥</a:t>
            </a:r>
            <a:r>
              <a:rPr lang="en-US" sz="3600" dirty="0"/>
              <a:t> 4jets and </a:t>
            </a:r>
            <a:r>
              <a:rPr lang="en-US" sz="3600" dirty="0">
                <a:latin typeface="Ubuntu" charset="0"/>
                <a:ea typeface="Ubuntu" charset="0"/>
                <a:cs typeface="Ubuntu" charset="0"/>
              </a:rPr>
              <a:t>≥</a:t>
            </a:r>
            <a:r>
              <a:rPr lang="en-US" sz="3600" dirty="0">
                <a:ea typeface="Ubuntu" charset="0"/>
                <a:cs typeface="Ubuntu" charset="0"/>
              </a:rPr>
              <a:t> 2 </a:t>
            </a:r>
            <a:r>
              <a:rPr lang="en-US" sz="3600" dirty="0" err="1">
                <a:ea typeface="Ubuntu" charset="0"/>
                <a:cs typeface="Ubuntu" charset="0"/>
              </a:rPr>
              <a:t>b</a:t>
            </a:r>
            <a:r>
              <a:rPr lang="en-US" sz="3600" dirty="0">
                <a:ea typeface="Ubuntu" charset="0"/>
                <a:cs typeface="Ubuntu" charset="0"/>
              </a:rPr>
              <a:t>-tags</a:t>
            </a:r>
          </a:p>
          <a:p>
            <a:pPr>
              <a:tabLst>
                <a:tab pos="0" algn="l"/>
                <a:tab pos="914491" algn="l"/>
                <a:tab pos="1828983" algn="l"/>
                <a:tab pos="2743474" algn="l"/>
                <a:tab pos="3657966" algn="l"/>
                <a:tab pos="4572457" algn="l"/>
                <a:tab pos="5486949" algn="l"/>
                <a:tab pos="6401440" algn="l"/>
                <a:tab pos="7315932" algn="l"/>
                <a:tab pos="8230423" algn="l"/>
                <a:tab pos="9144914" algn="l"/>
                <a:tab pos="10059406" algn="l"/>
              </a:tabLst>
            </a:pPr>
            <a:r>
              <a:rPr lang="en-US" sz="3600" dirty="0">
                <a:ea typeface="Ubuntu" charset="0"/>
                <a:cs typeface="Ubuntu" charset="0"/>
              </a:rPr>
              <a:t>No</a:t>
            </a:r>
            <a:r>
              <a:rPr lang="en-US" sz="3600" dirty="0" smtClean="0">
                <a:ea typeface="Ubuntu" charset="0"/>
                <a:cs typeface="Ubuntu" charset="0"/>
              </a:rPr>
              <a:t> </a:t>
            </a:r>
            <a:r>
              <a:rPr lang="en-US" sz="3600" dirty="0" err="1" smtClean="0">
                <a:ea typeface="Ubuntu" charset="0"/>
                <a:cs typeface="Ubuntu" charset="0"/>
              </a:rPr>
              <a:t>p</a:t>
            </a:r>
            <a:r>
              <a:rPr lang="en-US" sz="3600" baseline="-25000" dirty="0" err="1" smtClean="0">
                <a:ea typeface="Ubuntu" charset="0"/>
                <a:cs typeface="Ubuntu" charset="0"/>
              </a:rPr>
              <a:t>T</a:t>
            </a:r>
            <a:r>
              <a:rPr lang="en-US" sz="3600" baseline="30000" dirty="0" err="1" smtClean="0">
                <a:ea typeface="Ubuntu" charset="0"/>
                <a:cs typeface="Ubuntu" charset="0"/>
              </a:rPr>
              <a:t>W</a:t>
            </a:r>
            <a:r>
              <a:rPr lang="en-US" sz="3600" dirty="0" smtClean="0">
                <a:ea typeface="Ubuntu" charset="0"/>
                <a:cs typeface="Ubuntu" charset="0"/>
              </a:rPr>
              <a:t> </a:t>
            </a:r>
            <a:r>
              <a:rPr lang="en-US" sz="3600" dirty="0">
                <a:ea typeface="Ubuntu" charset="0"/>
                <a:cs typeface="Ubuntu" charset="0"/>
              </a:rPr>
              <a:t>reweighting applied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see this with VH cuts?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MPI-plot.pdf"/>
          <p:cNvPicPr>
            <a:picLocks noChangeAspect="1"/>
          </p:cNvPicPr>
          <p:nvPr/>
        </p:nvPicPr>
        <p:blipFill>
          <a:blip r:embed="rId2"/>
          <a:srcRect l="15515" t="11150" r="50206" b="54770"/>
          <a:stretch>
            <a:fillRect/>
          </a:stretch>
        </p:blipFill>
        <p:spPr bwMode="auto">
          <a:xfrm>
            <a:off x="6933637" y="1115342"/>
            <a:ext cx="6071164" cy="426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4"/>
          <p:cNvSpPr>
            <a:spLocks noGrp="1"/>
          </p:cNvSpPr>
          <p:nvPr>
            <p:ph type="title"/>
          </p:nvPr>
        </p:nvSpPr>
        <p:spPr>
          <a:xfrm>
            <a:off x="4216400" y="0"/>
            <a:ext cx="8519160" cy="838199"/>
          </a:xfrm>
        </p:spPr>
        <p:txBody>
          <a:bodyPr/>
          <a:lstStyle/>
          <a:p>
            <a:r>
              <a:rPr lang="en-US" dirty="0" err="1" smtClean="0"/>
              <a:t>MultiParton</a:t>
            </a:r>
            <a:r>
              <a:rPr lang="en-US" dirty="0" smtClean="0"/>
              <a:t> Interaction Study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3124" y="1384019"/>
            <a:ext cx="6872676" cy="3645181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Two independent scattering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2 </a:t>
            </a:r>
            <a:r>
              <a:rPr lang="en-US" dirty="0" err="1" smtClean="0">
                <a:ea typeface="+mn-ea"/>
                <a:cs typeface="+mn-cs"/>
              </a:rPr>
              <a:t>parton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pairs: W, </a:t>
            </a:r>
            <a:r>
              <a:rPr lang="en-US" dirty="0" err="1" smtClean="0">
                <a:ea typeface="+mn-ea"/>
                <a:cs typeface="+mn-cs"/>
              </a:rPr>
              <a:t>dijet</a:t>
            </a:r>
            <a:r>
              <a:rPr lang="en-US" dirty="0" smtClean="0">
                <a:ea typeface="+mn-ea"/>
                <a:cs typeface="+mn-cs"/>
              </a:rPr>
              <a:t>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Symbol"/>
                <a:ea typeface="+mn-ea"/>
                <a:cs typeface="+mn-cs"/>
              </a:rPr>
              <a:t>D</a:t>
            </a:r>
            <a:r>
              <a:rPr lang="en-US" baseline="-25000" dirty="0" smtClean="0">
                <a:ea typeface="+mn-ea"/>
                <a:cs typeface="+mn-cs"/>
              </a:rPr>
              <a:t>jets</a:t>
            </a:r>
            <a:r>
              <a:rPr lang="en-US" dirty="0" smtClean="0">
                <a:ea typeface="+mn-ea"/>
                <a:cs typeface="+mn-cs"/>
              </a:rPr>
              <a:t>=|</a:t>
            </a:r>
            <a:r>
              <a:rPr lang="en-US" b="1" dirty="0" smtClean="0">
                <a:ea typeface="+mn-ea"/>
                <a:cs typeface="+mn-cs"/>
              </a:rPr>
              <a:t>p</a:t>
            </a:r>
            <a:r>
              <a:rPr lang="en-US" baseline="-25000" dirty="0" smtClean="0">
                <a:ea typeface="+mn-ea"/>
                <a:cs typeface="+mn-cs"/>
              </a:rPr>
              <a:t>T1</a:t>
            </a:r>
            <a:r>
              <a:rPr lang="en-US" dirty="0" smtClean="0">
                <a:ea typeface="+mn-ea"/>
                <a:cs typeface="+mn-cs"/>
              </a:rPr>
              <a:t>-</a:t>
            </a:r>
            <a:r>
              <a:rPr lang="en-US" b="1" dirty="0" smtClean="0">
                <a:ea typeface="+mn-ea"/>
                <a:cs typeface="+mn-cs"/>
              </a:rPr>
              <a:t>p</a:t>
            </a:r>
            <a:r>
              <a:rPr lang="en-US" baseline="-25000" dirty="0" smtClean="0">
                <a:ea typeface="+mn-ea"/>
                <a:cs typeface="+mn-cs"/>
              </a:rPr>
              <a:t>T2</a:t>
            </a:r>
            <a:r>
              <a:rPr lang="en-US" dirty="0" smtClean="0">
                <a:ea typeface="+mn-ea"/>
                <a:cs typeface="+mn-cs"/>
              </a:rPr>
              <a:t>|/|</a:t>
            </a:r>
            <a:r>
              <a:rPr lang="en-US" b="1" dirty="0" smtClean="0">
                <a:ea typeface="+mn-ea"/>
                <a:cs typeface="+mn-cs"/>
              </a:rPr>
              <a:t>p</a:t>
            </a:r>
            <a:r>
              <a:rPr lang="en-US" baseline="-25000" dirty="0" smtClean="0">
                <a:ea typeface="+mn-ea"/>
                <a:cs typeface="+mn-cs"/>
              </a:rPr>
              <a:t>T1</a:t>
            </a:r>
            <a:r>
              <a:rPr lang="en-US" dirty="0" smtClean="0">
                <a:ea typeface="+mn-ea"/>
                <a:cs typeface="+mn-cs"/>
              </a:rPr>
              <a:t>|+|</a:t>
            </a:r>
            <a:r>
              <a:rPr lang="en-US" b="1" dirty="0" smtClean="0">
                <a:ea typeface="+mn-ea"/>
                <a:cs typeface="+mn-cs"/>
              </a:rPr>
              <a:t>p</a:t>
            </a:r>
            <a:r>
              <a:rPr lang="en-US" baseline="-25000" dirty="0" smtClean="0">
                <a:ea typeface="+mn-ea"/>
                <a:cs typeface="+mn-cs"/>
              </a:rPr>
              <a:t>T2</a:t>
            </a:r>
            <a:r>
              <a:rPr lang="en-US" dirty="0" smtClean="0">
                <a:ea typeface="+mn-ea"/>
                <a:cs typeface="+mn-cs"/>
              </a:rPr>
              <a:t>|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JES ≈cancels</a:t>
            </a:r>
            <a:r>
              <a:rPr lang="en-US" dirty="0" smtClean="0">
                <a:ea typeface="+mn-ea"/>
                <a:cs typeface="+mn-cs"/>
              </a:rPr>
              <a:t>, should be </a:t>
            </a:r>
            <a:r>
              <a:rPr lang="en-US" dirty="0" smtClean="0">
                <a:ea typeface="+mn-ea"/>
                <a:cs typeface="+mn-cs"/>
              </a:rPr>
              <a:t>0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No indication of missing contribution in e+2jet.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baseline="-25000" dirty="0" smtClean="0"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 rot="5157725">
            <a:off x="8570525" y="3607930"/>
            <a:ext cx="652497" cy="5125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18" name="Picture 13" descr="DeltaJetsN_4j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0187" y="5084516"/>
            <a:ext cx="6585938" cy="446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 descr="DeltaJets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4516"/>
            <a:ext cx="6585938" cy="446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16"/>
          <p:cNvSpPr txBox="1">
            <a:spLocks noChangeArrowheads="1"/>
          </p:cNvSpPr>
          <p:nvPr/>
        </p:nvSpPr>
        <p:spPr bwMode="auto">
          <a:xfrm>
            <a:off x="1349343" y="5380285"/>
            <a:ext cx="1927501" cy="170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3400" b="1" dirty="0">
                <a:latin typeface="Calibri" charset="0"/>
              </a:rPr>
              <a:t>Electrons</a:t>
            </a:r>
          </a:p>
          <a:p>
            <a:r>
              <a:rPr lang="en-US" sz="3400" b="1" dirty="0">
                <a:latin typeface="Calibri" charset="0"/>
              </a:rPr>
              <a:t>2 jets</a:t>
            </a:r>
          </a:p>
          <a:p>
            <a:r>
              <a:rPr lang="en-US" sz="3400" b="1" dirty="0" err="1">
                <a:latin typeface="Calibri" charset="0"/>
              </a:rPr>
              <a:t>Pretag</a:t>
            </a:r>
            <a:endParaRPr lang="en-US" sz="3400" b="1" dirty="0">
              <a:latin typeface="Calibri" charset="0"/>
            </a:endParaRPr>
          </a:p>
        </p:txBody>
      </p:sp>
      <p:sp>
        <p:nvSpPr>
          <p:cNvPr id="13321" name="TextBox 17"/>
          <p:cNvSpPr txBox="1">
            <a:spLocks noChangeArrowheads="1"/>
          </p:cNvSpPr>
          <p:nvPr/>
        </p:nvSpPr>
        <p:spPr bwMode="auto">
          <a:xfrm>
            <a:off x="7654187" y="5380285"/>
            <a:ext cx="1927501" cy="170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3400" b="1" dirty="0">
                <a:latin typeface="Calibri" charset="0"/>
              </a:rPr>
              <a:t>Electrons</a:t>
            </a:r>
          </a:p>
          <a:p>
            <a:r>
              <a:rPr lang="en-US" sz="3400" b="1" dirty="0">
                <a:latin typeface="Calibri" charset="0"/>
              </a:rPr>
              <a:t>4 jets</a:t>
            </a:r>
          </a:p>
          <a:p>
            <a:r>
              <a:rPr lang="en-US" sz="3400" b="1" dirty="0" err="1">
                <a:latin typeface="Calibri" charset="0"/>
              </a:rPr>
              <a:t>Pretag</a:t>
            </a:r>
            <a:endParaRPr lang="en-US" sz="3400" b="1" dirty="0">
              <a:latin typeface="Calibri" charset="0"/>
            </a:endParaRPr>
          </a:p>
        </p:txBody>
      </p:sp>
      <p:sp>
        <p:nvSpPr>
          <p:cNvPr id="13322" name="Rectangle 18"/>
          <p:cNvSpPr>
            <a:spLocks noChangeArrowheads="1"/>
          </p:cNvSpPr>
          <p:nvPr/>
        </p:nvSpPr>
        <p:spPr bwMode="auto">
          <a:xfrm>
            <a:off x="-50800" y="610086"/>
            <a:ext cx="13055600" cy="68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Calibri" charset="0"/>
              </a:rPr>
              <a:t>STDM-2012-11</a:t>
            </a:r>
            <a:r>
              <a:rPr lang="en-US" sz="3600" dirty="0" smtClean="0">
                <a:latin typeface="Calibri" charset="0"/>
              </a:rPr>
              <a:t>: http</a:t>
            </a:r>
            <a:r>
              <a:rPr lang="en-US" sz="3600" dirty="0">
                <a:latin typeface="Calibri" charset="0"/>
              </a:rPr>
              <a:t>://cdsweb.cern.ch/record/1456092</a:t>
            </a:r>
          </a:p>
        </p:txBody>
      </p:sp>
      <p:sp>
        <p:nvSpPr>
          <p:cNvPr id="13324" name="TextBox 21"/>
          <p:cNvSpPr txBox="1">
            <a:spLocks noChangeArrowheads="1"/>
          </p:cNvSpPr>
          <p:nvPr/>
        </p:nvSpPr>
        <p:spPr bwMode="auto">
          <a:xfrm>
            <a:off x="3017155" y="3519877"/>
            <a:ext cx="262632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74" y="5132848"/>
            <a:ext cx="3544276" cy="40873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046" y="5177913"/>
            <a:ext cx="3505200" cy="40422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573" y="5156201"/>
            <a:ext cx="3524028" cy="4063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76" y="1219200"/>
            <a:ext cx="3502002" cy="4038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00" y="1215512"/>
            <a:ext cx="3505200" cy="40422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6400" y="1219200"/>
            <a:ext cx="3502003" cy="4038600"/>
          </a:xfrm>
          <a:prstGeom prst="rect">
            <a:avLst/>
          </a:prstGeom>
        </p:spPr>
      </p:pic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654800" y="-88900"/>
            <a:ext cx="6400800" cy="838200"/>
          </a:xfrm>
        </p:spPr>
        <p:txBody>
          <a:bodyPr/>
          <a:lstStyle/>
          <a:p>
            <a:r>
              <a:rPr lang="en-US" dirty="0" smtClean="0">
                <a:ea typeface="Lucida Grande" charset="0"/>
                <a:cs typeface="Lucida Grande" charset="0"/>
              </a:rPr>
              <a:t>LC jets </a:t>
            </a:r>
            <a:r>
              <a:rPr lang="en-US" dirty="0" err="1" smtClean="0">
                <a:ea typeface="Lucida Grande" charset="0"/>
                <a:cs typeface="Lucida Grande" charset="0"/>
              </a:rPr>
              <a:t>vs</a:t>
            </a:r>
            <a:r>
              <a:rPr lang="en-US" dirty="0" smtClean="0">
                <a:ea typeface="Lucida Grande" charset="0"/>
                <a:cs typeface="Lucida Grande" charset="0"/>
              </a:rPr>
              <a:t> EM+JES</a:t>
            </a:r>
            <a:endParaRPr lang="en-US" dirty="0"/>
          </a:p>
        </p:txBody>
      </p:sp>
      <p:sp>
        <p:nvSpPr>
          <p:cNvPr id="141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12D7-BB2A-4349-ADBB-5F620B35460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41316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0" y="685800"/>
            <a:ext cx="12750800" cy="774700"/>
          </a:xfrm>
        </p:spPr>
        <p:txBody>
          <a:bodyPr/>
          <a:lstStyle/>
          <a:p>
            <a:pPr marL="825500" eaLnBrk="1" hangingPunct="1">
              <a:buFontTx/>
              <a:buBlip>
                <a:blip r:embed="rId8"/>
              </a:buBlip>
            </a:pPr>
            <a:r>
              <a:rPr lang="en-US" sz="2800" dirty="0" smtClean="0">
                <a:ea typeface="Lucida Grande" charset="0"/>
                <a:cs typeface="Lucida Grande" charset="0"/>
              </a:rPr>
              <a:t>EM+JES seem to give better description of data, but same features as LC</a:t>
            </a:r>
            <a:endParaRPr lang="en-US" sz="2800" dirty="0"/>
          </a:p>
        </p:txBody>
      </p:sp>
      <p:sp>
        <p:nvSpPr>
          <p:cNvPr id="141324" name="Rectangle 10"/>
          <p:cNvSpPr>
            <a:spLocks/>
          </p:cNvSpPr>
          <p:nvPr/>
        </p:nvSpPr>
        <p:spPr bwMode="auto">
          <a:xfrm>
            <a:off x="11531600" y="1522263"/>
            <a:ext cx="1038470" cy="3590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2800" dirty="0" smtClean="0">
                <a:solidFill>
                  <a:srgbClr val="00008E"/>
                </a:solidFill>
                <a:ea typeface="Gill Sans" charset="0"/>
                <a:cs typeface="Gill Sans" charset="0"/>
              </a:rPr>
              <a:t>LC jets </a:t>
            </a:r>
            <a:endParaRPr lang="en-US" sz="2800" dirty="0">
              <a:solidFill>
                <a:srgbClr val="00008E"/>
              </a:solidFill>
              <a:ea typeface="Gill Sans" charset="0"/>
              <a:cs typeface="Gill Sans" charset="0"/>
            </a:endParaRP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11531600" y="5033405"/>
            <a:ext cx="1103342" cy="96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2800" dirty="0" smtClean="0">
                <a:solidFill>
                  <a:srgbClr val="00008E"/>
                </a:solidFill>
                <a:ea typeface="Gill Sans" charset="0"/>
                <a:cs typeface="Gill Sans" charset="0"/>
              </a:rPr>
              <a:t>EM+JES </a:t>
            </a:r>
          </a:p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2800" dirty="0" smtClean="0">
                <a:solidFill>
                  <a:srgbClr val="00008E"/>
                </a:solidFill>
                <a:ea typeface="Gill Sans" charset="0"/>
                <a:cs typeface="Gill Sans" charset="0"/>
              </a:rPr>
              <a:t>jets </a:t>
            </a:r>
            <a:endParaRPr lang="en-US" sz="2800" dirty="0">
              <a:solidFill>
                <a:srgbClr val="00008E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7EA924E-97C4-1A44-A7FD-E31BC5097AF9}" type="slidenum">
              <a:rPr lang="es-ES"/>
              <a:pPr/>
              <a:t>24</a:t>
            </a:fld>
            <a:endParaRPr lang="es-ES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155" y="254041"/>
            <a:ext cx="10466077" cy="2438797"/>
          </a:xfrm>
          <a:ln/>
        </p:spPr>
        <p:txBody>
          <a:bodyPr/>
          <a:lstStyle/>
          <a:p>
            <a:pPr>
              <a:tabLst>
                <a:tab pos="0" algn="l"/>
                <a:tab pos="457246" algn="l"/>
                <a:tab pos="914491" algn="l"/>
                <a:tab pos="1371737" algn="l"/>
                <a:tab pos="1828983" algn="l"/>
                <a:tab pos="2286229" algn="l"/>
                <a:tab pos="2743474" algn="l"/>
                <a:tab pos="3200720" algn="l"/>
                <a:tab pos="3657966" algn="l"/>
                <a:tab pos="4115211" algn="l"/>
                <a:tab pos="4572457" algn="l"/>
                <a:tab pos="5029703" algn="l"/>
                <a:tab pos="5486949" algn="l"/>
                <a:tab pos="5944194" algn="l"/>
                <a:tab pos="6401440" algn="l"/>
                <a:tab pos="6858686" algn="l"/>
                <a:tab pos="7315932" algn="l"/>
                <a:tab pos="7773177" algn="l"/>
                <a:tab pos="8230423" algn="l"/>
                <a:tab pos="8687669" algn="l"/>
                <a:tab pos="9144914" algn="l"/>
                <a:tab pos="9411641" algn="l"/>
                <a:tab pos="10135613" algn="l"/>
              </a:tabLst>
            </a:pPr>
            <a:r>
              <a:rPr lang="es-ES" dirty="0" smtClean="0">
                <a:solidFill>
                  <a:srgbClr val="000000"/>
                </a:solidFill>
              </a:rPr>
              <a:t>Latest Changes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8800" y="1905000"/>
            <a:ext cx="12088731" cy="6928977"/>
          </a:xfrm>
          <a:ln/>
        </p:spPr>
        <p:txBody>
          <a:bodyPr/>
          <a:lstStyle/>
          <a:p>
            <a:pPr marL="830346" indent="-566795">
              <a:spcBef>
                <a:spcPts val="1438"/>
              </a:spcBef>
              <a:buSzPct val="171000"/>
              <a:buFont typeface="Gill Sans" charset="0"/>
              <a:buChar char="•"/>
              <a:tabLst>
                <a:tab pos="830346" algn="l"/>
                <a:tab pos="943069" algn="l"/>
                <a:tab pos="1400315" algn="l"/>
                <a:tab pos="1857561" algn="l"/>
                <a:tab pos="2314806" algn="l"/>
                <a:tab pos="2772052" algn="l"/>
                <a:tab pos="3229298" algn="l"/>
                <a:tab pos="3686544" algn="l"/>
                <a:tab pos="4143789" algn="l"/>
                <a:tab pos="4601035" algn="l"/>
                <a:tab pos="5058281" algn="l"/>
                <a:tab pos="5515526" algn="l"/>
                <a:tab pos="5972772" algn="l"/>
                <a:tab pos="6430018" algn="l"/>
                <a:tab pos="6887264" algn="l"/>
                <a:tab pos="7344509" algn="l"/>
                <a:tab pos="7801755" algn="l"/>
                <a:tab pos="8259001" algn="l"/>
                <a:tab pos="8716247" algn="l"/>
                <a:tab pos="9173492" algn="l"/>
                <a:tab pos="9630738" algn="l"/>
                <a:tab pos="10135613" algn="l"/>
                <a:tab pos="10859586" algn="l"/>
              </a:tabLst>
            </a:pPr>
            <a:r>
              <a:rPr lang="es-ES" sz="2800" dirty="0"/>
              <a:t>Switched from a theoretical uncertainty in W+4jets production (48%) to the experimental one given by the charge asymmetry normalization</a:t>
            </a:r>
          </a:p>
          <a:p>
            <a:pPr marL="830346" indent="-566795">
              <a:spcBef>
                <a:spcPts val="1438"/>
              </a:spcBef>
              <a:buSzPct val="171000"/>
              <a:buFont typeface="Gill Sans" charset="0"/>
              <a:buChar char="•"/>
              <a:tabLst>
                <a:tab pos="830346" algn="l"/>
                <a:tab pos="943069" algn="l"/>
                <a:tab pos="1400315" algn="l"/>
                <a:tab pos="1857561" algn="l"/>
                <a:tab pos="2314806" algn="l"/>
                <a:tab pos="2772052" algn="l"/>
                <a:tab pos="3229298" algn="l"/>
                <a:tab pos="3686544" algn="l"/>
                <a:tab pos="4143789" algn="l"/>
                <a:tab pos="4601035" algn="l"/>
                <a:tab pos="5058281" algn="l"/>
                <a:tab pos="5515526" algn="l"/>
                <a:tab pos="5972772" algn="l"/>
                <a:tab pos="6430018" algn="l"/>
                <a:tab pos="6887264" algn="l"/>
                <a:tab pos="7344509" algn="l"/>
                <a:tab pos="7801755" algn="l"/>
                <a:tab pos="8259001" algn="l"/>
                <a:tab pos="8716247" algn="l"/>
                <a:tab pos="9173492" algn="l"/>
                <a:tab pos="9630738" algn="l"/>
                <a:tab pos="10135613" algn="l"/>
                <a:tab pos="10859586" algn="l"/>
              </a:tabLst>
            </a:pPr>
            <a:r>
              <a:rPr lang="es-ES" sz="2800" dirty="0"/>
              <a:t>Implemented latest prescription (from 7TeV) for W+HF systematics, they should be uncorrelated against Njets</a:t>
            </a:r>
          </a:p>
          <a:p>
            <a:pPr marL="830346" indent="-566795">
              <a:spcBef>
                <a:spcPts val="1438"/>
              </a:spcBef>
              <a:buSzPct val="171000"/>
              <a:buFont typeface="Gill Sans" charset="0"/>
              <a:buChar char="•"/>
              <a:tabLst>
                <a:tab pos="830346" algn="l"/>
                <a:tab pos="943069" algn="l"/>
                <a:tab pos="1400315" algn="l"/>
                <a:tab pos="1857561" algn="l"/>
                <a:tab pos="2314806" algn="l"/>
                <a:tab pos="2772052" algn="l"/>
                <a:tab pos="3229298" algn="l"/>
                <a:tab pos="3686544" algn="l"/>
                <a:tab pos="4143789" algn="l"/>
                <a:tab pos="4601035" algn="l"/>
                <a:tab pos="5058281" algn="l"/>
                <a:tab pos="5515526" algn="l"/>
                <a:tab pos="5972772" algn="l"/>
                <a:tab pos="6430018" algn="l"/>
                <a:tab pos="6887264" algn="l"/>
                <a:tab pos="7344509" algn="l"/>
                <a:tab pos="7801755" algn="l"/>
                <a:tab pos="8259001" algn="l"/>
                <a:tab pos="8716247" algn="l"/>
                <a:tab pos="9173492" algn="l"/>
                <a:tab pos="9630738" algn="l"/>
                <a:tab pos="10135613" algn="l"/>
                <a:tab pos="10859586" algn="l"/>
              </a:tabLst>
            </a:pPr>
            <a:r>
              <a:rPr lang="es-ES" sz="2800" dirty="0"/>
              <a:t>All systematics are shape+normalization</a:t>
            </a:r>
          </a:p>
          <a:p>
            <a:pPr marL="1481286" lvl="1" indent="-566795">
              <a:spcBef>
                <a:spcPts val="1438"/>
              </a:spcBef>
              <a:buFont typeface="Times New Roman" charset="0"/>
              <a:buChar char="–"/>
              <a:tabLst>
                <a:tab pos="830346" algn="l"/>
                <a:tab pos="943069" algn="l"/>
                <a:tab pos="1400315" algn="l"/>
                <a:tab pos="1857561" algn="l"/>
                <a:tab pos="2314806" algn="l"/>
                <a:tab pos="2772052" algn="l"/>
                <a:tab pos="3229298" algn="l"/>
                <a:tab pos="3686544" algn="l"/>
                <a:tab pos="4143789" algn="l"/>
                <a:tab pos="4601035" algn="l"/>
                <a:tab pos="5058281" algn="l"/>
                <a:tab pos="5515526" algn="l"/>
                <a:tab pos="5972772" algn="l"/>
                <a:tab pos="6430018" algn="l"/>
                <a:tab pos="6887264" algn="l"/>
                <a:tab pos="7344509" algn="l"/>
                <a:tab pos="7801755" algn="l"/>
                <a:tab pos="8259001" algn="l"/>
                <a:tab pos="8716247" algn="l"/>
                <a:tab pos="9173492" algn="l"/>
                <a:tab pos="9630738" algn="l"/>
                <a:tab pos="10135613" algn="l"/>
                <a:tab pos="10859586" algn="l"/>
              </a:tabLst>
            </a:pPr>
            <a:r>
              <a:rPr lang="es-ES" sz="2400" dirty="0"/>
              <a:t>For simplicity JVFSF and Xtag were normalization only for the small backgrounds</a:t>
            </a:r>
          </a:p>
          <a:p>
            <a:pPr marL="830346" indent="-566795">
              <a:spcBef>
                <a:spcPts val="1438"/>
              </a:spcBef>
              <a:buSzPct val="171000"/>
              <a:buFont typeface="Gill Sans" charset="0"/>
              <a:buChar char="•"/>
              <a:tabLst>
                <a:tab pos="830346" algn="l"/>
                <a:tab pos="943069" algn="l"/>
                <a:tab pos="1400315" algn="l"/>
                <a:tab pos="1857561" algn="l"/>
                <a:tab pos="2314806" algn="l"/>
                <a:tab pos="2772052" algn="l"/>
                <a:tab pos="3229298" algn="l"/>
                <a:tab pos="3686544" algn="l"/>
                <a:tab pos="4143789" algn="l"/>
                <a:tab pos="4601035" algn="l"/>
                <a:tab pos="5058281" algn="l"/>
                <a:tab pos="5515526" algn="l"/>
                <a:tab pos="5972772" algn="l"/>
                <a:tab pos="6430018" algn="l"/>
                <a:tab pos="6887264" algn="l"/>
                <a:tab pos="7344509" algn="l"/>
                <a:tab pos="7801755" algn="l"/>
                <a:tab pos="8259001" algn="l"/>
                <a:tab pos="8716247" algn="l"/>
                <a:tab pos="9173492" algn="l"/>
                <a:tab pos="9630738" algn="l"/>
                <a:tab pos="10135613" algn="l"/>
                <a:tab pos="10859586" algn="l"/>
              </a:tabLst>
            </a:pPr>
            <a:r>
              <a:rPr lang="es-ES" sz="2800" dirty="0"/>
              <a:t>Introduced ttbarHF systematic</a:t>
            </a:r>
          </a:p>
          <a:p>
            <a:pPr marL="830346" indent="-566795">
              <a:spcBef>
                <a:spcPts val="1438"/>
              </a:spcBef>
              <a:buSzPct val="171000"/>
              <a:buFont typeface="Gill Sans" charset="0"/>
              <a:buChar char="•"/>
              <a:tabLst>
                <a:tab pos="830346" algn="l"/>
                <a:tab pos="943069" algn="l"/>
                <a:tab pos="1400315" algn="l"/>
                <a:tab pos="1857561" algn="l"/>
                <a:tab pos="2314806" algn="l"/>
                <a:tab pos="2772052" algn="l"/>
                <a:tab pos="3229298" algn="l"/>
                <a:tab pos="3686544" algn="l"/>
                <a:tab pos="4143789" algn="l"/>
                <a:tab pos="4601035" algn="l"/>
                <a:tab pos="5058281" algn="l"/>
                <a:tab pos="5515526" algn="l"/>
                <a:tab pos="5972772" algn="l"/>
                <a:tab pos="6430018" algn="l"/>
                <a:tab pos="6887264" algn="l"/>
                <a:tab pos="7344509" algn="l"/>
                <a:tab pos="7801755" algn="l"/>
                <a:tab pos="8259001" algn="l"/>
                <a:tab pos="8716247" algn="l"/>
                <a:tab pos="9173492" algn="l"/>
                <a:tab pos="9630738" algn="l"/>
                <a:tab pos="10135613" algn="l"/>
                <a:tab pos="10859586" algn="l"/>
              </a:tabLst>
            </a:pPr>
            <a:r>
              <a:rPr lang="es-ES" sz="2800" dirty="0"/>
              <a:t>Introduced jet energy resolution</a:t>
            </a:r>
          </a:p>
          <a:p>
            <a:pPr marL="830346" indent="-566795">
              <a:spcBef>
                <a:spcPts val="1438"/>
              </a:spcBef>
              <a:buSzPct val="171000"/>
              <a:buFont typeface="Gill Sans" charset="0"/>
              <a:buChar char="•"/>
              <a:tabLst>
                <a:tab pos="830346" algn="l"/>
                <a:tab pos="943069" algn="l"/>
                <a:tab pos="1400315" algn="l"/>
                <a:tab pos="1857561" algn="l"/>
                <a:tab pos="2314806" algn="l"/>
                <a:tab pos="2772052" algn="l"/>
                <a:tab pos="3229298" algn="l"/>
                <a:tab pos="3686544" algn="l"/>
                <a:tab pos="4143789" algn="l"/>
                <a:tab pos="4601035" algn="l"/>
                <a:tab pos="5058281" algn="l"/>
                <a:tab pos="5515526" algn="l"/>
                <a:tab pos="5972772" algn="l"/>
                <a:tab pos="6430018" algn="l"/>
                <a:tab pos="6887264" algn="l"/>
                <a:tab pos="7344509" algn="l"/>
                <a:tab pos="7801755" algn="l"/>
                <a:tab pos="8259001" algn="l"/>
                <a:tab pos="8716247" algn="l"/>
                <a:tab pos="9173492" algn="l"/>
                <a:tab pos="9630738" algn="l"/>
                <a:tab pos="10135613" algn="l"/>
                <a:tab pos="10859586" algn="l"/>
              </a:tabLst>
            </a:pPr>
            <a:r>
              <a:rPr lang="es-ES" sz="2800" dirty="0"/>
              <a:t>Introduced the breakdown of JES into 8 components</a:t>
            </a:r>
          </a:p>
          <a:p>
            <a:pPr marL="830346" indent="-566795">
              <a:spcBef>
                <a:spcPts val="1438"/>
              </a:spcBef>
              <a:buSzPct val="171000"/>
              <a:buFont typeface="Gill Sans" charset="0"/>
              <a:buChar char="•"/>
              <a:tabLst>
                <a:tab pos="830346" algn="l"/>
                <a:tab pos="943069" algn="l"/>
                <a:tab pos="1400315" algn="l"/>
                <a:tab pos="1857561" algn="l"/>
                <a:tab pos="2314806" algn="l"/>
                <a:tab pos="2772052" algn="l"/>
                <a:tab pos="3229298" algn="l"/>
                <a:tab pos="3686544" algn="l"/>
                <a:tab pos="4143789" algn="l"/>
                <a:tab pos="4601035" algn="l"/>
                <a:tab pos="5058281" algn="l"/>
                <a:tab pos="5515526" algn="l"/>
                <a:tab pos="5972772" algn="l"/>
                <a:tab pos="6430018" algn="l"/>
                <a:tab pos="6887264" algn="l"/>
                <a:tab pos="7344509" algn="l"/>
                <a:tab pos="7801755" algn="l"/>
                <a:tab pos="8259001" algn="l"/>
                <a:tab pos="8716247" algn="l"/>
                <a:tab pos="9173492" algn="l"/>
                <a:tab pos="9630738" algn="l"/>
                <a:tab pos="10135613" algn="l"/>
                <a:tab pos="10859586" algn="l"/>
              </a:tabLst>
            </a:pPr>
            <a:r>
              <a:rPr lang="es-ES" sz="2800" dirty="0"/>
              <a:t>Rebinned the JES breakdown so that the relative error per bin is 2% or less</a:t>
            </a:r>
          </a:p>
          <a:p>
            <a:pPr marL="830346" indent="-566795">
              <a:spcBef>
                <a:spcPts val="1438"/>
              </a:spcBef>
              <a:buSzPct val="171000"/>
              <a:buFont typeface="Gill Sans" charset="0"/>
              <a:buChar char="•"/>
              <a:tabLst>
                <a:tab pos="830346" algn="l"/>
                <a:tab pos="943069" algn="l"/>
                <a:tab pos="1400315" algn="l"/>
                <a:tab pos="1857561" algn="l"/>
                <a:tab pos="2314806" algn="l"/>
                <a:tab pos="2772052" algn="l"/>
                <a:tab pos="3229298" algn="l"/>
                <a:tab pos="3686544" algn="l"/>
                <a:tab pos="4143789" algn="l"/>
                <a:tab pos="4601035" algn="l"/>
                <a:tab pos="5058281" algn="l"/>
                <a:tab pos="5515526" algn="l"/>
                <a:tab pos="5972772" algn="l"/>
                <a:tab pos="6430018" algn="l"/>
                <a:tab pos="6887264" algn="l"/>
                <a:tab pos="7344509" algn="l"/>
                <a:tab pos="7801755" algn="l"/>
                <a:tab pos="8259001" algn="l"/>
                <a:tab pos="8716247" algn="l"/>
                <a:tab pos="9173492" algn="l"/>
                <a:tab pos="9630738" algn="l"/>
                <a:tab pos="10135613" algn="l"/>
                <a:tab pos="10859586" algn="l"/>
              </a:tabLst>
            </a:pPr>
            <a:r>
              <a:rPr lang="es-ES" sz="2800" dirty="0"/>
              <a:t>Corrected a discrepancy in electron QCD in the forward region for 0tag</a:t>
            </a:r>
          </a:p>
          <a:p>
            <a:pPr marL="830346" indent="-566795">
              <a:spcBef>
                <a:spcPts val="1438"/>
              </a:spcBef>
              <a:buSzPct val="171000"/>
              <a:buFont typeface="Gill Sans" charset="0"/>
              <a:buChar char="•"/>
              <a:tabLst>
                <a:tab pos="830346" algn="l"/>
                <a:tab pos="943069" algn="l"/>
                <a:tab pos="1400315" algn="l"/>
                <a:tab pos="1857561" algn="l"/>
                <a:tab pos="2314806" algn="l"/>
                <a:tab pos="2772052" algn="l"/>
                <a:tab pos="3229298" algn="l"/>
                <a:tab pos="3686544" algn="l"/>
                <a:tab pos="4143789" algn="l"/>
                <a:tab pos="4601035" algn="l"/>
                <a:tab pos="5058281" algn="l"/>
                <a:tab pos="5515526" algn="l"/>
                <a:tab pos="5972772" algn="l"/>
                <a:tab pos="6430018" algn="l"/>
                <a:tab pos="6887264" algn="l"/>
                <a:tab pos="7344509" algn="l"/>
                <a:tab pos="7801755" algn="l"/>
                <a:tab pos="8259001" algn="l"/>
                <a:tab pos="8716247" algn="l"/>
                <a:tab pos="9173492" algn="l"/>
                <a:tab pos="9630738" algn="l"/>
                <a:tab pos="10135613" algn="l"/>
                <a:tab pos="10859586" algn="l"/>
              </a:tabLst>
            </a:pPr>
            <a:r>
              <a:rPr lang="es-ES" sz="2800" dirty="0"/>
              <a:t>Rescaled the MC for the missing luminosity (-3% muon, -0.5% electron)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8218430"/>
            <a:ext cx="5721350" cy="15351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DB07BC6-7A8A-A747-ACC2-3FB950C6903B}" type="slidenum">
              <a:rPr lang="es-ES"/>
              <a:pPr/>
              <a:t>25</a:t>
            </a:fld>
            <a:endParaRPr lang="es-ES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155" y="-106380"/>
            <a:ext cx="10466077" cy="868380"/>
          </a:xfrm>
          <a:ln/>
        </p:spPr>
        <p:txBody>
          <a:bodyPr/>
          <a:lstStyle/>
          <a:p>
            <a:pPr>
              <a:tabLst>
                <a:tab pos="0" algn="l"/>
                <a:tab pos="457246" algn="l"/>
                <a:tab pos="914491" algn="l"/>
                <a:tab pos="1371737" algn="l"/>
                <a:tab pos="1828983" algn="l"/>
                <a:tab pos="2286229" algn="l"/>
                <a:tab pos="2743474" algn="l"/>
                <a:tab pos="3200720" algn="l"/>
                <a:tab pos="3657966" algn="l"/>
                <a:tab pos="4115211" algn="l"/>
                <a:tab pos="4572457" algn="l"/>
                <a:tab pos="5029703" algn="l"/>
                <a:tab pos="5486949" algn="l"/>
                <a:tab pos="5944194" algn="l"/>
                <a:tab pos="6401440" algn="l"/>
                <a:tab pos="6858686" algn="l"/>
                <a:tab pos="7315932" algn="l"/>
                <a:tab pos="7773177" algn="l"/>
                <a:tab pos="8230423" algn="l"/>
                <a:tab pos="8687669" algn="l"/>
                <a:tab pos="9144914" algn="l"/>
                <a:tab pos="9411641" algn="l"/>
                <a:tab pos="10135613" algn="l"/>
              </a:tabLst>
            </a:pPr>
            <a:r>
              <a:rPr lang="es-ES" dirty="0"/>
              <a:t>Pre/post fit plots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1371600"/>
            <a:ext cx="3173799" cy="3658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762" y="1473539"/>
            <a:ext cx="3173800" cy="3658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1652" y="1473539"/>
            <a:ext cx="3173800" cy="3658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11200" y="914400"/>
            <a:ext cx="13009563" cy="833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0765" tIns="50765" rIns="50765" bIns="50765">
            <a:prstTxWarp prst="textNoShape">
              <a:avLst/>
            </a:prstTxWarp>
          </a:bodyPr>
          <a:lstStyle/>
          <a:p>
            <a:pPr>
              <a:spcBef>
                <a:spcPts val="2400"/>
              </a:spcBef>
              <a:tabLst>
                <a:tab pos="0" algn="l"/>
                <a:tab pos="112724" algn="l"/>
                <a:tab pos="569970" algn="l"/>
                <a:tab pos="1027216" algn="l"/>
                <a:tab pos="1484461" algn="l"/>
                <a:tab pos="1941707" algn="l"/>
                <a:tab pos="2398953" algn="l"/>
                <a:tab pos="2856199" algn="l"/>
                <a:tab pos="3313444" algn="l"/>
                <a:tab pos="3770690" algn="l"/>
                <a:tab pos="4227936" algn="l"/>
                <a:tab pos="4685181" algn="l"/>
                <a:tab pos="5142427" algn="l"/>
                <a:tab pos="5599673" algn="l"/>
                <a:tab pos="6056919" algn="l"/>
                <a:tab pos="6514164" algn="l"/>
                <a:tab pos="6971410" algn="l"/>
                <a:tab pos="7428656" algn="l"/>
                <a:tab pos="7885902" algn="l"/>
                <a:tab pos="8343147" algn="l"/>
                <a:tab pos="8800393" algn="l"/>
                <a:tab pos="9411641" algn="l"/>
                <a:tab pos="10135613" algn="l"/>
                <a:tab pos="10859586" algn="l"/>
                <a:tab pos="11583558" algn="l"/>
                <a:tab pos="12307531" algn="l"/>
              </a:tabLst>
            </a:pPr>
            <a:r>
              <a:rPr lang="en-US" sz="2400" dirty="0" err="1"/>
              <a:t>Prefit</a:t>
            </a:r>
            <a:r>
              <a:rPr lang="en-US" sz="2400" dirty="0"/>
              <a:t>: 4jetex 0btagex					4jetex 1btagex					4jetex 2btagin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5029200"/>
            <a:ext cx="13009563" cy="833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0765" tIns="50765" rIns="50765" bIns="50765">
            <a:prstTxWarp prst="textNoShape">
              <a:avLst/>
            </a:prstTxWarp>
          </a:bodyPr>
          <a:lstStyle/>
          <a:p>
            <a:pPr>
              <a:spcBef>
                <a:spcPts val="2400"/>
              </a:spcBef>
              <a:tabLst>
                <a:tab pos="0" algn="l"/>
                <a:tab pos="112724" algn="l"/>
                <a:tab pos="569970" algn="l"/>
                <a:tab pos="1027216" algn="l"/>
                <a:tab pos="1484461" algn="l"/>
                <a:tab pos="1941707" algn="l"/>
                <a:tab pos="2398953" algn="l"/>
                <a:tab pos="2856199" algn="l"/>
                <a:tab pos="3313444" algn="l"/>
                <a:tab pos="3770690" algn="l"/>
                <a:tab pos="4227936" algn="l"/>
                <a:tab pos="4685181" algn="l"/>
                <a:tab pos="5142427" algn="l"/>
                <a:tab pos="5599673" algn="l"/>
                <a:tab pos="6056919" algn="l"/>
                <a:tab pos="6514164" algn="l"/>
                <a:tab pos="6971410" algn="l"/>
                <a:tab pos="7428656" algn="l"/>
                <a:tab pos="7885902" algn="l"/>
                <a:tab pos="8343147" algn="l"/>
                <a:tab pos="8800393" algn="l"/>
                <a:tab pos="9411641" algn="l"/>
                <a:tab pos="10135613" algn="l"/>
                <a:tab pos="10859586" algn="l"/>
                <a:tab pos="11583558" algn="l"/>
                <a:tab pos="12307531" algn="l"/>
              </a:tabLst>
            </a:pPr>
            <a:r>
              <a:rPr lang="en-US" sz="2400" dirty="0" err="1"/>
              <a:t>Postfit</a:t>
            </a:r>
            <a:r>
              <a:rPr lang="en-US" sz="2400" dirty="0"/>
              <a:t>: 4jetex 0btagex					4jetex 1btagex					4jetex 2btagin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6291" y="5485805"/>
            <a:ext cx="3173799" cy="3658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7587" y="5485805"/>
            <a:ext cx="3173800" cy="3658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08476" y="5485805"/>
            <a:ext cx="3173800" cy="3658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4200" y="-88900"/>
            <a:ext cx="11201400" cy="838200"/>
          </a:xfrm>
        </p:spPr>
        <p:txBody>
          <a:bodyPr/>
          <a:lstStyle/>
          <a:p>
            <a:r>
              <a:rPr lang="en-US" dirty="0" smtClean="0"/>
              <a:t>Pre- and Post-fit in validation regions: H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CD9B2E-4C61-E545-BDD7-A8505145720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3303776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899" y="1219199"/>
            <a:ext cx="3237701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299" y="1219199"/>
            <a:ext cx="3237701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1024" y="1219199"/>
            <a:ext cx="3303775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84800"/>
            <a:ext cx="3325801" cy="383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00" y="5410200"/>
            <a:ext cx="3325801" cy="383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6200" y="5410200"/>
            <a:ext cx="3325801" cy="383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5074" y="5410200"/>
            <a:ext cx="3259726" cy="375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2600" y="4876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jets 0 </a:t>
            </a:r>
            <a:r>
              <a:rPr lang="en-US" sz="2400" dirty="0" err="1" smtClean="0"/>
              <a:t>btags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35400" y="4876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jets 1 </a:t>
            </a:r>
            <a:r>
              <a:rPr lang="en-US" sz="2400" dirty="0" err="1" smtClean="0"/>
              <a:t>btags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5800" y="4876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 jets 0 </a:t>
            </a:r>
            <a:r>
              <a:rPr lang="en-US" sz="2400" dirty="0" err="1" smtClean="0"/>
              <a:t>btags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261600" y="4876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 jets 1 </a:t>
            </a:r>
            <a:r>
              <a:rPr lang="en-US" sz="2400" dirty="0" err="1" smtClean="0"/>
              <a:t>btags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32936"/>
            <a:ext cx="269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Pre-fit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8862536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Post-fit</a:t>
            </a:r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3004800" cy="828675"/>
          </a:xfrm>
        </p:spPr>
        <p:txBody>
          <a:bodyPr/>
          <a:lstStyle/>
          <a:p>
            <a:r>
              <a:rPr lang="en-US" dirty="0" smtClean="0"/>
              <a:t>8TeV </a:t>
            </a:r>
            <a:r>
              <a:rPr lang="en-US" dirty="0" err="1" smtClean="0"/>
              <a:t>Dileptons</a:t>
            </a:r>
            <a:r>
              <a:rPr lang="en-US" dirty="0" smtClean="0"/>
              <a:t>: Pre </a:t>
            </a:r>
            <a:r>
              <a:rPr lang="en-US" dirty="0" smtClean="0"/>
              <a:t>and Post Fit </a:t>
            </a:r>
            <a:r>
              <a:rPr lang="en-US" dirty="0" smtClean="0"/>
              <a:t>Plots (</a:t>
            </a:r>
            <a:r>
              <a:rPr lang="en-US" dirty="0" err="1" smtClean="0"/>
              <a:t>Valid.reg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Prefit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9" name="Content Placeholder 8" descr="ht_2jetex0btagex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8959" r="-895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Postfit</a:t>
            </a:r>
            <a:r>
              <a:rPr lang="en-US" dirty="0" smtClean="0"/>
              <a:t> HT</a:t>
            </a:r>
            <a:endParaRPr lang="en-US" dirty="0"/>
          </a:p>
        </p:txBody>
      </p:sp>
      <p:pic>
        <p:nvPicPr>
          <p:cNvPr id="10" name="Content Placeholder 9" descr="ht_2jetex0btagex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8982" r="-8982"/>
          <a:stretch>
            <a:fillRect/>
          </a:stretch>
        </p:blipFill>
        <p:spPr/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D181-FF9D-5443-BD34-BD861C63305F}" type="datetime1">
              <a:rPr lang="en-CA" smtClean="0"/>
              <a:pPr/>
              <a:t>1/30/13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F7BB48F2-CCC7-E84E-AEDC-9387C16E11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" name="Content Placeholder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4308" b="-24308"/>
          <a:stretch>
            <a:fillRect/>
          </a:stretch>
        </p:blipFill>
        <p:spPr bwMode="auto">
          <a:xfrm>
            <a:off x="4445000" y="754667"/>
            <a:ext cx="7878517" cy="2217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9259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0"/>
            <a:ext cx="11703050" cy="676275"/>
          </a:xfrm>
        </p:spPr>
        <p:txBody>
          <a:bodyPr/>
          <a:lstStyle/>
          <a:p>
            <a:r>
              <a:rPr lang="en-US" dirty="0" err="1" smtClean="0"/>
              <a:t>Dileptons</a:t>
            </a:r>
            <a:r>
              <a:rPr lang="en-US" dirty="0" smtClean="0"/>
              <a:t>: </a:t>
            </a:r>
            <a:r>
              <a:rPr lang="en-US" dirty="0" smtClean="0"/>
              <a:t>Pre </a:t>
            </a:r>
            <a:r>
              <a:rPr lang="en-US" dirty="0" smtClean="0"/>
              <a:t>and Post Fit</a:t>
            </a:r>
            <a:r>
              <a:rPr lang="en-US" dirty="0" smtClean="0"/>
              <a:t> Plots (Signal)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Prefit</a:t>
            </a:r>
            <a:r>
              <a:rPr lang="en-US" dirty="0" smtClean="0"/>
              <a:t> HT</a:t>
            </a:r>
            <a:endParaRPr lang="en-US" dirty="0"/>
          </a:p>
        </p:txBody>
      </p:sp>
      <p:pic>
        <p:nvPicPr>
          <p:cNvPr id="9" name="Content Placeholder 8" descr="ht_2jetex2btagex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8959" r="-895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Postfit</a:t>
            </a:r>
            <a:r>
              <a:rPr lang="en-US" dirty="0" smtClean="0"/>
              <a:t> HT</a:t>
            </a:r>
            <a:endParaRPr lang="en-US" dirty="0"/>
          </a:p>
        </p:txBody>
      </p:sp>
      <p:pic>
        <p:nvPicPr>
          <p:cNvPr id="10" name="Content Placeholder 9" descr="ht_2jetex2btagex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8982" r="-8982"/>
          <a:stretch>
            <a:fillRect/>
          </a:stretch>
        </p:blipFill>
        <p:spPr/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CB24-9724-AE46-ACBB-7845DD52C6AC}" type="datetime1">
              <a:rPr lang="en-CA" smtClean="0"/>
              <a:pPr/>
              <a:t>1/30/13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F7BB48F2-CCC7-E84E-AEDC-9387C16E11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" name="Content Placeholder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4308" b="-24308"/>
          <a:stretch>
            <a:fillRect/>
          </a:stretch>
        </p:blipFill>
        <p:spPr bwMode="auto">
          <a:xfrm>
            <a:off x="4902200" y="838200"/>
            <a:ext cx="7797800" cy="2194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9734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Conclusions</a:t>
            </a:r>
          </a:p>
        </p:txBody>
      </p:sp>
      <p:sp>
        <p:nvSpPr>
          <p:cNvPr id="159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BBA586-7177-2D45-9094-438546E7E57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5974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384300"/>
            <a:ext cx="13004800" cy="7683500"/>
          </a:xfrm>
        </p:spPr>
        <p:txBody>
          <a:bodyPr/>
          <a:lstStyle/>
          <a:p>
            <a:pPr marL="825500" eaLnBrk="1" hangingPunct="1">
              <a:buFontTx/>
              <a:buBlip>
                <a:blip r:embed="rId2"/>
              </a:buBlip>
            </a:pPr>
            <a:r>
              <a:rPr lang="en-US" dirty="0" smtClean="0"/>
              <a:t>A huge amount of work on studying HT problem</a:t>
            </a:r>
          </a:p>
          <a:p>
            <a:pPr marL="1155700" lvl="1" eaLnBrk="1" hangingPunct="1">
              <a:buFontTx/>
              <a:buBlip>
                <a:blip r:embed="rId2"/>
              </a:buBlip>
            </a:pPr>
            <a:r>
              <a:rPr lang="en-US" dirty="0" smtClean="0"/>
              <a:t>No silver bullet: looks like combination of several effects</a:t>
            </a:r>
          </a:p>
          <a:p>
            <a:pPr marL="825500" eaLnBrk="1" hangingPunct="1">
              <a:buFontTx/>
              <a:buBlip>
                <a:blip r:embed="rId2"/>
              </a:buBlip>
            </a:pPr>
            <a:r>
              <a:rPr lang="en-US" dirty="0" smtClean="0"/>
              <a:t>Fits looking better but a few things still to understand</a:t>
            </a:r>
          </a:p>
          <a:p>
            <a:pPr marL="825500" eaLnBrk="1" hangingPunct="1">
              <a:buFontTx/>
              <a:buBlip>
                <a:blip r:embed="rId2"/>
              </a:buBlip>
            </a:pPr>
            <a:r>
              <a:rPr lang="en-US" dirty="0" smtClean="0"/>
              <a:t>To do:</a:t>
            </a:r>
          </a:p>
          <a:p>
            <a:pPr marL="825500" eaLnBrk="1" hangingPunct="1">
              <a:buFontTx/>
              <a:buBlip>
                <a:blip r:embed="rId2"/>
              </a:buBlip>
            </a:pPr>
            <a:r>
              <a:rPr lang="en-US" dirty="0" smtClean="0"/>
              <a:t>Some improvement expected but not huge:</a:t>
            </a:r>
          </a:p>
          <a:p>
            <a:pPr marL="1155700" lvl="1" eaLnBrk="1" hangingPunct="1">
              <a:buFontTx/>
              <a:buBlip>
                <a:blip r:embed="rId2"/>
              </a:buBlip>
            </a:pP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W</a:t>
            </a:r>
            <a:r>
              <a:rPr lang="en-US" dirty="0" smtClean="0"/>
              <a:t> reweighting for 8TeV</a:t>
            </a:r>
          </a:p>
          <a:p>
            <a:pPr marL="1155700" lvl="1" eaLnBrk="1" hangingPunct="1">
              <a:buFontTx/>
              <a:buBlip>
                <a:blip r:embed="rId2"/>
              </a:buBlip>
            </a:pPr>
            <a:r>
              <a:rPr lang="en-US" dirty="0" smtClean="0"/>
              <a:t>Compare with </a:t>
            </a:r>
            <a:r>
              <a:rPr lang="en-US" dirty="0" err="1" smtClean="0"/>
              <a:t>Z+jets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Z</a:t>
            </a:r>
            <a:r>
              <a:rPr lang="en-US" dirty="0" smtClean="0"/>
              <a:t> reweighting and uncertainty derived from the </a:t>
            </a:r>
            <a:r>
              <a:rPr lang="en-US" dirty="0" err="1" smtClean="0"/>
              <a:t>dilepton</a:t>
            </a:r>
            <a:r>
              <a:rPr lang="en-US" dirty="0" smtClean="0"/>
              <a:t> analysis</a:t>
            </a:r>
          </a:p>
          <a:p>
            <a:pPr marL="1155700" lvl="1" eaLnBrk="1" hangingPunct="1">
              <a:buFontTx/>
              <a:buBlip>
                <a:blip r:embed="rId2"/>
              </a:buBlip>
            </a:pPr>
            <a:r>
              <a:rPr lang="en-US" dirty="0" smtClean="0"/>
              <a:t>Introduce the recent JVF SF derived for </a:t>
            </a:r>
            <a:r>
              <a:rPr lang="en-US" dirty="0" err="1" smtClean="0"/>
              <a:t>LCjets</a:t>
            </a:r>
            <a:r>
              <a:rPr lang="en-US" dirty="0" smtClean="0"/>
              <a:t>, there were only available for EM+JES jets until recently (small difference)</a:t>
            </a:r>
          </a:p>
          <a:p>
            <a:pPr marL="1155700" lvl="1" eaLnBrk="1" hangingPunct="1">
              <a:buFontTx/>
              <a:buBlip>
                <a:blip r:embed="rId2"/>
              </a:buBlip>
            </a:pPr>
            <a:r>
              <a:rPr lang="en-US" dirty="0" smtClean="0"/>
              <a:t>More realistic uncertainties for QCD </a:t>
            </a:r>
          </a:p>
          <a:p>
            <a:pPr marL="825500" eaLnBrk="1" hangingPunct="1">
              <a:buFontTx/>
              <a:buBlip>
                <a:blip r:embed="rId2"/>
              </a:buBlip>
            </a:pPr>
            <a:endParaRPr lang="en-US" dirty="0" smtClean="0"/>
          </a:p>
          <a:p>
            <a:pPr marL="825500" eaLnBrk="1" hangingPunct="1">
              <a:buFontTx/>
              <a:buBlip>
                <a:blip r:embed="rId2"/>
              </a:buBlip>
            </a:pPr>
            <a:endParaRPr lang="en-US" dirty="0" smtClean="0"/>
          </a:p>
          <a:p>
            <a:pPr marL="825500" eaLnBrk="1" hangingPunct="1">
              <a:buFontTx/>
              <a:buBlip>
                <a:blip r:embed="rId2"/>
              </a:buBlip>
            </a:pP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Other top analysis</a:t>
            </a:r>
          </a:p>
        </p:txBody>
      </p:sp>
      <p:sp>
        <p:nvSpPr>
          <p:cNvPr id="140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17217F-4F48-6940-A4FD-CAC87E51633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0292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3517900" y="5689600"/>
            <a:ext cx="9486900" cy="3200400"/>
          </a:xfrm>
        </p:spPr>
        <p:txBody>
          <a:bodyPr/>
          <a:lstStyle/>
          <a:p>
            <a:pPr marL="825500" eaLnBrk="1" hangingPunct="1">
              <a:buFontTx/>
              <a:buBlip>
                <a:blip r:embed="rId2"/>
              </a:buBlip>
            </a:pPr>
            <a:r>
              <a:rPr lang="en-US" dirty="0"/>
              <a:t>the first plot produced outside </a:t>
            </a:r>
            <a:r>
              <a:rPr lang="en-US" dirty="0" err="1"/>
              <a:t>ttH</a:t>
            </a:r>
            <a:r>
              <a:rPr lang="en-US" dirty="0"/>
              <a:t> group</a:t>
            </a:r>
          </a:p>
          <a:p>
            <a:pPr marL="1130300" lvl="1" eaLnBrk="1" hangingPunct="1">
              <a:lnSpc>
                <a:spcPct val="80000"/>
              </a:lnSpc>
            </a:pPr>
            <a:r>
              <a:rPr lang="en-US" dirty="0"/>
              <a:t>uses the same </a:t>
            </a:r>
            <a:r>
              <a:rPr lang="en-US" dirty="0" err="1"/>
              <a:t>TopRootCore</a:t>
            </a:r>
            <a:r>
              <a:rPr lang="en-US" dirty="0"/>
              <a:t> package</a:t>
            </a:r>
          </a:p>
          <a:p>
            <a:pPr marL="825500" eaLnBrk="1" hangingPunct="1">
              <a:lnSpc>
                <a:spcPct val="70000"/>
              </a:lnSpc>
              <a:buFontTx/>
              <a:buBlip>
                <a:blip r:embed="rId2"/>
              </a:buBlip>
            </a:pPr>
            <a:r>
              <a:rPr lang="en-US" dirty="0"/>
              <a:t>similar trend</a:t>
            </a:r>
            <a:endParaRPr lang="en-US" dirty="0" smtClean="0"/>
          </a:p>
          <a:p>
            <a:pPr marL="1155700" lvl="1" eaLnBrk="1" hangingPunct="1">
              <a:buFontTx/>
              <a:buBlip>
                <a:blip r:embed="rId2"/>
              </a:buBlip>
            </a:pPr>
            <a:r>
              <a:rPr lang="en-US" dirty="0" smtClean="0"/>
              <a:t>c</a:t>
            </a:r>
            <a:r>
              <a:rPr lang="en-US" dirty="0" smtClean="0"/>
              <a:t>ould be a problem in </a:t>
            </a:r>
            <a:r>
              <a:rPr lang="en-US" dirty="0" err="1" smtClean="0"/>
              <a:t>TopRootCore</a:t>
            </a:r>
            <a:r>
              <a:rPr lang="en-US" dirty="0"/>
              <a:t>,</a:t>
            </a:r>
            <a:r>
              <a:rPr lang="en-US" dirty="0" smtClean="0"/>
              <a:t> but at least this shows it’s </a:t>
            </a:r>
            <a:r>
              <a:rPr lang="en-US" dirty="0"/>
              <a:t>not</a:t>
            </a:r>
            <a:r>
              <a:rPr lang="en-US" dirty="0" smtClean="0"/>
              <a:t> just a </a:t>
            </a:r>
            <a:r>
              <a:rPr lang="en-US" dirty="0"/>
              <a:t>bug in our </a:t>
            </a:r>
            <a:r>
              <a:rPr lang="en-US" dirty="0" smtClean="0"/>
              <a:t>code</a:t>
            </a:r>
            <a:endParaRPr lang="en-US" dirty="0"/>
          </a:p>
        </p:txBody>
      </p:sp>
      <p:pic>
        <p:nvPicPr>
          <p:cNvPr id="1402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0" y="1752600"/>
            <a:ext cx="5554663" cy="378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02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0" y="1714500"/>
            <a:ext cx="5815013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0295" name="Rectangle 5"/>
          <p:cNvSpPr>
            <a:spLocks/>
          </p:cNvSpPr>
          <p:nvPr/>
        </p:nvSpPr>
        <p:spPr bwMode="auto">
          <a:xfrm>
            <a:off x="3289300" y="1079500"/>
            <a:ext cx="1062038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600">
                <a:solidFill>
                  <a:srgbClr val="00008E"/>
                </a:solidFill>
                <a:ea typeface="Lucida Grande" charset="0"/>
                <a:cs typeface="Lucida Grande" charset="0"/>
              </a:rPr>
              <a:t>≥0 b</a:t>
            </a:r>
          </a:p>
        </p:txBody>
      </p:sp>
      <p:sp>
        <p:nvSpPr>
          <p:cNvPr id="140296" name="Rectangle 6"/>
          <p:cNvSpPr>
            <a:spLocks/>
          </p:cNvSpPr>
          <p:nvPr/>
        </p:nvSpPr>
        <p:spPr bwMode="auto">
          <a:xfrm>
            <a:off x="9156700" y="1073150"/>
            <a:ext cx="1062038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600">
                <a:solidFill>
                  <a:srgbClr val="00008E"/>
                </a:solidFill>
                <a:ea typeface="Lucida Grande" charset="0"/>
                <a:cs typeface="Lucida Grande" charset="0"/>
              </a:rPr>
              <a:t>≥ 1b</a:t>
            </a:r>
          </a:p>
        </p:txBody>
      </p:sp>
      <p:sp>
        <p:nvSpPr>
          <p:cNvPr id="140297" name="Rectangle 7"/>
          <p:cNvSpPr>
            <a:spLocks/>
          </p:cNvSpPr>
          <p:nvPr/>
        </p:nvSpPr>
        <p:spPr bwMode="auto">
          <a:xfrm>
            <a:off x="6400800" y="933450"/>
            <a:ext cx="1063625" cy="647700"/>
          </a:xfrm>
          <a:prstGeom prst="rect">
            <a:avLst/>
          </a:prstGeom>
          <a:noFill/>
          <a:ln w="25400">
            <a:solidFill>
              <a:srgbClr val="00008E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600">
                <a:solidFill>
                  <a:srgbClr val="00008E"/>
                </a:solidFill>
                <a:ea typeface="Gill Sans" charset="0"/>
                <a:cs typeface="Gill Sans" charset="0"/>
              </a:rPr>
              <a:t>4j+5j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Backup</a:t>
            </a: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79D0D2-0062-B54C-A61A-1B1F617DF81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60771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6985000" cy="825500"/>
          </a:xfrm>
        </p:spPr>
        <p:txBody>
          <a:bodyPr/>
          <a:lstStyle/>
          <a:p>
            <a:pPr eaLnBrk="1" hangingPunct="1"/>
            <a:r>
              <a:rPr lang="en-US" smtClean="0"/>
              <a:t>B-tagging eigenvectors</a:t>
            </a:r>
          </a:p>
        </p:txBody>
      </p:sp>
      <p:pic>
        <p:nvPicPr>
          <p:cNvPr id="160773" name="Picture 4" descr="B-tag-Brea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13004800" cy="745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Backup</a:t>
            </a: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B9091C-9973-A348-BBD5-1A1D3C2DA73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61795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6985000" cy="825500"/>
          </a:xfrm>
        </p:spPr>
        <p:txBody>
          <a:bodyPr/>
          <a:lstStyle/>
          <a:p>
            <a:pPr eaLnBrk="1" hangingPunct="1"/>
            <a:r>
              <a:rPr lang="en-US" smtClean="0"/>
              <a:t>C-tagging eigenvectors</a:t>
            </a:r>
          </a:p>
        </p:txBody>
      </p:sp>
      <p:pic>
        <p:nvPicPr>
          <p:cNvPr id="161797" name="Picture 5" descr="C-tag-Brea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828800"/>
            <a:ext cx="1225232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7E5757B-E60C-CC48-80BE-37D710D495C7}" type="slidenum">
              <a:rPr lang="es-ES"/>
              <a:pPr/>
              <a:t>32</a:t>
            </a:fld>
            <a:endParaRPr lang="es-ES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155" y="-106380"/>
            <a:ext cx="10466077" cy="868380"/>
          </a:xfrm>
          <a:ln/>
        </p:spPr>
        <p:txBody>
          <a:bodyPr/>
          <a:lstStyle/>
          <a:p>
            <a:pPr>
              <a:tabLst>
                <a:tab pos="0" algn="l"/>
                <a:tab pos="457246" algn="l"/>
                <a:tab pos="914491" algn="l"/>
                <a:tab pos="1371737" algn="l"/>
                <a:tab pos="1828983" algn="l"/>
                <a:tab pos="2286229" algn="l"/>
                <a:tab pos="2743474" algn="l"/>
                <a:tab pos="3200720" algn="l"/>
                <a:tab pos="3657966" algn="l"/>
                <a:tab pos="4115211" algn="l"/>
                <a:tab pos="4572457" algn="l"/>
                <a:tab pos="5029703" algn="l"/>
                <a:tab pos="5486949" algn="l"/>
                <a:tab pos="5944194" algn="l"/>
                <a:tab pos="6401440" algn="l"/>
                <a:tab pos="6858686" algn="l"/>
                <a:tab pos="7315932" algn="l"/>
                <a:tab pos="7773177" algn="l"/>
                <a:tab pos="8230423" algn="l"/>
                <a:tab pos="8687669" algn="l"/>
                <a:tab pos="9144914" algn="l"/>
                <a:tab pos="9411641" algn="l"/>
                <a:tab pos="10135613" algn="l"/>
              </a:tabLst>
            </a:pPr>
            <a:r>
              <a:rPr lang="es-ES" dirty="0"/>
              <a:t>Pre/post fit plots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838200"/>
            <a:ext cx="13009563" cy="833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0765" tIns="50765" rIns="50765" bIns="50765">
            <a:prstTxWarp prst="textNoShape">
              <a:avLst/>
            </a:prstTxWarp>
          </a:bodyPr>
          <a:lstStyle/>
          <a:p>
            <a:pPr>
              <a:spcBef>
                <a:spcPts val="2400"/>
              </a:spcBef>
              <a:tabLst>
                <a:tab pos="0" algn="l"/>
                <a:tab pos="112724" algn="l"/>
                <a:tab pos="569970" algn="l"/>
                <a:tab pos="1027216" algn="l"/>
                <a:tab pos="1484461" algn="l"/>
                <a:tab pos="1941707" algn="l"/>
                <a:tab pos="2398953" algn="l"/>
                <a:tab pos="2856199" algn="l"/>
                <a:tab pos="3313444" algn="l"/>
                <a:tab pos="3770690" algn="l"/>
                <a:tab pos="4227936" algn="l"/>
                <a:tab pos="4685181" algn="l"/>
                <a:tab pos="5142427" algn="l"/>
                <a:tab pos="5599673" algn="l"/>
                <a:tab pos="6056919" algn="l"/>
                <a:tab pos="6514164" algn="l"/>
                <a:tab pos="6971410" algn="l"/>
                <a:tab pos="7428656" algn="l"/>
                <a:tab pos="7885902" algn="l"/>
                <a:tab pos="8343147" algn="l"/>
                <a:tab pos="8800393" algn="l"/>
                <a:tab pos="9411641" algn="l"/>
                <a:tab pos="10135613" algn="l"/>
                <a:tab pos="10859586" algn="l"/>
                <a:tab pos="11583558" algn="l"/>
                <a:tab pos="12307531" algn="l"/>
              </a:tabLst>
            </a:pPr>
            <a:r>
              <a:rPr lang="en-US" sz="2400" dirty="0" err="1"/>
              <a:t>Prefit</a:t>
            </a:r>
            <a:r>
              <a:rPr lang="en-US" sz="2400" dirty="0"/>
              <a:t>: 				5jetex 2btagex					6jetex 2btagex	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012" y="1335082"/>
            <a:ext cx="3172212" cy="3658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6400" y="1371600"/>
            <a:ext cx="3172212" cy="3658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-4763" y="5105400"/>
            <a:ext cx="13009563" cy="833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0765" tIns="50765" rIns="50765" bIns="50765">
            <a:prstTxWarp prst="textNoShape">
              <a:avLst/>
            </a:prstTxWarp>
          </a:bodyPr>
          <a:lstStyle/>
          <a:p>
            <a:pPr>
              <a:spcBef>
                <a:spcPts val="2400"/>
              </a:spcBef>
              <a:tabLst>
                <a:tab pos="0" algn="l"/>
                <a:tab pos="112724" algn="l"/>
                <a:tab pos="569970" algn="l"/>
                <a:tab pos="1027216" algn="l"/>
                <a:tab pos="1484461" algn="l"/>
                <a:tab pos="1941707" algn="l"/>
                <a:tab pos="2398953" algn="l"/>
                <a:tab pos="2856199" algn="l"/>
                <a:tab pos="3313444" algn="l"/>
                <a:tab pos="3770690" algn="l"/>
                <a:tab pos="4227936" algn="l"/>
                <a:tab pos="4685181" algn="l"/>
                <a:tab pos="5142427" algn="l"/>
                <a:tab pos="5599673" algn="l"/>
                <a:tab pos="6056919" algn="l"/>
                <a:tab pos="6514164" algn="l"/>
                <a:tab pos="6971410" algn="l"/>
                <a:tab pos="7428656" algn="l"/>
                <a:tab pos="7885902" algn="l"/>
                <a:tab pos="8343147" algn="l"/>
                <a:tab pos="8800393" algn="l"/>
                <a:tab pos="9411641" algn="l"/>
                <a:tab pos="10135613" algn="l"/>
                <a:tab pos="10859586" algn="l"/>
                <a:tab pos="11583558" algn="l"/>
                <a:tab pos="12307531" algn="l"/>
              </a:tabLst>
            </a:pPr>
            <a:r>
              <a:rPr lang="en-US" sz="2400" dirty="0" err="1"/>
              <a:t>Postfit</a:t>
            </a:r>
            <a:r>
              <a:rPr lang="en-US" sz="2400" dirty="0"/>
              <a:t>: 				5jetex 2btagex					6jetex 2btagex	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7547" y="5638800"/>
            <a:ext cx="3173800" cy="3658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6400" y="5638800"/>
            <a:ext cx="3173800" cy="3658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D98DF2E-0A64-8F44-BDEA-3671320401E0}" type="slidenum">
              <a:rPr lang="es-ES"/>
              <a:pPr/>
              <a:t>33</a:t>
            </a:fld>
            <a:endParaRPr lang="es-ES"/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155" y="-106380"/>
            <a:ext cx="10466077" cy="868380"/>
          </a:xfrm>
          <a:ln/>
        </p:spPr>
        <p:txBody>
          <a:bodyPr/>
          <a:lstStyle/>
          <a:p>
            <a:pPr>
              <a:tabLst>
                <a:tab pos="0" algn="l"/>
                <a:tab pos="457246" algn="l"/>
                <a:tab pos="914491" algn="l"/>
                <a:tab pos="1371737" algn="l"/>
                <a:tab pos="1828983" algn="l"/>
                <a:tab pos="2286229" algn="l"/>
                <a:tab pos="2743474" algn="l"/>
                <a:tab pos="3200720" algn="l"/>
                <a:tab pos="3657966" algn="l"/>
                <a:tab pos="4115211" algn="l"/>
                <a:tab pos="4572457" algn="l"/>
                <a:tab pos="5029703" algn="l"/>
                <a:tab pos="5486949" algn="l"/>
                <a:tab pos="5944194" algn="l"/>
                <a:tab pos="6401440" algn="l"/>
                <a:tab pos="6858686" algn="l"/>
                <a:tab pos="7315932" algn="l"/>
                <a:tab pos="7773177" algn="l"/>
                <a:tab pos="8230423" algn="l"/>
                <a:tab pos="8687669" algn="l"/>
                <a:tab pos="9144914" algn="l"/>
                <a:tab pos="9411641" algn="l"/>
                <a:tab pos="10135613" algn="l"/>
              </a:tabLst>
            </a:pPr>
            <a:r>
              <a:rPr lang="es-ES" dirty="0" smtClean="0"/>
              <a:t>Pre/post fit plots</a:t>
            </a:r>
            <a:endParaRPr lang="es-ES" dirty="0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54000" y="685800"/>
            <a:ext cx="13009563" cy="833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0765" tIns="50765" rIns="50765" bIns="50765">
            <a:prstTxWarp prst="textNoShape">
              <a:avLst/>
            </a:prstTxWarp>
          </a:bodyPr>
          <a:lstStyle/>
          <a:p>
            <a:pPr>
              <a:spcBef>
                <a:spcPts val="2400"/>
              </a:spcBef>
              <a:tabLst>
                <a:tab pos="342934" algn="l"/>
                <a:tab pos="455659" algn="l"/>
                <a:tab pos="912904" algn="l"/>
                <a:tab pos="1370150" algn="l"/>
                <a:tab pos="1827396" algn="l"/>
                <a:tab pos="2284641" algn="l"/>
                <a:tab pos="2741887" algn="l"/>
                <a:tab pos="3199133" algn="l"/>
                <a:tab pos="3656379" algn="l"/>
                <a:tab pos="4113624" algn="l"/>
                <a:tab pos="4570870" algn="l"/>
                <a:tab pos="5028116" algn="l"/>
                <a:tab pos="5485361" algn="l"/>
                <a:tab pos="5942607" algn="l"/>
                <a:tab pos="6399853" algn="l"/>
                <a:tab pos="6857099" algn="l"/>
                <a:tab pos="7314344" algn="l"/>
                <a:tab pos="7771590" algn="l"/>
                <a:tab pos="8228836" algn="l"/>
                <a:tab pos="8686082" algn="l"/>
                <a:tab pos="9143327" algn="l"/>
                <a:tab pos="9411641" algn="l"/>
                <a:tab pos="10135613" algn="l"/>
                <a:tab pos="10859586" algn="l"/>
                <a:tab pos="11583558" algn="l"/>
                <a:tab pos="12307531" algn="l"/>
              </a:tabLst>
            </a:pPr>
            <a:r>
              <a:rPr lang="en-US" sz="2400" dirty="0" err="1"/>
              <a:t>Prefit</a:t>
            </a:r>
            <a:r>
              <a:rPr lang="en-US" sz="2400" dirty="0"/>
              <a:t>: 				4jetex 3btagex				4jetex 4btagin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5800" y="1228227"/>
            <a:ext cx="3625098" cy="41819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8200" y="1140320"/>
            <a:ext cx="3767352" cy="4346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-4763" y="5262427"/>
            <a:ext cx="13009563" cy="833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0765" tIns="50765" rIns="50765" bIns="50765">
            <a:prstTxWarp prst="textNoShape">
              <a:avLst/>
            </a:prstTxWarp>
          </a:bodyPr>
          <a:lstStyle/>
          <a:p>
            <a:pPr>
              <a:spcBef>
                <a:spcPts val="2400"/>
              </a:spcBef>
              <a:tabLst>
                <a:tab pos="342934" algn="l"/>
                <a:tab pos="455659" algn="l"/>
                <a:tab pos="912904" algn="l"/>
                <a:tab pos="1370150" algn="l"/>
                <a:tab pos="1827396" algn="l"/>
                <a:tab pos="2284641" algn="l"/>
                <a:tab pos="2741887" algn="l"/>
                <a:tab pos="3199133" algn="l"/>
                <a:tab pos="3656379" algn="l"/>
                <a:tab pos="4113624" algn="l"/>
                <a:tab pos="4570870" algn="l"/>
                <a:tab pos="5028116" algn="l"/>
                <a:tab pos="5485361" algn="l"/>
                <a:tab pos="5942607" algn="l"/>
                <a:tab pos="6399853" algn="l"/>
                <a:tab pos="6857099" algn="l"/>
                <a:tab pos="7314344" algn="l"/>
                <a:tab pos="7771590" algn="l"/>
                <a:tab pos="8228836" algn="l"/>
                <a:tab pos="8686082" algn="l"/>
                <a:tab pos="9143327" algn="l"/>
                <a:tab pos="9411641" algn="l"/>
                <a:tab pos="10135613" algn="l"/>
                <a:tab pos="10859586" algn="l"/>
                <a:tab pos="11583558" algn="l"/>
                <a:tab pos="12307531" algn="l"/>
              </a:tabLst>
            </a:pPr>
            <a:r>
              <a:rPr lang="en-US" sz="2400" dirty="0" err="1"/>
              <a:t>Postfit</a:t>
            </a:r>
            <a:r>
              <a:rPr lang="en-US" sz="2400" dirty="0"/>
              <a:t>: 				4jetex 3btagex				4jetex 4btagin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7948" y="5750786"/>
            <a:ext cx="3396852" cy="3918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8200" y="5638801"/>
            <a:ext cx="3566869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ttbar modelling - II</a:t>
            </a:r>
          </a:p>
        </p:txBody>
      </p:sp>
      <p:sp>
        <p:nvSpPr>
          <p:cNvPr id="144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E89EBC-66D7-EA4F-BDE8-46BF149FA380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14438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04925"/>
            <a:ext cx="4165600" cy="359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4389" name="Rectangle 3"/>
          <p:cNvSpPr>
            <a:spLocks/>
          </p:cNvSpPr>
          <p:nvPr/>
        </p:nvSpPr>
        <p:spPr bwMode="auto">
          <a:xfrm>
            <a:off x="901700" y="730250"/>
            <a:ext cx="3179763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600">
                <a:solidFill>
                  <a:srgbClr val="00008E"/>
                </a:solidFill>
                <a:ea typeface="Gill Sans" charset="0"/>
                <a:cs typeface="Gill Sans" charset="0"/>
              </a:rPr>
              <a:t>Powheg+Herwig</a:t>
            </a:r>
          </a:p>
        </p:txBody>
      </p:sp>
      <p:pic>
        <p:nvPicPr>
          <p:cNvPr id="14439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4913313"/>
            <a:ext cx="4025900" cy="383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4391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4700" y="1308100"/>
            <a:ext cx="4165600" cy="359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4392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919663"/>
            <a:ext cx="4025900" cy="383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4393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23300" y="1304925"/>
            <a:ext cx="4165600" cy="359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4394" name="Picture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4929188"/>
            <a:ext cx="4025900" cy="383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4395" name="Rectangle 9"/>
          <p:cNvSpPr>
            <a:spLocks/>
          </p:cNvSpPr>
          <p:nvPr/>
        </p:nvSpPr>
        <p:spPr bwMode="auto">
          <a:xfrm>
            <a:off x="5080000" y="736600"/>
            <a:ext cx="2930525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600">
                <a:solidFill>
                  <a:srgbClr val="00008E"/>
                </a:solidFill>
                <a:ea typeface="Gill Sans" charset="0"/>
                <a:cs typeface="Gill Sans" charset="0"/>
              </a:rPr>
              <a:t>Powheg+Pythia</a:t>
            </a:r>
          </a:p>
        </p:txBody>
      </p:sp>
      <p:sp>
        <p:nvSpPr>
          <p:cNvPr id="144396" name="Rectangle 10"/>
          <p:cNvSpPr>
            <a:spLocks/>
          </p:cNvSpPr>
          <p:nvPr/>
        </p:nvSpPr>
        <p:spPr bwMode="auto">
          <a:xfrm>
            <a:off x="9804400" y="800100"/>
            <a:ext cx="23368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600">
                <a:solidFill>
                  <a:srgbClr val="00008E"/>
                </a:solidFill>
                <a:ea typeface="Gill Sans" charset="0"/>
                <a:cs typeface="Gill Sans" charset="0"/>
              </a:rPr>
              <a:t>MC@NLO</a:t>
            </a:r>
          </a:p>
        </p:txBody>
      </p:sp>
      <p:sp>
        <p:nvSpPr>
          <p:cNvPr id="144397" name="Rectangle 11"/>
          <p:cNvSpPr>
            <a:spLocks/>
          </p:cNvSpPr>
          <p:nvPr/>
        </p:nvSpPr>
        <p:spPr bwMode="auto">
          <a:xfrm>
            <a:off x="4445000" y="8585200"/>
            <a:ext cx="7380288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200">
                <a:solidFill>
                  <a:srgbClr val="FF0000"/>
                </a:solidFill>
                <a:ea typeface="Lucida Grande" charset="0"/>
                <a:cs typeface="Lucida Grande" charset="0"/>
              </a:rPr>
              <a:t>NLO MC describes jet η distribution better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A8732A9-31DC-0C42-A242-825755467675}" type="slidenum">
              <a:rPr lang="es-ES"/>
              <a:pPr/>
              <a:t>35</a:t>
            </a:fld>
            <a:endParaRPr lang="es-ES"/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155" y="76200"/>
            <a:ext cx="10466077" cy="584159"/>
          </a:xfrm>
          <a:ln/>
        </p:spPr>
        <p:txBody>
          <a:bodyPr/>
          <a:lstStyle/>
          <a:p>
            <a:pPr>
              <a:tabLst>
                <a:tab pos="0" algn="l"/>
                <a:tab pos="457246" algn="l"/>
                <a:tab pos="914491" algn="l"/>
                <a:tab pos="1371737" algn="l"/>
                <a:tab pos="1828983" algn="l"/>
                <a:tab pos="2286229" algn="l"/>
                <a:tab pos="2743474" algn="l"/>
                <a:tab pos="3200720" algn="l"/>
                <a:tab pos="3657966" algn="l"/>
                <a:tab pos="4115211" algn="l"/>
                <a:tab pos="4572457" algn="l"/>
                <a:tab pos="5029703" algn="l"/>
                <a:tab pos="5486949" algn="l"/>
                <a:tab pos="5944194" algn="l"/>
                <a:tab pos="6401440" algn="l"/>
                <a:tab pos="6858686" algn="l"/>
                <a:tab pos="7315932" algn="l"/>
                <a:tab pos="7773177" algn="l"/>
                <a:tab pos="8230423" algn="l"/>
                <a:tab pos="8687669" algn="l"/>
                <a:tab pos="9144914" algn="l"/>
                <a:tab pos="9411641" algn="l"/>
                <a:tab pos="10135613" algn="l"/>
              </a:tabLst>
            </a:pPr>
            <a:r>
              <a:rPr lang="es-ES" dirty="0"/>
              <a:t>Systematics in 6jetin 0btagex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200" y="762000"/>
            <a:ext cx="9601200" cy="8521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distributions</a:t>
            </a:r>
            <a:endParaRPr lang="en-US"/>
          </a:p>
        </p:txBody>
      </p:sp>
      <p:sp>
        <p:nvSpPr>
          <p:cNvPr id="141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12D7-BB2A-4349-ADBB-5F620B35460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1316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0" y="876300"/>
            <a:ext cx="11188700" cy="774700"/>
          </a:xfrm>
        </p:spPr>
        <p:txBody>
          <a:bodyPr/>
          <a:lstStyle/>
          <a:p>
            <a:pPr marL="825500" eaLnBrk="1" hangingPunct="1">
              <a:buFontTx/>
              <a:buBlip>
                <a:blip r:embed="rId2"/>
              </a:buBlip>
            </a:pPr>
            <a:r>
              <a:rPr lang="en-US" sz="2800">
                <a:ea typeface="Lucida Grande" charset="0"/>
                <a:cs typeface="Lucida Grande" charset="0"/>
              </a:rPr>
              <a:t>Mismodelling of HT comes from mismodelling of jet PTs and ηs</a:t>
            </a:r>
            <a:endParaRPr lang="en-US" sz="2800"/>
          </a:p>
        </p:txBody>
      </p:sp>
      <p:sp>
        <p:nvSpPr>
          <p:cNvPr id="141323" name="Rectangle 9"/>
          <p:cNvSpPr>
            <a:spLocks/>
          </p:cNvSpPr>
          <p:nvPr/>
        </p:nvSpPr>
        <p:spPr bwMode="auto">
          <a:xfrm>
            <a:off x="1168400" y="8712200"/>
            <a:ext cx="114173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2800" dirty="0">
                <a:solidFill>
                  <a:srgbClr val="00008E"/>
                </a:solidFill>
                <a:ea typeface="Gill Sans" charset="0"/>
                <a:cs typeface="Gill Sans" charset="0"/>
              </a:rPr>
              <a:t>Same features are observed in other jet and tag multiplicity bins</a:t>
            </a:r>
          </a:p>
        </p:txBody>
      </p:sp>
      <p:sp>
        <p:nvSpPr>
          <p:cNvPr id="141324" name="Rectangle 10"/>
          <p:cNvSpPr>
            <a:spLocks/>
          </p:cNvSpPr>
          <p:nvPr/>
        </p:nvSpPr>
        <p:spPr bwMode="auto">
          <a:xfrm>
            <a:off x="11874500" y="4775200"/>
            <a:ext cx="82391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2800">
                <a:solidFill>
                  <a:srgbClr val="00008E"/>
                </a:solidFill>
                <a:ea typeface="Gill Sans" charset="0"/>
                <a:cs typeface="Gill Sans" charset="0"/>
              </a:rPr>
              <a:t>4j1b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1371600"/>
            <a:ext cx="3124200" cy="3602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00" y="1371600"/>
            <a:ext cx="3125799" cy="3604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450" y="1371600"/>
            <a:ext cx="3171624" cy="3657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400" y="4953000"/>
            <a:ext cx="3124200" cy="3602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0200" y="4953000"/>
            <a:ext cx="3191874" cy="3680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400" y="4953000"/>
            <a:ext cx="3174999" cy="36614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is it?</a:t>
            </a:r>
          </a:p>
        </p:txBody>
      </p:sp>
      <p:sp>
        <p:nvSpPr>
          <p:cNvPr id="142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D409CCC-9D58-A54F-9514-F5489D33307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234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384300"/>
            <a:ext cx="12598400" cy="7683500"/>
          </a:xfrm>
        </p:spPr>
        <p:txBody>
          <a:bodyPr/>
          <a:lstStyle/>
          <a:p>
            <a:pPr marL="825500" eaLnBrk="1" hangingPunct="1">
              <a:buFontTx/>
              <a:buBlip>
                <a:blip r:embed="rId2"/>
              </a:buBlip>
            </a:pPr>
            <a:r>
              <a:rPr lang="en-US" dirty="0" err="1"/>
              <a:t>ttbar</a:t>
            </a:r>
            <a:r>
              <a:rPr lang="en-US" dirty="0"/>
              <a:t> </a:t>
            </a:r>
            <a:r>
              <a:rPr lang="en-US" dirty="0" err="1"/>
              <a:t>modelling</a:t>
            </a:r>
            <a:endParaRPr lang="en-US" dirty="0"/>
          </a:p>
          <a:p>
            <a:pPr marL="825500" eaLnBrk="1" hangingPunct="1">
              <a:buFontTx/>
              <a:buBlip>
                <a:blip r:embed="rId2"/>
              </a:buBlip>
            </a:pPr>
            <a:r>
              <a:rPr lang="en-US" dirty="0"/>
              <a:t>pileup </a:t>
            </a:r>
            <a:r>
              <a:rPr lang="en-US" dirty="0" err="1"/>
              <a:t>modelling</a:t>
            </a:r>
            <a:endParaRPr lang="en-US" dirty="0"/>
          </a:p>
          <a:p>
            <a:pPr marL="825500" eaLnBrk="1" hangingPunct="1">
              <a:buFontTx/>
              <a:buBlip>
                <a:blip r:embed="rId2"/>
              </a:buBlip>
            </a:pPr>
            <a:r>
              <a:rPr lang="en-US" dirty="0"/>
              <a:t>effect of various scale factors</a:t>
            </a:r>
          </a:p>
          <a:p>
            <a:pPr marL="1155700" lvl="1" eaLnBrk="1" hangingPunct="1">
              <a:lnSpc>
                <a:spcPct val="90000"/>
              </a:lnSpc>
            </a:pPr>
            <a:r>
              <a:rPr lang="en-US" dirty="0" err="1"/>
              <a:t>b</a:t>
            </a:r>
            <a:r>
              <a:rPr lang="en-US" dirty="0"/>
              <a:t>-tagging (we are using </a:t>
            </a:r>
            <a:r>
              <a:rPr lang="en-US" dirty="0" err="1"/>
              <a:t>pTrel</a:t>
            </a:r>
            <a:r>
              <a:rPr lang="en-US" dirty="0"/>
              <a:t> calibration)</a:t>
            </a:r>
          </a:p>
          <a:p>
            <a:pPr marL="1155700" lvl="1" eaLnBrk="1" hangingPunct="1"/>
            <a:r>
              <a:rPr lang="en-US" dirty="0"/>
              <a:t>JVF</a:t>
            </a:r>
          </a:p>
          <a:p>
            <a:pPr marL="825500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dirty="0"/>
              <a:t>test of </a:t>
            </a:r>
            <a:r>
              <a:rPr lang="en-US" dirty="0" err="1"/>
              <a:t>b</a:t>
            </a:r>
            <a:r>
              <a:rPr lang="en-US" dirty="0"/>
              <a:t>-tagging </a:t>
            </a:r>
            <a:r>
              <a:rPr lang="en-US" dirty="0" err="1"/>
              <a:t>SFs</a:t>
            </a:r>
            <a:endParaRPr lang="en-US" dirty="0"/>
          </a:p>
          <a:p>
            <a:pPr marL="1155700" lvl="1" eaLnBrk="1" hangingPunct="1">
              <a:lnSpc>
                <a:spcPct val="90000"/>
              </a:lnSpc>
            </a:pPr>
            <a:r>
              <a:rPr lang="en-US" dirty="0"/>
              <a:t>try </a:t>
            </a:r>
            <a:r>
              <a:rPr lang="en-US" dirty="0" err="1"/>
              <a:t>SFs</a:t>
            </a:r>
            <a:r>
              <a:rPr lang="en-US" dirty="0"/>
              <a:t> from </a:t>
            </a:r>
            <a:r>
              <a:rPr lang="en-US" dirty="0" err="1"/>
              <a:t>ttbar</a:t>
            </a:r>
            <a:r>
              <a:rPr lang="en-US" dirty="0"/>
              <a:t> calibration</a:t>
            </a:r>
            <a:endParaRPr lang="en-US" dirty="0" smtClean="0"/>
          </a:p>
          <a:p>
            <a:pPr marL="825500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W</a:t>
            </a:r>
            <a:r>
              <a:rPr lang="en-US" dirty="0" smtClean="0"/>
              <a:t> reweighting</a:t>
            </a:r>
          </a:p>
          <a:p>
            <a:pPr marL="1155700" lvl="1" eaLnBrk="1" hangingPunct="1">
              <a:buFontTx/>
              <a:buBlip>
                <a:blip r:embed="rId2"/>
              </a:buBlip>
            </a:pPr>
            <a:r>
              <a:rPr lang="en-US" dirty="0" smtClean="0"/>
              <a:t>Top W reweighting?</a:t>
            </a:r>
          </a:p>
          <a:p>
            <a:pPr marL="825500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dirty="0" smtClean="0"/>
              <a:t>do we see this somewhere else? VH cuts</a:t>
            </a:r>
          </a:p>
          <a:p>
            <a:pPr marL="825500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dirty="0" err="1" smtClean="0"/>
              <a:t>m</a:t>
            </a:r>
            <a:r>
              <a:rPr lang="en-US" dirty="0" err="1" smtClean="0"/>
              <a:t>ultiparton</a:t>
            </a:r>
            <a:r>
              <a:rPr lang="en-US" dirty="0" smtClean="0"/>
              <a:t> interactions?</a:t>
            </a:r>
          </a:p>
          <a:p>
            <a:pPr marL="825500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dirty="0" smtClean="0"/>
              <a:t>jets </a:t>
            </a:r>
            <a:r>
              <a:rPr lang="en-US" dirty="0"/>
              <a:t>- JES?</a:t>
            </a:r>
            <a:r>
              <a:rPr lang="en-US" dirty="0" smtClean="0"/>
              <a:t> </a:t>
            </a:r>
          </a:p>
          <a:p>
            <a:pPr marL="1155700" lvl="1" eaLnBrk="1" hangingPunct="1">
              <a:lnSpc>
                <a:spcPct val="90000"/>
              </a:lnSpc>
            </a:pPr>
            <a:r>
              <a:rPr lang="en-US" dirty="0" smtClean="0"/>
              <a:t>t</a:t>
            </a:r>
            <a:r>
              <a:rPr lang="en-US" dirty="0" smtClean="0"/>
              <a:t>ried EM+JES instead of the default LC jets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ttbar modelling - I </a:t>
            </a:r>
          </a:p>
        </p:txBody>
      </p:sp>
      <p:sp>
        <p:nvSpPr>
          <p:cNvPr id="143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01BD52-994E-ED47-A222-E925F8FF6AA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43364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0" y="1028700"/>
            <a:ext cx="6045200" cy="7213600"/>
          </a:xfrm>
        </p:spPr>
        <p:txBody>
          <a:bodyPr/>
          <a:lstStyle/>
          <a:p>
            <a:pPr marL="825500" eaLnBrk="1" hangingPunct="1">
              <a:buFontTx/>
              <a:buBlip>
                <a:blip r:embed="rId2"/>
              </a:buBlip>
            </a:pPr>
            <a:r>
              <a:rPr lang="en-US"/>
              <a:t>Given that the problem is seen in ttbar dominated regions we suspected ttbar modelling</a:t>
            </a:r>
          </a:p>
          <a:p>
            <a:pPr marL="825500" eaLnBrk="1" hangingPunct="1">
              <a:buFontTx/>
              <a:buBlip>
                <a:blip r:embed="rId2"/>
              </a:buBlip>
            </a:pPr>
            <a:r>
              <a:rPr lang="en-US"/>
              <a:t>Default: Alpgen+Herwig</a:t>
            </a:r>
          </a:p>
          <a:p>
            <a:pPr marL="825500" eaLnBrk="1" hangingPunct="1">
              <a:buFontTx/>
              <a:buBlip>
                <a:blip r:embed="rId2"/>
              </a:buBlip>
            </a:pPr>
            <a:r>
              <a:rPr lang="en-US"/>
              <a:t>Tried </a:t>
            </a:r>
          </a:p>
          <a:p>
            <a:pPr marL="1130300" lvl="1" eaLnBrk="1" hangingPunct="1">
              <a:lnSpc>
                <a:spcPct val="80000"/>
              </a:lnSpc>
            </a:pPr>
            <a:r>
              <a:rPr lang="en-US"/>
              <a:t>MC@NLO</a:t>
            </a:r>
          </a:p>
          <a:p>
            <a:pPr marL="1130300" lvl="1" eaLnBrk="1" hangingPunct="1"/>
            <a:r>
              <a:rPr lang="en-US"/>
              <a:t>Powheg+Herwig (AFII)</a:t>
            </a:r>
          </a:p>
          <a:p>
            <a:pPr marL="1130300" lvl="1" eaLnBrk="1" hangingPunct="1"/>
            <a:r>
              <a:rPr lang="en-US"/>
              <a:t>Powheg+Pythia (AFII)</a:t>
            </a:r>
          </a:p>
        </p:txBody>
      </p:sp>
      <p:pic>
        <p:nvPicPr>
          <p:cNvPr id="1433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7300" y="773113"/>
            <a:ext cx="4064000" cy="4687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36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5100" y="4254500"/>
            <a:ext cx="38989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367" name="Rectangle 5"/>
          <p:cNvSpPr>
            <a:spLocks/>
          </p:cNvSpPr>
          <p:nvPr/>
        </p:nvSpPr>
        <p:spPr bwMode="auto">
          <a:xfrm>
            <a:off x="9613900" y="5765800"/>
            <a:ext cx="2925763" cy="256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ts val="1200"/>
              </a:spcBef>
            </a:pPr>
            <a:r>
              <a:rPr lang="en-US" sz="3200">
                <a:solidFill>
                  <a:srgbClr val="00008E"/>
                </a:solidFill>
                <a:ea typeface="Gill Sans" charset="0"/>
                <a:cs typeface="Gill Sans" charset="0"/>
              </a:rPr>
              <a:t>MC@NLO</a:t>
            </a:r>
          </a:p>
          <a:p>
            <a:pPr algn="l">
              <a:lnSpc>
                <a:spcPct val="70000"/>
              </a:lnSpc>
              <a:spcBef>
                <a:spcPts val="1200"/>
              </a:spcBef>
              <a:buSzPct val="100000"/>
              <a:buFont typeface="Lucida Grande" charset="0"/>
              <a:buChar char="‣"/>
            </a:pPr>
            <a:r>
              <a:rPr lang="en-US" sz="2800">
                <a:solidFill>
                  <a:srgbClr val="0000FF"/>
                </a:solidFill>
                <a:ea typeface="Gill Sans" charset="0"/>
                <a:cs typeface="Gill Sans" charset="0"/>
              </a:rPr>
              <a:t>same slope in HT</a:t>
            </a:r>
          </a:p>
          <a:p>
            <a:pPr algn="l">
              <a:lnSpc>
                <a:spcPct val="70000"/>
              </a:lnSpc>
              <a:spcBef>
                <a:spcPts val="1200"/>
              </a:spcBef>
              <a:buSzPct val="100000"/>
              <a:buFont typeface="Lucida Grande" charset="0"/>
              <a:buChar char="‣"/>
            </a:pPr>
            <a:r>
              <a:rPr lang="en-US" sz="2800">
                <a:solidFill>
                  <a:srgbClr val="0000FF"/>
                </a:solidFill>
                <a:ea typeface="Gill Sans" charset="0"/>
                <a:cs typeface="Gill Sans" charset="0"/>
              </a:rPr>
              <a:t>jet η looks better</a:t>
            </a:r>
          </a:p>
          <a:p>
            <a:pPr marL="1130300" lvl="1" indent="-368300" algn="l">
              <a:lnSpc>
                <a:spcPct val="70000"/>
              </a:lnSpc>
              <a:spcBef>
                <a:spcPts val="1200"/>
              </a:spcBef>
              <a:buSzPct val="95000"/>
              <a:buFont typeface="Lucida Grande" charset="0"/>
              <a:buChar char="‣"/>
            </a:pPr>
            <a:endParaRPr lang="en-US" sz="3200">
              <a:solidFill>
                <a:srgbClr val="0000FF"/>
              </a:solidFill>
              <a:ea typeface="Gill Sans" charset="0"/>
              <a:cs typeface="Gill Sans" charset="0"/>
            </a:endParaRPr>
          </a:p>
          <a:p>
            <a:pPr>
              <a:lnSpc>
                <a:spcPct val="7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79" y="1303551"/>
            <a:ext cx="3240483" cy="3737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260" y="5047485"/>
            <a:ext cx="3240482" cy="3737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7895" y="1303551"/>
            <a:ext cx="3240482" cy="3737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0929" y="5047485"/>
            <a:ext cx="3240482" cy="3737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16563" y="1303551"/>
            <a:ext cx="3240482" cy="3737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61043" y="5041134"/>
            <a:ext cx="3240483" cy="3737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432841" y="-88914"/>
            <a:ext cx="8624352" cy="838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0765" tIns="50765" rIns="50765" bIns="50765" anchor="ctr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91" algn="l"/>
                <a:tab pos="1828983" algn="l"/>
                <a:tab pos="2743474" algn="l"/>
                <a:tab pos="3657966" algn="l"/>
                <a:tab pos="4572457" algn="l"/>
                <a:tab pos="5486949" algn="l"/>
                <a:tab pos="6401440" algn="l"/>
                <a:tab pos="7315932" algn="l"/>
                <a:tab pos="8230423" algn="l"/>
                <a:tab pos="9144914" algn="l"/>
                <a:tab pos="10059406" algn="l"/>
              </a:tabLst>
            </a:pPr>
            <a:r>
              <a:rPr lang="en-US" sz="4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ttbar</a:t>
            </a: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modelling</a:t>
            </a: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- II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612639" y="9285211"/>
            <a:ext cx="342942" cy="368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9" tIns="46805" rIns="90009" bIns="46805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91" algn="l"/>
                <a:tab pos="1828983" algn="l"/>
                <a:tab pos="2743474" algn="l"/>
                <a:tab pos="3657966" algn="l"/>
                <a:tab pos="4572457" algn="l"/>
                <a:tab pos="5486949" algn="l"/>
                <a:tab pos="6401440" algn="l"/>
                <a:tab pos="7315932" algn="l"/>
                <a:tab pos="8230423" algn="l"/>
                <a:tab pos="9144914" algn="l"/>
                <a:tab pos="10059406" algn="l"/>
              </a:tabLst>
            </a:pPr>
            <a:fld id="{A2D11145-9923-204D-BDA8-DC22BD0CF998}" type="slidenum">
              <a:rPr lang="en-US" sz="1800">
                <a:solidFill>
                  <a:srgbClr val="FFFFFF"/>
                </a:solidFill>
                <a:ea typeface="Gill Sans" charset="0"/>
                <a:cs typeface="Gill Sans" charset="0"/>
              </a:rPr>
              <a:pPr>
                <a:tabLst>
                  <a:tab pos="0" algn="l"/>
                  <a:tab pos="914491" algn="l"/>
                  <a:tab pos="1828983" algn="l"/>
                  <a:tab pos="2743474" algn="l"/>
                  <a:tab pos="3657966" algn="l"/>
                  <a:tab pos="4572457" algn="l"/>
                  <a:tab pos="5486949" algn="l"/>
                  <a:tab pos="6401440" algn="l"/>
                  <a:tab pos="7315932" algn="l"/>
                  <a:tab pos="8230423" algn="l"/>
                  <a:tab pos="9144914" algn="l"/>
                  <a:tab pos="10059406" algn="l"/>
                </a:tabLst>
              </a:pPr>
              <a:t>7</a:t>
            </a:fld>
            <a:endParaRPr lang="en-US" sz="1800" dirty="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03324" y="809944"/>
            <a:ext cx="3095499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  <a:tabLst>
                <a:tab pos="0" algn="l"/>
                <a:tab pos="914491" algn="l"/>
                <a:tab pos="1828983" algn="l"/>
                <a:tab pos="2743474" algn="l"/>
                <a:tab pos="3657966" algn="l"/>
                <a:tab pos="4572457" algn="l"/>
                <a:tab pos="5486949" algn="l"/>
                <a:tab pos="6401440" algn="l"/>
                <a:tab pos="7315932" algn="l"/>
                <a:tab pos="8230423" algn="l"/>
                <a:tab pos="9144914" algn="l"/>
                <a:tab pos="10059406" algn="l"/>
              </a:tabLst>
            </a:pPr>
            <a:r>
              <a:rPr lang="en-US" sz="3600" dirty="0" err="1">
                <a:solidFill>
                  <a:srgbClr val="00008E"/>
                </a:solidFill>
                <a:ea typeface="Gill Sans" charset="0"/>
                <a:cs typeface="Gill Sans" charset="0"/>
              </a:rPr>
              <a:t>Powheg+Herwig</a:t>
            </a:r>
            <a:endParaRPr lang="en-US" sz="3600" dirty="0">
              <a:solidFill>
                <a:srgbClr val="00008E"/>
              </a:solidFill>
              <a:ea typeface="Gill Sans" charset="0"/>
              <a:cs typeface="Gill Sans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747205" y="817883"/>
            <a:ext cx="2845055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  <a:tabLst>
                <a:tab pos="0" algn="l"/>
                <a:tab pos="914491" algn="l"/>
                <a:tab pos="1828983" algn="l"/>
                <a:tab pos="2743474" algn="l"/>
                <a:tab pos="3657966" algn="l"/>
                <a:tab pos="4572457" algn="l"/>
                <a:tab pos="5486949" algn="l"/>
                <a:tab pos="6401440" algn="l"/>
                <a:tab pos="7315932" algn="l"/>
                <a:tab pos="8230423" algn="l"/>
                <a:tab pos="9144914" algn="l"/>
                <a:tab pos="10059406" algn="l"/>
              </a:tabLst>
            </a:pPr>
            <a:r>
              <a:rPr lang="en-US" sz="3600" dirty="0" err="1">
                <a:solidFill>
                  <a:srgbClr val="00008E"/>
                </a:solidFill>
                <a:ea typeface="Gill Sans" charset="0"/>
                <a:cs typeface="Gill Sans" charset="0"/>
              </a:rPr>
              <a:t>Powheg+Pythia</a:t>
            </a:r>
            <a:endParaRPr lang="en-US" sz="3600" dirty="0">
              <a:solidFill>
                <a:srgbClr val="00008E"/>
              </a:solidFill>
              <a:ea typeface="Gill Sans" charset="0"/>
              <a:cs typeface="Gill Sans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9805597" y="800230"/>
            <a:ext cx="2337085" cy="622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  <a:tabLst>
                <a:tab pos="0" algn="l"/>
                <a:tab pos="914491" algn="l"/>
                <a:tab pos="1828983" algn="l"/>
                <a:tab pos="2743474" algn="l"/>
                <a:tab pos="3657966" algn="l"/>
                <a:tab pos="4572457" algn="l"/>
                <a:tab pos="5486949" algn="l"/>
                <a:tab pos="6401440" algn="l"/>
                <a:tab pos="7315932" algn="l"/>
                <a:tab pos="8230423" algn="l"/>
                <a:tab pos="9144914" algn="l"/>
                <a:tab pos="10059406" algn="l"/>
              </a:tabLst>
            </a:pPr>
            <a:r>
              <a:rPr lang="en-US" sz="3600" dirty="0">
                <a:solidFill>
                  <a:srgbClr val="00008E"/>
                </a:solidFill>
                <a:ea typeface="Gill Sans" charset="0"/>
                <a:cs typeface="Gill Sans" charset="0"/>
              </a:rPr>
              <a:t>MC@NLO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625600" y="8839200"/>
            <a:ext cx="10667999" cy="4103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ts val="2000"/>
              </a:spcBef>
              <a:tabLst>
                <a:tab pos="0" algn="l"/>
                <a:tab pos="914491" algn="l"/>
                <a:tab pos="1828983" algn="l"/>
                <a:tab pos="2743474" algn="l"/>
                <a:tab pos="3657966" algn="l"/>
                <a:tab pos="4572457" algn="l"/>
                <a:tab pos="5486949" algn="l"/>
                <a:tab pos="6401440" algn="l"/>
                <a:tab pos="7315932" algn="l"/>
                <a:tab pos="8230423" algn="l"/>
                <a:tab pos="9144914" algn="l"/>
                <a:tab pos="10059406" algn="l"/>
              </a:tabLst>
            </a:pPr>
            <a:r>
              <a:rPr lang="en-US" sz="3200" dirty="0">
                <a:solidFill>
                  <a:srgbClr val="FF0000"/>
                </a:solidFill>
                <a:ea typeface="Lucida Grande" charset="0"/>
                <a:cs typeface="Lucida Grande" charset="0"/>
              </a:rPr>
              <a:t>NLO MC describes jet </a:t>
            </a:r>
            <a:r>
              <a:rPr lang="en-US" sz="3200" dirty="0" err="1">
                <a:solidFill>
                  <a:srgbClr val="FF0000"/>
                </a:solidFill>
                <a:ea typeface="Lucida Grande" charset="0"/>
                <a:cs typeface="Lucida Grande" charset="0"/>
              </a:rPr>
              <a:t>η</a:t>
            </a:r>
            <a:r>
              <a:rPr lang="en-US" sz="3200" dirty="0">
                <a:solidFill>
                  <a:srgbClr val="FF0000"/>
                </a:solidFill>
                <a:ea typeface="Lucida Grande" charset="0"/>
                <a:cs typeface="Lucida Grande" charset="0"/>
              </a:rPr>
              <a:t> distribution better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Jet multiplicity</a:t>
            </a:r>
          </a:p>
        </p:txBody>
      </p:sp>
      <p:sp>
        <p:nvSpPr>
          <p:cNvPr id="145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2B0832-959E-6745-B3FC-0F095FC25D06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4541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357313"/>
            <a:ext cx="40640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541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200" y="1443038"/>
            <a:ext cx="40640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5414" name="Rectangle 4"/>
          <p:cNvSpPr>
            <a:spLocks/>
          </p:cNvSpPr>
          <p:nvPr/>
        </p:nvSpPr>
        <p:spPr bwMode="auto">
          <a:xfrm>
            <a:off x="5461000" y="768350"/>
            <a:ext cx="2930525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600">
                <a:solidFill>
                  <a:srgbClr val="00008E"/>
                </a:solidFill>
                <a:ea typeface="Gill Sans" charset="0"/>
                <a:cs typeface="Gill Sans" charset="0"/>
              </a:rPr>
              <a:t>Powheg+Pythia</a:t>
            </a:r>
          </a:p>
        </p:txBody>
      </p:sp>
      <p:sp>
        <p:nvSpPr>
          <p:cNvPr id="145415" name="Rectangle 5"/>
          <p:cNvSpPr>
            <a:spLocks/>
          </p:cNvSpPr>
          <p:nvPr/>
        </p:nvSpPr>
        <p:spPr bwMode="auto">
          <a:xfrm>
            <a:off x="1447800" y="774700"/>
            <a:ext cx="23368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600">
                <a:solidFill>
                  <a:srgbClr val="00008E"/>
                </a:solidFill>
                <a:ea typeface="Gill Sans" charset="0"/>
                <a:cs typeface="Gill Sans" charset="0"/>
              </a:rPr>
              <a:t>MC@NLO</a:t>
            </a:r>
          </a:p>
        </p:txBody>
      </p:sp>
      <p:pic>
        <p:nvPicPr>
          <p:cNvPr id="145416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00" y="1460500"/>
            <a:ext cx="40640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5417" name="Rectangle 7"/>
          <p:cNvSpPr>
            <a:spLocks/>
          </p:cNvSpPr>
          <p:nvPr/>
        </p:nvSpPr>
        <p:spPr bwMode="auto">
          <a:xfrm>
            <a:off x="9385300" y="768350"/>
            <a:ext cx="3179763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600">
                <a:solidFill>
                  <a:srgbClr val="00008E"/>
                </a:solidFill>
                <a:ea typeface="Gill Sans" charset="0"/>
                <a:cs typeface="Gill Sans" charset="0"/>
              </a:rPr>
              <a:t>Powheg+Herwig</a:t>
            </a:r>
          </a:p>
        </p:txBody>
      </p:sp>
      <p:pic>
        <p:nvPicPr>
          <p:cNvPr id="145418" name="Picture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400" y="5207000"/>
            <a:ext cx="40640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5419" name="Rectangle 9"/>
          <p:cNvSpPr>
            <a:spLocks/>
          </p:cNvSpPr>
          <p:nvPr/>
        </p:nvSpPr>
        <p:spPr bwMode="auto">
          <a:xfrm>
            <a:off x="4621213" y="6445250"/>
            <a:ext cx="33655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ts val="2000"/>
              </a:spcBef>
            </a:pPr>
            <a:r>
              <a:rPr lang="en-US" sz="3600">
                <a:solidFill>
                  <a:srgbClr val="00008E"/>
                </a:solidFill>
                <a:ea typeface="Gill Sans" charset="0"/>
                <a:cs typeface="Gill Sans" charset="0"/>
              </a:rPr>
              <a:t>Alpgen+Herwig default</a:t>
            </a:r>
          </a:p>
        </p:txBody>
      </p:sp>
      <p:sp>
        <p:nvSpPr>
          <p:cNvPr id="145420" name="Rectangle 10"/>
          <p:cNvSpPr>
            <a:spLocks/>
          </p:cNvSpPr>
          <p:nvPr/>
        </p:nvSpPr>
        <p:spPr bwMode="auto">
          <a:xfrm>
            <a:off x="9486900" y="6102350"/>
            <a:ext cx="2667000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sz="3200">
                <a:solidFill>
                  <a:srgbClr val="FF0000"/>
                </a:solidFill>
                <a:ea typeface="Gill Sans" charset="0"/>
                <a:cs typeface="Gill Sans" charset="0"/>
              </a:rPr>
              <a:t>4 jets inclusive pretag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Pileup</a:t>
            </a:r>
          </a:p>
        </p:txBody>
      </p:sp>
      <p:sp>
        <p:nvSpPr>
          <p:cNvPr id="146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2C0DF5-2546-D041-AFF6-7ECAEEDF288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6436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0" y="1384300"/>
            <a:ext cx="6045200" cy="7213600"/>
          </a:xfrm>
        </p:spPr>
        <p:txBody>
          <a:bodyPr/>
          <a:lstStyle/>
          <a:p>
            <a:pPr marL="825500" eaLnBrk="1" hangingPunct="1">
              <a:buFontTx/>
              <a:buBlip>
                <a:blip r:embed="rId2"/>
              </a:buBlip>
            </a:pPr>
            <a:r>
              <a:rPr lang="en-US"/>
              <a:t>We perform luminosity reweighting following recommendations but the NPV distribution in data is not well described</a:t>
            </a:r>
          </a:p>
          <a:p>
            <a:pPr marL="825500" eaLnBrk="1" hangingPunct="1">
              <a:buFontTx/>
              <a:buBlip>
                <a:blip r:embed="rId2"/>
              </a:buBlip>
            </a:pPr>
            <a:r>
              <a:rPr lang="en-US"/>
              <a:t>MC overestimates NPV in data</a:t>
            </a:r>
          </a:p>
          <a:p>
            <a:pPr marL="825500" eaLnBrk="1" hangingPunct="1">
              <a:buFontTx/>
              <a:buBlip>
                <a:blip r:embed="rId2"/>
              </a:buBlip>
            </a:pPr>
            <a:r>
              <a:rPr lang="en-US">
                <a:ea typeface="Lucida Grande" charset="0"/>
                <a:cs typeface="Lucida Grande" charset="0"/>
              </a:rPr>
              <a:t>However the twiki says that agreement in NPV is not expected to be perfect even after μ reweighting</a:t>
            </a:r>
            <a:endParaRPr lang="en-US"/>
          </a:p>
        </p:txBody>
      </p:sp>
      <p:pic>
        <p:nvPicPr>
          <p:cNvPr id="1464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0" y="4440238"/>
            <a:ext cx="4040188" cy="466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6438" name="Rectangle 4"/>
          <p:cNvSpPr>
            <a:spLocks/>
          </p:cNvSpPr>
          <p:nvPr/>
        </p:nvSpPr>
        <p:spPr bwMode="auto">
          <a:xfrm>
            <a:off x="330200" y="7480300"/>
            <a:ext cx="8013700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800" u="sng">
                <a:solidFill>
                  <a:srgbClr val="1436A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  <a:hlinkClick r:id="rId4"/>
              </a:rPr>
              <a:t>https://twiki.cern.ch/twiki/bin/viewauth/AtlasProtected/InDetTrackingPerformanceGuidelines#Analyses_based_on_Athena_release</a:t>
            </a:r>
            <a:endParaRPr lang="en-US" sz="180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endParaRPr lang="en-US" sz="18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4643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7000" y="1092200"/>
            <a:ext cx="4271963" cy="327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and bullets small">
  <a:themeElements>
    <a:clrScheme name="Title and bullets sma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bullets sma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bullets s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 copy">
  <a:themeElements>
    <a:clrScheme name="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and Bullets  copy 1">
  <a:themeElements>
    <a:clrScheme name="Title and Bullets 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Bullets 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Bullets 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Bullets ">
  <a:themeElements>
    <a:clrScheme name="Title and Bullets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Bullets 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Bullets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and bullets small copy">
  <a:themeElements>
    <a:clrScheme name="Title and bullets small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bullets small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bullets small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Only">
  <a:themeElements>
    <a:clrScheme name="Title On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Only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8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C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 copy">
  <a:themeElements>
    <a:clrScheme name="Blank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Pages>0</Pages>
  <Words>1402</Words>
  <Characters>0</Characters>
  <Application>Microsoft Macintosh PowerPoint</Application>
  <PresentationFormat>Custom</PresentationFormat>
  <Lines>0</Lines>
  <Paragraphs>242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11</vt:i4>
      </vt:variant>
      <vt:variant>
        <vt:lpstr>Slide Titles</vt:lpstr>
      </vt:variant>
      <vt:variant>
        <vt:i4>35</vt:i4>
      </vt:variant>
    </vt:vector>
  </HeadingPairs>
  <TitlesOfParts>
    <vt:vector size="56" baseType="lpstr">
      <vt:lpstr>Gill Sans</vt:lpstr>
      <vt:lpstr>ヒラギノ角ゴ ProN W3</vt:lpstr>
      <vt:lpstr>Arial</vt:lpstr>
      <vt:lpstr>Lucida Grande</vt:lpstr>
      <vt:lpstr>Calibri</vt:lpstr>
      <vt:lpstr>ＭＳ Ｐゴシック</vt:lpstr>
      <vt:lpstr>Zapf Dingbats</vt:lpstr>
      <vt:lpstr>Helvetica</vt:lpstr>
      <vt:lpstr>DejaVu Sans</vt:lpstr>
      <vt:lpstr>Wingdings</vt:lpstr>
      <vt:lpstr>Title and bullets small</vt:lpstr>
      <vt:lpstr>Title and Bullets  copy 1</vt:lpstr>
      <vt:lpstr>Title and Bullets </vt:lpstr>
      <vt:lpstr>Title and bullets small copy</vt:lpstr>
      <vt:lpstr>Title Only</vt:lpstr>
      <vt:lpstr>Title Only copy</vt:lpstr>
      <vt:lpstr>Bullets</vt:lpstr>
      <vt:lpstr>Blank</vt:lpstr>
      <vt:lpstr>Blank copy</vt:lpstr>
      <vt:lpstr>Blank copy 1</vt:lpstr>
      <vt:lpstr>Bullets copy</vt:lpstr>
      <vt:lpstr>ttH Status report</vt:lpstr>
      <vt:lpstr>The issue</vt:lpstr>
      <vt:lpstr>Other top analysis</vt:lpstr>
      <vt:lpstr>More distributions</vt:lpstr>
      <vt:lpstr>What is it?</vt:lpstr>
      <vt:lpstr>ttbar modelling - I </vt:lpstr>
      <vt:lpstr>Slide 7</vt:lpstr>
      <vt:lpstr>Jet multiplicity</vt:lpstr>
      <vt:lpstr>Pileup</vt:lpstr>
      <vt:lpstr>NPV&lt;7 vs NPV&gt;15</vt:lpstr>
      <vt:lpstr>NPV reweighting</vt:lpstr>
      <vt:lpstr>Impact of SFs on HT shape</vt:lpstr>
      <vt:lpstr>JVF SF</vt:lpstr>
      <vt:lpstr>Study of b-tagging</vt:lpstr>
      <vt:lpstr>Comparison: ttbar control region</vt:lpstr>
      <vt:lpstr>pTW reweighting</vt:lpstr>
      <vt:lpstr>No reweight (up) , reweight (down)</vt:lpstr>
      <vt:lpstr>No reweight (up) , reweight (down)</vt:lpstr>
      <vt:lpstr>Ttbar reweighting?</vt:lpstr>
      <vt:lpstr>Do we see this with VH cuts?</vt:lpstr>
      <vt:lpstr>Do we see this with VH cuts?</vt:lpstr>
      <vt:lpstr>MultiParton Interaction Study</vt:lpstr>
      <vt:lpstr>LC jets vs EM+JES</vt:lpstr>
      <vt:lpstr>Latest Changes</vt:lpstr>
      <vt:lpstr>Pre/post fit plots</vt:lpstr>
      <vt:lpstr>Pre- and Post-fit in validation regions: HT</vt:lpstr>
      <vt:lpstr>8TeV Dileptons: Pre and Post Fit Plots (Valid.reg.)</vt:lpstr>
      <vt:lpstr>Dileptons: Pre and Post Fit Plots (Signal)</vt:lpstr>
      <vt:lpstr>Conclusions</vt:lpstr>
      <vt:lpstr>Backup</vt:lpstr>
      <vt:lpstr>Backup</vt:lpstr>
      <vt:lpstr>Pre/post fit plots</vt:lpstr>
      <vt:lpstr>Pre/post fit plots</vt:lpstr>
      <vt:lpstr>ttbar modelling - II</vt:lpstr>
      <vt:lpstr>Systematics in 6jetin 0btagex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Modelling studies in ttH analysis </dc:title>
  <dc:subject/>
  <dc:creator/>
  <cp:keywords/>
  <dc:description/>
  <cp:lastModifiedBy>Ricardo Goncalo</cp:lastModifiedBy>
  <cp:revision>31</cp:revision>
  <dcterms:created xsi:type="dcterms:W3CDTF">2013-01-28T17:33:43Z</dcterms:created>
  <dcterms:modified xsi:type="dcterms:W3CDTF">2013-01-31T14:27:09Z</dcterms:modified>
</cp:coreProperties>
</file>