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8" r:id="rId3"/>
    <p:sldId id="259" r:id="rId4"/>
    <p:sldId id="309" r:id="rId5"/>
    <p:sldId id="261" r:id="rId6"/>
    <p:sldId id="281" r:id="rId7"/>
    <p:sldId id="298" r:id="rId8"/>
    <p:sldId id="322" r:id="rId9"/>
    <p:sldId id="302" r:id="rId10"/>
    <p:sldId id="300" r:id="rId11"/>
    <p:sldId id="304" r:id="rId12"/>
    <p:sldId id="321" r:id="rId13"/>
    <p:sldId id="310" r:id="rId14"/>
    <p:sldId id="329" r:id="rId15"/>
    <p:sldId id="311" r:id="rId16"/>
    <p:sldId id="330" r:id="rId17"/>
    <p:sldId id="267" r:id="rId18"/>
    <p:sldId id="268" r:id="rId19"/>
    <p:sldId id="272" r:id="rId20"/>
    <p:sldId id="328" r:id="rId21"/>
    <p:sldId id="305" r:id="rId22"/>
    <p:sldId id="274" r:id="rId23"/>
    <p:sldId id="275" r:id="rId24"/>
    <p:sldId id="276" r:id="rId25"/>
    <p:sldId id="318" r:id="rId26"/>
    <p:sldId id="320" r:id="rId27"/>
    <p:sldId id="312" r:id="rId28"/>
    <p:sldId id="317" r:id="rId29"/>
    <p:sldId id="288" r:id="rId30"/>
    <p:sldId id="290" r:id="rId31"/>
    <p:sldId id="277" r:id="rId32"/>
    <p:sldId id="278" r:id="rId33"/>
    <p:sldId id="279" r:id="rId34"/>
    <p:sldId id="280" r:id="rId35"/>
    <p:sldId id="327" r:id="rId36"/>
    <p:sldId id="326" r:id="rId37"/>
    <p:sldId id="325" r:id="rId38"/>
    <p:sldId id="324" r:id="rId39"/>
    <p:sldId id="323" r:id="rId40"/>
    <p:sldId id="314" r:id="rId41"/>
    <p:sldId id="31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2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09195-9B15-E044-B8A1-A80D4268BB19}" type="datetimeFigureOut">
              <a:rPr lang="en-US" smtClean="0"/>
              <a:t>13.11.19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A1DFC-63A6-7B49-A0D0-39F418B02B5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6975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B2F4B-6AB2-104C-AF00-A919EB14FCA0}" type="datetimeFigureOut">
              <a:rPr lang="en-US" smtClean="0"/>
              <a:t>11.11.19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FF61-17F2-594F-9DA7-8BC1838A21C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45089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Track</a:t>
            </a:r>
            <a:r>
              <a:rPr lang="pt-PT" dirty="0" smtClean="0"/>
              <a:t> Calo </a:t>
            </a:r>
            <a:r>
              <a:rPr lang="pt-PT" dirty="0" err="1" smtClean="0"/>
              <a:t>Clusters</a:t>
            </a:r>
            <a:r>
              <a:rPr lang="pt-PT" dirty="0" smtClean="0"/>
              <a:t> (TCC):</a:t>
            </a:r>
            <a:r>
              <a:rPr lang="pt-PT" baseline="0" dirty="0" smtClean="0"/>
              <a:t> </a:t>
            </a:r>
            <a:r>
              <a:rPr lang="pt-PT" dirty="0" smtClean="0"/>
              <a:t>Improve angular </a:t>
            </a:r>
            <a:r>
              <a:rPr lang="pt-PT" dirty="0" err="1" smtClean="0"/>
              <a:t>resolution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pT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endParaRPr lang="pt-PT" dirty="0" smtClean="0"/>
          </a:p>
          <a:p>
            <a:r>
              <a:rPr lang="pt-PT" dirty="0" smtClean="0"/>
              <a:t>✴ </a:t>
            </a:r>
            <a:r>
              <a:rPr lang="pt-PT" dirty="0" err="1" smtClean="0"/>
              <a:t>Reconstruction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highly</a:t>
            </a:r>
            <a:r>
              <a:rPr lang="pt-PT" dirty="0" smtClean="0"/>
              <a:t> </a:t>
            </a:r>
            <a:r>
              <a:rPr lang="pt-PT" dirty="0" err="1" smtClean="0"/>
              <a:t>boosted</a:t>
            </a:r>
            <a:r>
              <a:rPr lang="pt-PT" dirty="0" smtClean="0"/>
              <a:t> t/W/Z/H </a:t>
            </a:r>
            <a:r>
              <a:rPr lang="pt-PT" dirty="0" err="1" smtClean="0"/>
              <a:t>decays</a:t>
            </a:r>
            <a:endParaRPr lang="pt-PT" dirty="0" smtClean="0"/>
          </a:p>
          <a:p>
            <a:r>
              <a:rPr lang="pt-PT" dirty="0" smtClean="0"/>
              <a:t>✴ </a:t>
            </a:r>
            <a:r>
              <a:rPr lang="pt-PT" dirty="0" err="1" smtClean="0"/>
              <a:t>Tracks</a:t>
            </a:r>
            <a:r>
              <a:rPr lang="pt-PT" dirty="0" smtClean="0"/>
              <a:t> can resolve </a:t>
            </a:r>
            <a:r>
              <a:rPr lang="pt-PT" dirty="0" err="1" smtClean="0"/>
              <a:t>structure</a:t>
            </a:r>
            <a:r>
              <a:rPr lang="pt-PT" dirty="0" smtClean="0"/>
              <a:t> </a:t>
            </a:r>
            <a:r>
              <a:rPr lang="pt-PT" dirty="0" err="1" smtClean="0"/>
              <a:t>within</a:t>
            </a:r>
            <a:r>
              <a:rPr lang="pt-PT" dirty="0" smtClean="0"/>
              <a:t> </a:t>
            </a:r>
            <a:r>
              <a:rPr lang="pt-PT" dirty="0" err="1" smtClean="0"/>
              <a:t>clusters</a:t>
            </a:r>
            <a:r>
              <a:rPr lang="pt-PT" dirty="0" smtClean="0"/>
              <a:t> </a:t>
            </a:r>
            <a:r>
              <a:rPr lang="pt-PT" dirty="0" err="1" smtClean="0"/>
              <a:t>due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spatial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.</a:t>
            </a:r>
          </a:p>
          <a:p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4FF61-17F2-594F-9DA7-8BC1838A21CE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523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146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243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943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531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817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391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403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278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870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0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922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EC9A2-B49F-4446-9CC7-0B47E7B389B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660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hyperlink" Target="https://indico.cern.ch/event/798446/contributions/3476634/attachments/1925953/3187946/JetMetInputs_DiliaOverview_HCW2019_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microsoft.com/office/2007/relationships/hdphoto" Target="../media/hdphoto1.wdp"/><Relationship Id="rId8" Type="http://schemas.openxmlformats.org/officeDocument/2006/relationships/hyperlink" Target="https://indico.cern.ch/event/798446/contributions/3476634/attachments/1925953/3187946/JetMetInputs_DiliaOverview_HCW2019_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s://indico.cern.ch/event/857871/contributions/3612338/attachments/1930058/3196404/HCW_overview.pdf" TargetMode="External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s://indico.cern.ch/event/798446/contributions/3595848/attachments/1927808/3195110/HCW2019_MET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s://indico.cern.ch/event/798446/contributions/3595848/attachments/1927808/3195110/HCW2019_MET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61240/contributions/3627901/attachments/1939858/3216437/HLT-wo-FTK-TGM-20191106.pdf" TargetMode="External"/><Relationship Id="rId4" Type="http://schemas.openxmlformats.org/officeDocument/2006/relationships/hyperlink" Target="https://indico.cern.ch/event/798446/contributions/3610237/attachments/1929297/3195018/Carlson_Tracking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98446/contributions/3595807/attachments/1926889/3190133/hcwSession.pdf" TargetMode="Externa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tlas.web.cern.ch/Atlas/GROUPS/PHYSICS/PUBNOTES/ATL-DAQ-PUB-2018-002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hyperlink" Target="https://indico.cern.ch/event/798446/contributions/3482058/attachments/1925131/3186093/balunas-jsv-intro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98446/contributions/3482059/attachments/1927868/3193744/JetEtmissMonitValidDerivHCW2019.pdf" TargetMode="External"/><Relationship Id="rId4" Type="http://schemas.openxmlformats.org/officeDocument/2006/relationships/hyperlink" Target="https://indico.cern.ch/event/798446/contributions/3595835/attachments/1928613/3193781/JetDAODMOnitValid_HCW2019.pdf" TargetMode="External"/><Relationship Id="rId5" Type="http://schemas.openxmlformats.org/officeDocument/2006/relationships/hyperlink" Target="https://indico.cern.ch/event/798446/contributions/3593917/attachments/1926065/3188275/HCW2019_Jet_Software_Slides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hyperlink" Target="https://indico.cern.ch/event/857871/contributions/3612338/attachments/1930058/3196404/HCW_overview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11895/sessions/276114/attachments/1712523/2762587/Jet_trigger_overview_HCW_2018.pdf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hyperlink" Target="https://indico.cern.ch/event/798446/contributions/3476634/attachments/1925953/3187946/JetMetInputs_DiliaOverview_HCW2019_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hyperlink" Target="https://indico.cern.ch/event/798446/contributions/3595807/attachments/1926889/3190133/hcwSession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5" y="681532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2691"/>
            <a:ext cx="9131426" cy="713845"/>
          </a:xfrm>
        </p:spPr>
        <p:txBody>
          <a:bodyPr>
            <a:normAutofit fontScale="90000"/>
          </a:bodyPr>
          <a:lstStyle/>
          <a:p>
            <a:r>
              <a:rPr lang="pt-PT" cap="small" dirty="0" err="1" smtClean="0"/>
              <a:t>Hadronic</a:t>
            </a:r>
            <a:r>
              <a:rPr lang="pt-PT" cap="small" dirty="0" smtClean="0"/>
              <a:t> </a:t>
            </a:r>
            <a:r>
              <a:rPr lang="pt-PT" cap="small" dirty="0" err="1" smtClean="0"/>
              <a:t>Calibration</a:t>
            </a:r>
            <a:r>
              <a:rPr lang="pt-PT" cap="small" dirty="0" smtClean="0"/>
              <a:t> Workshop 2019</a:t>
            </a:r>
            <a:endParaRPr lang="pt-PT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47206"/>
            <a:ext cx="6400800" cy="683688"/>
          </a:xfrm>
        </p:spPr>
        <p:txBody>
          <a:bodyPr>
            <a:normAutofit/>
          </a:bodyPr>
          <a:lstStyle/>
          <a:p>
            <a:r>
              <a:rPr lang="pt-PT" sz="2800" dirty="0" smtClean="0"/>
              <a:t>R. Gonçalo (</a:t>
            </a:r>
            <a:r>
              <a:rPr lang="pt-PT" sz="2800" dirty="0" err="1" smtClean="0"/>
              <a:t>U.Coimbra</a:t>
            </a:r>
            <a:r>
              <a:rPr lang="pt-PT" sz="2800" dirty="0" smtClean="0"/>
              <a:t>/LIP</a:t>
            </a:r>
            <a:r>
              <a:rPr lang="pt-PT" sz="2800" dirty="0" smtClean="0"/>
              <a:t>)</a:t>
            </a:r>
            <a:endParaRPr lang="pt-PT" sz="2800" dirty="0"/>
          </a:p>
        </p:txBody>
      </p:sp>
      <p:sp>
        <p:nvSpPr>
          <p:cNvPr id="4" name="Rectangle 3"/>
          <p:cNvSpPr/>
          <p:nvPr/>
        </p:nvSpPr>
        <p:spPr>
          <a:xfrm>
            <a:off x="-1" y="6212044"/>
            <a:ext cx="9131427" cy="68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Modelos-Barras-FUNDOS-v04_3logos-FE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2" y="6212046"/>
            <a:ext cx="3992302" cy="617699"/>
          </a:xfrm>
          <a:prstGeom prst="rect">
            <a:avLst/>
          </a:prstGeom>
        </p:spPr>
      </p:pic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" y="6251038"/>
            <a:ext cx="903146" cy="611808"/>
          </a:xfrm>
          <a:prstGeom prst="rect">
            <a:avLst/>
          </a:prstGeom>
        </p:spPr>
      </p:pic>
      <p:pic>
        <p:nvPicPr>
          <p:cNvPr id="7" name="Picture 6" descr="FCT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77" y="6375247"/>
            <a:ext cx="944810" cy="374101"/>
          </a:xfrm>
          <a:prstGeom prst="rect">
            <a:avLst/>
          </a:prstGeom>
        </p:spPr>
      </p:pic>
      <p:pic>
        <p:nvPicPr>
          <p:cNvPr id="8" name="Picture 7" descr="logo_CIenciaViva_20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51" y="6330894"/>
            <a:ext cx="1191285" cy="498851"/>
          </a:xfrm>
          <a:prstGeom prst="rect">
            <a:avLst/>
          </a:prstGeom>
        </p:spPr>
      </p:pic>
      <p:pic>
        <p:nvPicPr>
          <p:cNvPr id="9" name="Picture 8" descr="SPFd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95" y="6319253"/>
            <a:ext cx="1445587" cy="599482"/>
          </a:xfrm>
          <a:prstGeom prst="rect">
            <a:avLst/>
          </a:prstGeom>
        </p:spPr>
      </p:pic>
      <p:pic>
        <p:nvPicPr>
          <p:cNvPr id="10" name="Picture 9" descr="UC_V_FundoClaro-verd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71" y="6040202"/>
            <a:ext cx="1008682" cy="1011104"/>
          </a:xfrm>
          <a:prstGeom prst="rect">
            <a:avLst/>
          </a:prstGeom>
        </p:spPr>
      </p:pic>
      <p:pic>
        <p:nvPicPr>
          <p:cNvPr id="12" name="Picture 11" descr="ATLAS-chrome-logo-bl_l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07" y="6353573"/>
            <a:ext cx="1420720" cy="47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4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18"/>
            <a:ext cx="9144000" cy="14434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0890"/>
            <a:ext cx="8229600" cy="826680"/>
          </a:xfrm>
        </p:spPr>
        <p:txBody>
          <a:bodyPr/>
          <a:lstStyle/>
          <a:p>
            <a:r>
              <a:rPr lang="pt-PT" u="sng" dirty="0" err="1"/>
              <a:t>P</a:t>
            </a:r>
            <a:r>
              <a:rPr lang="pt-PT" dirty="0" err="1"/>
              <a:t>article</a:t>
            </a:r>
            <a:r>
              <a:rPr lang="pt-PT" dirty="0"/>
              <a:t> </a:t>
            </a:r>
            <a:r>
              <a:rPr lang="pt-PT" u="sng" dirty="0" err="1"/>
              <a:t>F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u="sng" dirty="0" err="1"/>
              <a:t>O</a:t>
            </a:r>
            <a:r>
              <a:rPr lang="pt-PT" dirty="0" err="1"/>
              <a:t>bjects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7324" y="2563725"/>
            <a:ext cx="8986675" cy="1023428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Subtract</a:t>
            </a:r>
            <a:r>
              <a:rPr lang="pt-PT" dirty="0"/>
              <a:t> </a:t>
            </a:r>
            <a:r>
              <a:rPr lang="pt-PT" dirty="0" err="1"/>
              <a:t>calorimeter</a:t>
            </a:r>
            <a:r>
              <a:rPr lang="pt-PT" dirty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deposits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match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extrapolated</a:t>
            </a:r>
            <a:r>
              <a:rPr lang="pt-PT" dirty="0"/>
              <a:t>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endParaRPr lang="pt-PT" dirty="0"/>
          </a:p>
          <a:p>
            <a:pPr lvl="1"/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thing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to </a:t>
            </a:r>
            <a:r>
              <a:rPr lang="pt-PT" dirty="0" err="1" smtClean="0"/>
              <a:t>avoid</a:t>
            </a:r>
            <a:r>
              <a:rPr lang="pt-PT" dirty="0" smtClean="0"/>
              <a:t> </a:t>
            </a:r>
            <a:r>
              <a:rPr lang="pt-PT" dirty="0" err="1" smtClean="0"/>
              <a:t>double</a:t>
            </a:r>
            <a:r>
              <a:rPr lang="pt-PT" dirty="0" smtClean="0"/>
              <a:t> </a:t>
            </a:r>
            <a:r>
              <a:rPr lang="pt-PT" dirty="0" err="1" smtClean="0"/>
              <a:t>counting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tracks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clusters</a:t>
            </a:r>
            <a:endParaRPr lang="pt-PT" dirty="0" smtClean="0"/>
          </a:p>
          <a:p>
            <a:pPr lvl="1"/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end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: </a:t>
            </a:r>
            <a:r>
              <a:rPr lang="pt-PT" dirty="0" err="1" smtClean="0"/>
              <a:t>tracks</a:t>
            </a:r>
            <a:r>
              <a:rPr lang="pt-PT" dirty="0" smtClean="0"/>
              <a:t> (</a:t>
            </a:r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), </a:t>
            </a:r>
            <a:r>
              <a:rPr lang="pt-PT" dirty="0" err="1" smtClean="0"/>
              <a:t>remaining</a:t>
            </a:r>
            <a:r>
              <a:rPr lang="pt-PT" dirty="0" smtClean="0"/>
              <a:t> </a:t>
            </a:r>
            <a:r>
              <a:rPr lang="pt-PT" dirty="0" err="1" smtClean="0"/>
              <a:t>clusters</a:t>
            </a:r>
            <a:r>
              <a:rPr lang="pt-PT" dirty="0" smtClean="0"/>
              <a:t> (</a:t>
            </a:r>
            <a:r>
              <a:rPr lang="pt-PT" dirty="0" err="1" smtClean="0"/>
              <a:t>neutrals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61" y="3676927"/>
            <a:ext cx="60071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3166" y="1101318"/>
            <a:ext cx="1146583" cy="62751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924" y="3676927"/>
            <a:ext cx="6007100" cy="30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49662" y="1101318"/>
            <a:ext cx="1146583" cy="43346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924" y="3676927"/>
            <a:ext cx="6007100" cy="304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49662" y="1552422"/>
            <a:ext cx="1146583" cy="43346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5525207" y="6390385"/>
            <a:ext cx="316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>
                <a:hlinkClick r:id="rId6"/>
              </a:rPr>
              <a:t>talk by Dilia Maria Quintero</a:t>
            </a:r>
            <a:endParaRPr lang="pt-PT" dirty="0"/>
          </a:p>
        </p:txBody>
      </p:sp>
      <p:sp>
        <p:nvSpPr>
          <p:cNvPr id="3" name="TextBox 2"/>
          <p:cNvSpPr txBox="1"/>
          <p:nvPr/>
        </p:nvSpPr>
        <p:spPr>
          <a:xfrm>
            <a:off x="5997269" y="28186"/>
            <a:ext cx="31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Eur</a:t>
            </a:r>
            <a:r>
              <a:rPr lang="pt-PT" dirty="0"/>
              <a:t>. </a:t>
            </a:r>
            <a:r>
              <a:rPr lang="pt-PT" dirty="0" err="1"/>
              <a:t>Phys</a:t>
            </a:r>
            <a:r>
              <a:rPr lang="pt-PT" dirty="0"/>
              <a:t>. J. C 77 (2017) 466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39749" y="1101318"/>
            <a:ext cx="3309913" cy="11167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027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3" grpId="0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5332" t="27480" r="24801" b="25489"/>
          <a:stretch/>
        </p:blipFill>
        <p:spPr>
          <a:xfrm>
            <a:off x="0" y="0"/>
            <a:ext cx="1836615" cy="115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4281" b="8735"/>
          <a:stretch/>
        </p:blipFill>
        <p:spPr>
          <a:xfrm>
            <a:off x="304800" y="1468809"/>
            <a:ext cx="8382000" cy="48189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09076" y="274638"/>
            <a:ext cx="7377723" cy="713267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Unified</a:t>
            </a:r>
            <a:r>
              <a:rPr lang="pt-PT" dirty="0" smtClean="0"/>
              <a:t> </a:t>
            </a:r>
            <a:r>
              <a:rPr lang="pt-PT" dirty="0" err="1" smtClean="0"/>
              <a:t>Flow</a:t>
            </a:r>
            <a:r>
              <a:rPr lang="pt-PT" dirty="0" smtClean="0"/>
              <a:t> </a:t>
            </a:r>
            <a:r>
              <a:rPr lang="pt-PT" dirty="0" err="1" smtClean="0"/>
              <a:t>Objects</a:t>
            </a:r>
            <a:r>
              <a:rPr lang="pt-PT" dirty="0" smtClean="0"/>
              <a:t> (</a:t>
            </a:r>
            <a:r>
              <a:rPr lang="pt-PT" dirty="0" err="1" smtClean="0"/>
              <a:t>UFOs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4280" b="7702"/>
          <a:stretch/>
        </p:blipFill>
        <p:spPr>
          <a:xfrm>
            <a:off x="304800" y="1468809"/>
            <a:ext cx="8382000" cy="4883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4023" b="8477"/>
          <a:stretch/>
        </p:blipFill>
        <p:spPr>
          <a:xfrm>
            <a:off x="304800" y="1485133"/>
            <a:ext cx="8382000" cy="4851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58273" l="10000" r="90000"/>
                    </a14:imgEffect>
                  </a14:imgLayer>
                </a14:imgProps>
              </a:ext>
            </a:extLst>
          </a:blip>
          <a:srcRect t="1" b="64721"/>
          <a:stretch/>
        </p:blipFill>
        <p:spPr>
          <a:xfrm>
            <a:off x="7092462" y="5410312"/>
            <a:ext cx="2108758" cy="1447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0591" y="6181271"/>
            <a:ext cx="316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>
                <a:hlinkClick r:id="rId8"/>
              </a:rPr>
              <a:t>talk by Dilia Maria Quintero</a:t>
            </a:r>
            <a:endParaRPr lang="pt-PT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155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72" y="3438847"/>
            <a:ext cx="4691228" cy="3162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5332" t="27480" r="24801" b="25489"/>
          <a:stretch/>
        </p:blipFill>
        <p:spPr>
          <a:xfrm>
            <a:off x="0" y="0"/>
            <a:ext cx="1836615" cy="115276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1194" y="274638"/>
            <a:ext cx="8229600" cy="917208"/>
          </a:xfrm>
        </p:spPr>
        <p:txBody>
          <a:bodyPr>
            <a:normAutofit/>
          </a:bodyPr>
          <a:lstStyle/>
          <a:p>
            <a:r>
              <a:rPr lang="pt-PT" dirty="0" err="1" smtClean="0"/>
              <a:t>Unified</a:t>
            </a:r>
            <a:r>
              <a:rPr lang="pt-PT" dirty="0" smtClean="0"/>
              <a:t> </a:t>
            </a:r>
            <a:r>
              <a:rPr lang="pt-PT" dirty="0" err="1" smtClean="0"/>
              <a:t>Flow</a:t>
            </a:r>
            <a:r>
              <a:rPr lang="pt-PT" dirty="0" smtClean="0"/>
              <a:t> </a:t>
            </a:r>
            <a:r>
              <a:rPr lang="pt-PT" dirty="0" err="1" smtClean="0"/>
              <a:t>Objects</a:t>
            </a:r>
            <a:r>
              <a:rPr lang="pt-PT" dirty="0" smtClean="0"/>
              <a:t> (</a:t>
            </a:r>
            <a:r>
              <a:rPr lang="pt-PT" dirty="0" err="1" smtClean="0"/>
              <a:t>UFOs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9" y="1191846"/>
            <a:ext cx="9005837" cy="2579077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PFlow</a:t>
            </a:r>
            <a:r>
              <a:rPr lang="pt-PT" dirty="0" smtClean="0"/>
              <a:t> </a:t>
            </a:r>
            <a:r>
              <a:rPr lang="pt-PT" dirty="0" err="1"/>
              <a:t>already</a:t>
            </a:r>
            <a:r>
              <a:rPr lang="pt-PT" dirty="0"/>
              <a:t> </a:t>
            </a:r>
            <a:r>
              <a:rPr lang="pt-PT" dirty="0" err="1" smtClean="0"/>
              <a:t>default</a:t>
            </a:r>
            <a:r>
              <a:rPr lang="pt-PT" dirty="0" smtClean="0"/>
              <a:t> for </a:t>
            </a:r>
            <a:r>
              <a:rPr lang="pt-PT" dirty="0" err="1"/>
              <a:t>small</a:t>
            </a:r>
            <a:r>
              <a:rPr lang="pt-PT" dirty="0"/>
              <a:t>-R </a:t>
            </a:r>
            <a:r>
              <a:rPr lang="pt-PT" dirty="0" err="1" smtClean="0"/>
              <a:t>jets</a:t>
            </a:r>
            <a:endParaRPr lang="pt-PT" dirty="0" smtClean="0"/>
          </a:p>
          <a:p>
            <a:r>
              <a:rPr lang="pt-PT" dirty="0" err="1"/>
              <a:t>Good</a:t>
            </a:r>
            <a:r>
              <a:rPr lang="pt-PT" dirty="0"/>
              <a:t> UFO performance </a:t>
            </a:r>
            <a:r>
              <a:rPr lang="pt-PT" dirty="0" smtClean="0"/>
              <a:t>for </a:t>
            </a:r>
            <a:r>
              <a:rPr lang="pt-PT" dirty="0" err="1" smtClean="0"/>
              <a:t>large</a:t>
            </a:r>
            <a:r>
              <a:rPr lang="pt-PT" dirty="0" smtClean="0"/>
              <a:t>-R </a:t>
            </a:r>
            <a:r>
              <a:rPr lang="pt-PT" dirty="0" err="1" smtClean="0"/>
              <a:t>jets</a:t>
            </a:r>
            <a:endParaRPr lang="pt-PT" dirty="0"/>
          </a:p>
          <a:p>
            <a:pPr lvl="1"/>
            <a:r>
              <a:rPr lang="pt-PT" dirty="0" err="1" smtClean="0"/>
              <a:t>UFOs</a:t>
            </a:r>
            <a:r>
              <a:rPr lang="pt-PT" dirty="0" smtClean="0"/>
              <a:t>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 smtClean="0"/>
              <a:t>default</a:t>
            </a:r>
            <a:r>
              <a:rPr lang="pt-PT" dirty="0" smtClean="0"/>
              <a:t> for </a:t>
            </a:r>
            <a:r>
              <a:rPr lang="pt-PT" dirty="0" err="1"/>
              <a:t>substructure</a:t>
            </a:r>
            <a:r>
              <a:rPr lang="pt-PT" dirty="0"/>
              <a:t>/</a:t>
            </a:r>
            <a:r>
              <a:rPr lang="pt-PT" dirty="0" err="1"/>
              <a:t>large</a:t>
            </a:r>
            <a:r>
              <a:rPr lang="pt-PT" dirty="0"/>
              <a:t>-</a:t>
            </a:r>
            <a:r>
              <a:rPr lang="pt-PT" dirty="0" smtClean="0"/>
              <a:t>R </a:t>
            </a:r>
            <a:r>
              <a:rPr lang="pt-PT" dirty="0" err="1" smtClean="0"/>
              <a:t>jets</a:t>
            </a:r>
            <a:endParaRPr lang="pt-PT" dirty="0" smtClean="0"/>
          </a:p>
          <a:p>
            <a:pPr lvl="1"/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/>
              <a:t>relevant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short</a:t>
            </a:r>
            <a:r>
              <a:rPr lang="pt-PT" dirty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for </a:t>
            </a:r>
            <a:r>
              <a:rPr lang="pt-PT" dirty="0" err="1" smtClean="0"/>
              <a:t>small</a:t>
            </a:r>
            <a:r>
              <a:rPr lang="pt-PT" dirty="0" smtClean="0"/>
              <a:t>-R</a:t>
            </a:r>
          </a:p>
          <a:p>
            <a:r>
              <a:rPr lang="pt-PT" dirty="0" err="1" smtClean="0"/>
              <a:t>Need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 smtClean="0"/>
              <a:t>understand</a:t>
            </a:r>
            <a:r>
              <a:rPr lang="pt-PT" dirty="0" smtClean="0"/>
              <a:t> performance to decide </a:t>
            </a:r>
            <a:r>
              <a:rPr lang="pt-PT" dirty="0" err="1" smtClean="0"/>
              <a:t>on</a:t>
            </a:r>
            <a:r>
              <a:rPr lang="pt-PT" dirty="0" smtClean="0"/>
              <a:t> uses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/>
              <a:t>talk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TJ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>
                <a:hlinkClick r:id="rId4"/>
              </a:rPr>
              <a:t>Jet Trigger </a:t>
            </a:r>
            <a:r>
              <a:rPr lang="pt-PT" dirty="0" smtClean="0">
                <a:hlinkClick r:id="rId4"/>
              </a:rPr>
              <a:t>meeting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39176"/>
            <a:ext cx="4593259" cy="31624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36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0373"/>
          <a:stretch/>
        </p:blipFill>
        <p:spPr>
          <a:xfrm>
            <a:off x="625231" y="5938384"/>
            <a:ext cx="2407762" cy="919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672" y="5511800"/>
            <a:ext cx="7157228" cy="1143000"/>
          </a:xfrm>
        </p:spPr>
        <p:txBody>
          <a:bodyPr/>
          <a:lstStyle/>
          <a:p>
            <a:r>
              <a:rPr lang="pt-PT" dirty="0" err="1" smtClean="0"/>
              <a:t>Missing</a:t>
            </a:r>
            <a:r>
              <a:rPr lang="pt-PT" dirty="0" smtClean="0"/>
              <a:t> ET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03200"/>
            <a:ext cx="8407400" cy="53086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37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Offline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2" y="1164171"/>
            <a:ext cx="8954438" cy="1527843"/>
          </a:xfrm>
        </p:spPr>
        <p:txBody>
          <a:bodyPr>
            <a:normAutofit fontScale="92500" lnSpcReduction="10000"/>
          </a:bodyPr>
          <a:lstStyle/>
          <a:p>
            <a:r>
              <a:rPr lang="pt-PT" dirty="0" smtClean="0"/>
              <a:t>MET </a:t>
            </a:r>
            <a:r>
              <a:rPr lang="pt-PT" dirty="0" err="1" smtClean="0"/>
              <a:t>signicance</a:t>
            </a:r>
            <a:r>
              <a:rPr lang="pt-PT" dirty="0" smtClean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increasingly</a:t>
            </a:r>
            <a:r>
              <a:rPr lang="pt-PT" dirty="0"/>
              <a:t> </a:t>
            </a:r>
            <a:r>
              <a:rPr lang="pt-PT" dirty="0" err="1"/>
              <a:t>used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working</a:t>
            </a:r>
            <a:r>
              <a:rPr lang="pt-PT" dirty="0"/>
              <a:t> </a:t>
            </a:r>
            <a:r>
              <a:rPr lang="pt-PT" dirty="0" err="1" smtClean="0"/>
              <a:t>well</a:t>
            </a:r>
            <a:endParaRPr lang="pt-PT" dirty="0" smtClean="0"/>
          </a:p>
          <a:p>
            <a:r>
              <a:rPr lang="pt-PT" dirty="0" err="1"/>
              <a:t>Overlap</a:t>
            </a:r>
            <a:r>
              <a:rPr lang="pt-PT" dirty="0"/>
              <a:t> </a:t>
            </a:r>
            <a:r>
              <a:rPr lang="pt-PT" dirty="0" err="1"/>
              <a:t>removal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smtClean="0"/>
              <a:t>MET: </a:t>
            </a:r>
            <a:r>
              <a:rPr lang="pt-PT" dirty="0" err="1" smtClean="0"/>
              <a:t>Electron</a:t>
            </a:r>
            <a:r>
              <a:rPr lang="pt-PT" dirty="0"/>
              <a:t>/</a:t>
            </a:r>
            <a:r>
              <a:rPr lang="pt-PT" dirty="0" err="1"/>
              <a:t>photon</a:t>
            </a:r>
            <a:r>
              <a:rPr lang="pt-PT" dirty="0"/>
              <a:t>/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/>
              <a:t>ambiguity</a:t>
            </a:r>
            <a:r>
              <a:rPr lang="pt-PT" dirty="0"/>
              <a:t> </a:t>
            </a:r>
            <a:r>
              <a:rPr lang="pt-PT" dirty="0" err="1" smtClean="0"/>
              <a:t>resolution</a:t>
            </a:r>
            <a:r>
              <a:rPr lang="pt-PT" dirty="0"/>
              <a:t> </a:t>
            </a:r>
            <a:r>
              <a:rPr lang="pt-PT" dirty="0" err="1" smtClean="0"/>
              <a:t>lead</a:t>
            </a:r>
            <a:r>
              <a:rPr lang="pt-PT" dirty="0" smtClean="0"/>
              <a:t> to </a:t>
            </a:r>
            <a:r>
              <a:rPr lang="pt-PT" dirty="0" err="1" smtClean="0"/>
              <a:t>improvements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04" y="3020231"/>
            <a:ext cx="3476094" cy="3605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9910"/>
          <a:stretch/>
        </p:blipFill>
        <p:spPr>
          <a:xfrm>
            <a:off x="216132" y="2886459"/>
            <a:ext cx="4067972" cy="378643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288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386" y="0"/>
            <a:ext cx="7983414" cy="70228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vs</a:t>
            </a:r>
            <a:r>
              <a:rPr lang="pt-PT" dirty="0" smtClean="0"/>
              <a:t> Offline MET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726872"/>
            <a:ext cx="9009055" cy="1422359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Offline</a:t>
            </a:r>
            <a:r>
              <a:rPr lang="pt-PT" dirty="0" smtClean="0"/>
              <a:t>: </a:t>
            </a:r>
            <a:r>
              <a:rPr lang="pt-PT" dirty="0" err="1"/>
              <a:t>o</a:t>
            </a:r>
            <a:r>
              <a:rPr lang="pt-PT" dirty="0" err="1" smtClean="0"/>
              <a:t>bject</a:t>
            </a:r>
            <a:r>
              <a:rPr lang="pt-PT" dirty="0" err="1"/>
              <a:t>-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using</a:t>
            </a:r>
            <a:r>
              <a:rPr lang="pt-PT" dirty="0" smtClean="0"/>
              <a:t>: e</a:t>
            </a:r>
            <a:r>
              <a:rPr lang="pt-PT" baseline="30000" dirty="0" smtClean="0"/>
              <a:t>±</a:t>
            </a:r>
            <a:r>
              <a:rPr lang="pt-PT" dirty="0" smtClean="0"/>
              <a:t>, </a:t>
            </a:r>
            <a:r>
              <a:rPr lang="pt-PT" dirty="0" err="1" smtClean="0"/>
              <a:t>γ</a:t>
            </a:r>
            <a:r>
              <a:rPr lang="pt-PT" dirty="0" smtClean="0"/>
              <a:t>, </a:t>
            </a:r>
            <a:r>
              <a:rPr lang="pt-PT" dirty="0" err="1" smtClean="0"/>
              <a:t>μ</a:t>
            </a:r>
            <a:r>
              <a:rPr lang="pt-PT" dirty="0" smtClean="0"/>
              <a:t>, </a:t>
            </a:r>
            <a:r>
              <a:rPr lang="pt-PT" dirty="0" err="1" smtClean="0"/>
              <a:t>τ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/>
              <a:t>+ </a:t>
            </a:r>
            <a:r>
              <a:rPr lang="pt-PT" dirty="0" err="1"/>
              <a:t>Soft</a:t>
            </a:r>
            <a:r>
              <a:rPr lang="pt-PT" dirty="0"/>
              <a:t> </a:t>
            </a:r>
            <a:r>
              <a:rPr lang="pt-PT" dirty="0" err="1" smtClean="0"/>
              <a:t>Term</a:t>
            </a:r>
            <a:endParaRPr lang="pt-PT" dirty="0"/>
          </a:p>
          <a:p>
            <a:r>
              <a:rPr lang="pt-PT" dirty="0" err="1" smtClean="0"/>
              <a:t>Trigger</a:t>
            </a:r>
            <a:r>
              <a:rPr lang="pt-PT" dirty="0" smtClean="0"/>
              <a:t>: use calo </a:t>
            </a:r>
            <a:r>
              <a:rPr lang="pt-PT" dirty="0" err="1" smtClean="0"/>
              <a:t>cells</a:t>
            </a:r>
            <a:r>
              <a:rPr lang="pt-PT" dirty="0" smtClean="0"/>
              <a:t>, </a:t>
            </a:r>
            <a:r>
              <a:rPr lang="pt-PT" dirty="0" err="1" smtClean="0"/>
              <a:t>TopoClusters</a:t>
            </a:r>
            <a:r>
              <a:rPr lang="pt-PT" dirty="0" smtClean="0"/>
              <a:t>, </a:t>
            </a:r>
            <a:r>
              <a:rPr lang="en-US" dirty="0" smtClean="0"/>
              <a:t>Jets</a:t>
            </a:r>
            <a:endParaRPr lang="en-US" dirty="0"/>
          </a:p>
          <a:p>
            <a:r>
              <a:rPr lang="en-US" dirty="0" smtClean="0"/>
              <a:t>3 </a:t>
            </a:r>
            <a:r>
              <a:rPr lang="en-US" dirty="0"/>
              <a:t>basic algorithms </a:t>
            </a:r>
            <a:r>
              <a:rPr lang="en-US" dirty="0" smtClean="0"/>
              <a:t>× pileup mitigation methods</a:t>
            </a:r>
            <a:endParaRPr lang="en-US" dirty="0"/>
          </a:p>
          <a:p>
            <a:pPr lvl="1"/>
            <a:r>
              <a:rPr lang="en-US" dirty="0" smtClean="0"/>
              <a:t>9 </a:t>
            </a:r>
            <a:r>
              <a:rPr lang="en-US" dirty="0"/>
              <a:t>algorithms are being considered for </a:t>
            </a:r>
            <a:r>
              <a:rPr lang="en-US" dirty="0" smtClean="0"/>
              <a:t>Run3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84" y="2149232"/>
            <a:ext cx="7779366" cy="45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0647" y="6330462"/>
            <a:ext cx="312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>
                <a:hlinkClick r:id="rId3"/>
              </a:rPr>
              <a:t>Kenji</a:t>
            </a:r>
            <a:r>
              <a:rPr lang="pt-PT" dirty="0" smtClean="0">
                <a:hlinkClick r:id="rId3"/>
              </a:rPr>
              <a:t> </a:t>
            </a:r>
            <a:r>
              <a:rPr lang="pt-PT" dirty="0" err="1" smtClean="0">
                <a:hlinkClick r:id="rId3"/>
              </a:rPr>
              <a:t>Hamano</a:t>
            </a:r>
            <a:endParaRPr lang="pt-P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392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419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Trigger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99" y="1031057"/>
            <a:ext cx="8151169" cy="5441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647" y="6330462"/>
            <a:ext cx="312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>
                <a:hlinkClick r:id="rId3"/>
              </a:rPr>
              <a:t>Kenji</a:t>
            </a:r>
            <a:r>
              <a:rPr lang="pt-PT" dirty="0" smtClean="0">
                <a:hlinkClick r:id="rId3"/>
              </a:rPr>
              <a:t> </a:t>
            </a:r>
            <a:r>
              <a:rPr lang="pt-PT" dirty="0" err="1" smtClean="0">
                <a:hlinkClick r:id="rId3"/>
              </a:rPr>
              <a:t>Hamano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8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26124" y="2354262"/>
            <a:ext cx="3127375" cy="1804987"/>
          </a:xfrm>
        </p:spPr>
        <p:txBody>
          <a:bodyPr>
            <a:normAutofit/>
          </a:bodyPr>
          <a:lstStyle/>
          <a:p>
            <a:r>
              <a:rPr lang="pt-PT" cap="small" dirty="0" err="1" smtClean="0"/>
              <a:t>Jet</a:t>
            </a:r>
            <a:r>
              <a:rPr lang="pt-PT" cap="small" dirty="0" smtClean="0"/>
              <a:t> </a:t>
            </a:r>
            <a:r>
              <a:rPr lang="pt-PT" cap="small" dirty="0" err="1" smtClean="0"/>
              <a:t>Trigger</a:t>
            </a:r>
            <a:r>
              <a:rPr lang="pt-PT" cap="small" dirty="0" smtClean="0"/>
              <a:t> </a:t>
            </a:r>
            <a:r>
              <a:rPr lang="pt-PT" cap="small" dirty="0" err="1" smtClean="0"/>
              <a:t>Calibration</a:t>
            </a:r>
            <a:endParaRPr lang="pt-PT" cap="smal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969" r="28395"/>
          <a:stretch/>
        </p:blipFill>
        <p:spPr>
          <a:xfrm>
            <a:off x="0" y="0"/>
            <a:ext cx="582612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587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939" r="38462" b="12757"/>
          <a:stretch/>
        </p:blipFill>
        <p:spPr>
          <a:xfrm>
            <a:off x="0" y="952622"/>
            <a:ext cx="5627077" cy="501008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3529"/>
            <a:ext cx="8229600" cy="889678"/>
          </a:xfrm>
        </p:spPr>
        <p:txBody>
          <a:bodyPr/>
          <a:lstStyle/>
          <a:p>
            <a:r>
              <a:rPr lang="pt-PT" dirty="0" err="1" smtClean="0"/>
              <a:t>Ingredients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endParaRPr lang="pt-PT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3816" y="1348542"/>
            <a:ext cx="3810184" cy="4525963"/>
          </a:xfrm>
        </p:spPr>
        <p:txBody>
          <a:bodyPr/>
          <a:lstStyle/>
          <a:p>
            <a:r>
              <a:rPr lang="pt-PT" dirty="0" err="1" smtClean="0"/>
              <a:t>Start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offline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 smtClean="0"/>
              <a:t>tracks</a:t>
            </a:r>
            <a:r>
              <a:rPr lang="pt-PT" dirty="0" smtClean="0"/>
              <a:t> </a:t>
            </a:r>
            <a:r>
              <a:rPr lang="pt-PT" dirty="0" err="1" smtClean="0"/>
              <a:t>whenever</a:t>
            </a:r>
            <a:r>
              <a:rPr lang="pt-PT" dirty="0" smtClean="0"/>
              <a:t> </a:t>
            </a:r>
            <a:r>
              <a:rPr lang="pt-PT" dirty="0" err="1" smtClean="0"/>
              <a:t>possible</a:t>
            </a:r>
            <a:endParaRPr lang="pt-PT" dirty="0" smtClean="0"/>
          </a:p>
          <a:p>
            <a:r>
              <a:rPr lang="pt-PT" dirty="0" err="1" smtClean="0"/>
              <a:t>From</a:t>
            </a:r>
            <a:r>
              <a:rPr lang="pt-PT" dirty="0" smtClean="0"/>
              <a:t> 2017: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triggers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for b-</a:t>
            </a:r>
            <a:r>
              <a:rPr lang="pt-PT" dirty="0" err="1" smtClean="0"/>
              <a:t>tagging</a:t>
            </a:r>
            <a:r>
              <a:rPr lang="pt-PT" dirty="0" smtClean="0"/>
              <a:t> </a:t>
            </a:r>
            <a:r>
              <a:rPr lang="pt-PT" dirty="0" err="1" smtClean="0"/>
              <a:t>chains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18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198" r="38462" b="11982"/>
          <a:stretch/>
        </p:blipFill>
        <p:spPr>
          <a:xfrm>
            <a:off x="0" y="970264"/>
            <a:ext cx="5627077" cy="5045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5487" r="38654" b="14047"/>
          <a:stretch/>
        </p:blipFill>
        <p:spPr>
          <a:xfrm>
            <a:off x="0" y="1058468"/>
            <a:ext cx="5609437" cy="4816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4454" r="38076" b="12240"/>
          <a:stretch/>
        </p:blipFill>
        <p:spPr>
          <a:xfrm>
            <a:off x="0" y="987904"/>
            <a:ext cx="5662356" cy="501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0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94"/>
          <a:stretch/>
        </p:blipFill>
        <p:spPr>
          <a:xfrm>
            <a:off x="0" y="-37406"/>
            <a:ext cx="9144000" cy="6895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1000"/>
            </a:srgbClr>
          </a:solidFill>
        </p:spPr>
        <p:txBody>
          <a:bodyPr/>
          <a:lstStyle/>
          <a:p>
            <a:r>
              <a:rPr lang="pt-PT" dirty="0" smtClean="0"/>
              <a:t>Ideal </a:t>
            </a:r>
            <a:r>
              <a:rPr lang="pt-PT" dirty="0" err="1" smtClean="0"/>
              <a:t>World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29692"/>
            <a:ext cx="8229601" cy="3597061"/>
          </a:xfrm>
          <a:solidFill>
            <a:schemeClr val="bg1">
              <a:alpha val="58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Full</a:t>
            </a:r>
            <a:r>
              <a:rPr lang="pt-PT" dirty="0" smtClean="0"/>
              <a:t>-scan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HLT </a:t>
            </a:r>
            <a:r>
              <a:rPr lang="pt-PT" dirty="0" err="1" smtClean="0"/>
              <a:t>would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:</a:t>
            </a:r>
          </a:p>
          <a:p>
            <a:r>
              <a:rPr lang="pt-PT" dirty="0" smtClean="0"/>
              <a:t>No </a:t>
            </a:r>
            <a:r>
              <a:rPr lang="pt-PT" dirty="0" err="1" smtClean="0"/>
              <a:t>complicated</a:t>
            </a:r>
            <a:r>
              <a:rPr lang="pt-PT" dirty="0" smtClean="0"/>
              <a:t> </a:t>
            </a:r>
            <a:r>
              <a:rPr lang="pt-PT" dirty="0" err="1" smtClean="0"/>
              <a:t>RoI-based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endParaRPr lang="pt-PT" dirty="0"/>
          </a:p>
          <a:p>
            <a:pPr lvl="1"/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triggers</a:t>
            </a:r>
            <a:r>
              <a:rPr lang="pt-PT" dirty="0" smtClean="0"/>
              <a:t> </a:t>
            </a:r>
            <a:r>
              <a:rPr lang="pt-PT" dirty="0" err="1" smtClean="0"/>
              <a:t>would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,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just</a:t>
            </a:r>
            <a:r>
              <a:rPr lang="pt-PT" dirty="0" smtClean="0"/>
              <a:t> b </a:t>
            </a:r>
            <a:r>
              <a:rPr lang="pt-PT" dirty="0" err="1" smtClean="0"/>
              <a:t>chains</a:t>
            </a:r>
            <a:endParaRPr lang="pt-PT" dirty="0" smtClean="0"/>
          </a:p>
          <a:p>
            <a:r>
              <a:rPr lang="pt-PT" dirty="0" err="1" smtClean="0"/>
              <a:t>PFlow</a:t>
            </a:r>
            <a:r>
              <a:rPr lang="pt-PT" dirty="0" smtClean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for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thresholds</a:t>
            </a:r>
            <a:r>
              <a:rPr lang="pt-PT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B</a:t>
            </a:r>
            <a:r>
              <a:rPr lang="pt-PT" dirty="0" err="1" smtClean="0"/>
              <a:t>etter</a:t>
            </a:r>
            <a:r>
              <a:rPr lang="pt-PT" dirty="0" smtClean="0"/>
              <a:t> match </a:t>
            </a:r>
            <a:r>
              <a:rPr lang="pt-PT" dirty="0" err="1" smtClean="0"/>
              <a:t>with</a:t>
            </a:r>
            <a:r>
              <a:rPr lang="pt-PT" dirty="0" smtClean="0"/>
              <a:t> offline </a:t>
            </a:r>
            <a:r>
              <a:rPr lang="pt-PT" dirty="0" err="1" smtClean="0"/>
              <a:t>jets</a:t>
            </a:r>
            <a:endParaRPr lang="pt-PT" dirty="0" smtClean="0"/>
          </a:p>
          <a:p>
            <a:pPr lvl="1"/>
            <a:r>
              <a:rPr lang="pt-PT" dirty="0" err="1" smtClean="0"/>
              <a:t>Less</a:t>
            </a:r>
            <a:r>
              <a:rPr lang="pt-PT" dirty="0" smtClean="0"/>
              <a:t> rate </a:t>
            </a:r>
            <a:r>
              <a:rPr lang="pt-PT" dirty="0" err="1" smtClean="0"/>
              <a:t>wasted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migrations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below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threshold</a:t>
            </a:r>
            <a:endParaRPr lang="pt-PT" dirty="0" smtClean="0"/>
          </a:p>
          <a:p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suppression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JVT</a:t>
            </a:r>
          </a:p>
          <a:p>
            <a:pPr lvl="1"/>
            <a:r>
              <a:rPr lang="pt-PT" dirty="0" err="1" smtClean="0"/>
              <a:t>Less</a:t>
            </a:r>
            <a:r>
              <a:rPr lang="pt-PT" dirty="0" smtClean="0"/>
              <a:t> rate </a:t>
            </a:r>
            <a:r>
              <a:rPr lang="pt-PT" dirty="0" err="1" smtClean="0"/>
              <a:t>wasted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effects</a:t>
            </a:r>
            <a:endParaRPr lang="pt-PT" dirty="0" smtClean="0"/>
          </a:p>
          <a:p>
            <a:r>
              <a:rPr lang="pt-PT" dirty="0" err="1" smtClean="0"/>
              <a:t>Latest</a:t>
            </a:r>
            <a:r>
              <a:rPr lang="pt-PT" dirty="0" smtClean="0"/>
              <a:t> </a:t>
            </a:r>
            <a:r>
              <a:rPr lang="pt-PT" dirty="0" err="1" smtClean="0"/>
              <a:t>developments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>
                <a:hlinkClick r:id="rId3"/>
              </a:rPr>
              <a:t>Jiri’s</a:t>
            </a:r>
            <a:r>
              <a:rPr lang="pt-PT" dirty="0" smtClean="0">
                <a:hlinkClick r:id="rId3"/>
              </a:rPr>
              <a:t> </a:t>
            </a:r>
            <a:r>
              <a:rPr lang="pt-PT" dirty="0" err="1" smtClean="0">
                <a:hlinkClick r:id="rId3"/>
              </a:rPr>
              <a:t>talk</a:t>
            </a:r>
            <a:r>
              <a:rPr lang="pt-PT" dirty="0" smtClean="0">
                <a:hlinkClick r:id="rId3"/>
              </a:rPr>
              <a:t> </a:t>
            </a:r>
            <a:r>
              <a:rPr lang="pt-PT" dirty="0" err="1" smtClean="0">
                <a:hlinkClick r:id="rId3"/>
              </a:rPr>
              <a:t>last</a:t>
            </a:r>
            <a:r>
              <a:rPr lang="pt-PT" dirty="0" smtClean="0">
                <a:hlinkClick r:id="rId3"/>
              </a:rPr>
              <a:t> </a:t>
            </a:r>
            <a:r>
              <a:rPr lang="pt-PT" dirty="0" err="1" smtClean="0">
                <a:hlinkClick r:id="rId3"/>
              </a:rPr>
              <a:t>week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4051300" y="6126163"/>
            <a:ext cx="4635500" cy="461665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See</a:t>
            </a:r>
            <a:r>
              <a:rPr lang="pt-PT" sz="2400" dirty="0"/>
              <a:t> </a:t>
            </a:r>
            <a:r>
              <a:rPr lang="pt-PT" sz="2400" dirty="0" err="1" smtClean="0"/>
              <a:t>Ben’s</a:t>
            </a:r>
            <a:r>
              <a:rPr lang="pt-PT" sz="2400" dirty="0" smtClean="0"/>
              <a:t> </a:t>
            </a:r>
            <a:r>
              <a:rPr lang="pt-PT" sz="2400" dirty="0" smtClean="0">
                <a:hlinkClick r:id="rId4"/>
              </a:rPr>
              <a:t>contribution in HCW2019</a:t>
            </a:r>
            <a:endParaRPr lang="pt-PT" sz="2400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190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44" y="4340809"/>
            <a:ext cx="4503737" cy="22468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Hadronic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r>
              <a:rPr lang="pt-PT" dirty="0" smtClean="0"/>
              <a:t> Workshop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3971" y="945755"/>
            <a:ext cx="9144000" cy="197167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Annual workshop of the Jet/</a:t>
            </a:r>
            <a:r>
              <a:rPr lang="en-GB" dirty="0" err="1" smtClean="0"/>
              <a:t>ETmiss</a:t>
            </a:r>
            <a:r>
              <a:rPr lang="en-GB" dirty="0" smtClean="0"/>
              <a:t> group and related activities</a:t>
            </a:r>
          </a:p>
          <a:p>
            <a:r>
              <a:rPr lang="en-GB" dirty="0" smtClean="0"/>
              <a:t>Format: </a:t>
            </a:r>
          </a:p>
          <a:p>
            <a:pPr lvl="1"/>
            <a:r>
              <a:rPr lang="en-GB" dirty="0" smtClean="0"/>
              <a:t>Contributions submitted to each session by physics and CP groups throughout ATLAS</a:t>
            </a:r>
          </a:p>
          <a:p>
            <a:pPr lvl="1"/>
            <a:r>
              <a:rPr lang="en-GB" dirty="0" smtClean="0"/>
              <a:t>Summarised in presentations by session conveners in order to generate debate </a:t>
            </a:r>
          </a:p>
          <a:p>
            <a:pPr lvl="1"/>
            <a:r>
              <a:rPr lang="en-GB" dirty="0" smtClean="0"/>
              <a:t>Trigger sessions since 2014 </a:t>
            </a:r>
            <a:r>
              <a:rPr lang="mr-IN" dirty="0" smtClean="0"/>
              <a:t>–</a:t>
            </a:r>
            <a:r>
              <a:rPr lang="en-GB" dirty="0" smtClean="0"/>
              <a:t> was instrumental in jet trigger strategy for early Run 2</a:t>
            </a:r>
          </a:p>
          <a:p>
            <a:pPr lvl="1"/>
            <a:r>
              <a:rPr lang="en-GB" dirty="0" smtClean="0"/>
              <a:t>This year convened by </a:t>
            </a:r>
            <a:r>
              <a:rPr lang="en-GB" b="1" dirty="0" smtClean="0"/>
              <a:t>Ben Carlson</a:t>
            </a:r>
            <a:r>
              <a:rPr lang="en-GB" dirty="0" smtClean="0"/>
              <a:t>, </a:t>
            </a:r>
            <a:r>
              <a:rPr lang="en-GB" b="1" dirty="0" smtClean="0"/>
              <a:t>Kenji Hamano</a:t>
            </a:r>
            <a:r>
              <a:rPr lang="en-GB" dirty="0" smtClean="0"/>
              <a:t>, </a:t>
            </a:r>
            <a:r>
              <a:rPr lang="en-GB" b="1" dirty="0" smtClean="0"/>
              <a:t>RG</a:t>
            </a:r>
          </a:p>
          <a:p>
            <a:pPr lvl="1"/>
            <a:r>
              <a:rPr lang="en-GB" dirty="0"/>
              <a:t>Always a lively and interesting workshop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0" y="2911536"/>
            <a:ext cx="5051425" cy="311070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This year in Tucson, Arizona:</a:t>
            </a:r>
          </a:p>
          <a:p>
            <a:pPr lvl="1"/>
            <a:r>
              <a:rPr lang="en-GB" dirty="0"/>
              <a:t>231 contributions</a:t>
            </a:r>
          </a:p>
          <a:p>
            <a:pPr lvl="1"/>
            <a:r>
              <a:rPr lang="en-GB" dirty="0" smtClean="0"/>
              <a:t>149 items to follow up on (Jet/MET conveners)</a:t>
            </a:r>
          </a:p>
          <a:p>
            <a:pPr lvl="1"/>
            <a:r>
              <a:rPr lang="en-GB" dirty="0" smtClean="0"/>
              <a:t>84 </a:t>
            </a:r>
            <a:r>
              <a:rPr lang="en-GB" dirty="0"/>
              <a:t>participants</a:t>
            </a:r>
          </a:p>
          <a:p>
            <a:pPr lvl="1"/>
            <a:r>
              <a:rPr lang="en-GB" dirty="0"/>
              <a:t>37.5 hours of talks</a:t>
            </a:r>
          </a:p>
          <a:p>
            <a:pPr lvl="1"/>
            <a:r>
              <a:rPr lang="en-GB" dirty="0"/>
              <a:t>12 hours of coffee break and lunch chats</a:t>
            </a:r>
          </a:p>
          <a:p>
            <a:pPr lvl="1"/>
            <a:r>
              <a:rPr lang="en-GB" dirty="0" smtClean="0"/>
              <a:t>Stargazing session with local astronomer</a:t>
            </a:r>
          </a:p>
          <a:p>
            <a:pPr lvl="1"/>
            <a:r>
              <a:rPr lang="en-GB" dirty="0" smtClean="0"/>
              <a:t>Great </a:t>
            </a:r>
            <a:r>
              <a:rPr lang="en-GB" dirty="0"/>
              <a:t>karaoke </a:t>
            </a:r>
            <a:r>
              <a:rPr lang="en-GB" dirty="0" smtClean="0"/>
              <a:t>session! </a:t>
            </a:r>
            <a:r>
              <a:rPr lang="en-GB" dirty="0" smtClean="0">
                <a:sym typeface="Wingdings"/>
              </a:rPr>
              <a:t></a:t>
            </a:r>
            <a:endParaRPr lang="en-GB" dirty="0"/>
          </a:p>
          <a:p>
            <a:endParaRPr lang="pt-PT" dirty="0"/>
          </a:p>
        </p:txBody>
      </p:sp>
      <p:pic>
        <p:nvPicPr>
          <p:cNvPr id="3" name="Picture 2" descr="IMG_20191014_19025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6" b="18032"/>
          <a:stretch/>
        </p:blipFill>
        <p:spPr>
          <a:xfrm>
            <a:off x="1853006" y="5490443"/>
            <a:ext cx="1957181" cy="1240617"/>
          </a:xfrm>
          <a:prstGeom prst="rect">
            <a:avLst/>
          </a:prstGeom>
        </p:spPr>
      </p:pic>
      <p:pic>
        <p:nvPicPr>
          <p:cNvPr id="6" name="Picture 5" descr="IMG_20191014_214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65" y="4882115"/>
            <a:ext cx="1481914" cy="1975885"/>
          </a:xfrm>
          <a:prstGeom prst="rect">
            <a:avLst/>
          </a:prstGeom>
        </p:spPr>
      </p:pic>
      <p:pic>
        <p:nvPicPr>
          <p:cNvPr id="2" name="Picture 1" descr="IMG_20191015_1302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5" y="5182915"/>
            <a:ext cx="1946587" cy="1459940"/>
          </a:xfrm>
          <a:prstGeom prst="rect">
            <a:avLst/>
          </a:prstGeom>
        </p:spPr>
      </p:pic>
      <p:pic>
        <p:nvPicPr>
          <p:cNvPr id="7" name="Picture 6" descr="IMG_20191017_22423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5" b="7368"/>
          <a:stretch/>
        </p:blipFill>
        <p:spPr>
          <a:xfrm>
            <a:off x="6397215" y="2425004"/>
            <a:ext cx="2714626" cy="216169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783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0748"/>
          </a:xfrm>
        </p:spPr>
        <p:txBody>
          <a:bodyPr/>
          <a:lstStyle/>
          <a:p>
            <a:r>
              <a:rPr lang="pt-PT" dirty="0" smtClean="0"/>
              <a:t>Residual </a:t>
            </a:r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subtraction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329" r="12309"/>
          <a:stretch/>
        </p:blipFill>
        <p:spPr>
          <a:xfrm>
            <a:off x="329456" y="1421109"/>
            <a:ext cx="7446022" cy="4721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4913" y="6389077"/>
            <a:ext cx="605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smtClean="0">
                <a:hlinkClick r:id="rId3"/>
              </a:rPr>
              <a:t>Jennifer Roloff and Pablo Rivandeneira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108"/>
            <a:ext cx="9144000" cy="4721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245" y="2388809"/>
            <a:ext cx="4876234" cy="3753815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613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5" y="1560513"/>
            <a:ext cx="3444875" cy="3408362"/>
          </a:xfrm>
        </p:spPr>
        <p:txBody>
          <a:bodyPr/>
          <a:lstStyle/>
          <a:p>
            <a:r>
              <a:rPr lang="pt-PT" cap="small" dirty="0" err="1" smtClean="0"/>
              <a:t>Jet</a:t>
            </a:r>
            <a:r>
              <a:rPr lang="pt-PT" cap="small" dirty="0" smtClean="0"/>
              <a:t> </a:t>
            </a:r>
            <a:r>
              <a:rPr lang="pt-PT" cap="small" dirty="0" err="1" smtClean="0"/>
              <a:t>Trigger</a:t>
            </a:r>
            <a:r>
              <a:rPr lang="pt-PT" cap="small" dirty="0" smtClean="0"/>
              <a:t> Performance </a:t>
            </a:r>
            <a:r>
              <a:rPr lang="pt-PT" cap="small" dirty="0" err="1" smtClean="0"/>
              <a:t>in</a:t>
            </a:r>
            <a:r>
              <a:rPr lang="pt-PT" cap="small" dirty="0" smtClean="0"/>
              <a:t> </a:t>
            </a:r>
            <a:r>
              <a:rPr lang="pt-PT" cap="small" dirty="0" err="1" smtClean="0"/>
              <a:t>Run</a:t>
            </a:r>
            <a:r>
              <a:rPr lang="pt-PT" cap="small" dirty="0" smtClean="0"/>
              <a:t> 2</a:t>
            </a:r>
            <a:endParaRPr lang="pt-PT" cap="sm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951" r="22049"/>
          <a:stretch/>
        </p:blipFill>
        <p:spPr>
          <a:xfrm flipH="1">
            <a:off x="-5746751" y="0"/>
            <a:ext cx="51435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369" t="-1" r="11109" b="1"/>
          <a:stretch/>
        </p:blipFill>
        <p:spPr>
          <a:xfrm>
            <a:off x="0" y="0"/>
            <a:ext cx="5667375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02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604"/>
          </a:xfrm>
        </p:spPr>
        <p:txBody>
          <a:bodyPr/>
          <a:lstStyle/>
          <a:p>
            <a:r>
              <a:rPr lang="pt-PT" dirty="0" smtClean="0"/>
              <a:t>2017 Performance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7000" y="1038243"/>
            <a:ext cx="4674992" cy="4105258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mr-IN" dirty="0" smtClean="0">
                <a:hlinkClick r:id="rId2"/>
              </a:rPr>
              <a:t>ATL-DAQ-PUB-2018-002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Single-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calibrations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2016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pPr lvl="1"/>
            <a:r>
              <a:rPr lang="pt-PT" dirty="0" smtClean="0"/>
              <a:t>2017 </a:t>
            </a:r>
            <a:r>
              <a:rPr lang="pt-PT" dirty="0" err="1" smtClean="0"/>
              <a:t>calorimeter-only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pPr lvl="1"/>
            <a:r>
              <a:rPr lang="pt-PT" dirty="0" smtClean="0"/>
              <a:t>2017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plus</a:t>
            </a:r>
            <a:r>
              <a:rPr lang="pt-PT" dirty="0" smtClean="0"/>
              <a:t> GSC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err="1"/>
              <a:t>-</a:t>
            </a:r>
            <a:r>
              <a:rPr lang="pt-PT" dirty="0" err="1" smtClean="0"/>
              <a:t>situ</a:t>
            </a:r>
            <a:r>
              <a:rPr lang="pt-PT" dirty="0" smtClean="0"/>
              <a:t> </a:t>
            </a:r>
            <a:r>
              <a:rPr lang="pt-PT" dirty="0" err="1" smtClean="0"/>
              <a:t>corrections</a:t>
            </a:r>
            <a:endParaRPr lang="pt-PT" dirty="0" smtClean="0"/>
          </a:p>
          <a:p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!</a:t>
            </a:r>
          </a:p>
          <a:p>
            <a:endParaRPr lang="pt-PT" dirty="0"/>
          </a:p>
          <a:p>
            <a:r>
              <a:rPr lang="pt-PT" dirty="0" smtClean="0"/>
              <a:t>HLT </a:t>
            </a:r>
            <a:r>
              <a:rPr lang="pt-PT" dirty="0" err="1" smtClean="0"/>
              <a:t>large</a:t>
            </a:r>
            <a:r>
              <a:rPr lang="pt-PT" dirty="0" smtClean="0"/>
              <a:t>-R single-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triggers</a:t>
            </a:r>
            <a:endParaRPr lang="pt-PT" dirty="0" smtClean="0"/>
          </a:p>
          <a:p>
            <a:pPr lvl="1"/>
            <a:r>
              <a:rPr lang="pt-PT" dirty="0" smtClean="0"/>
              <a:t>|</a:t>
            </a:r>
            <a:r>
              <a:rPr lang="pt-PT" dirty="0" err="1" smtClean="0"/>
              <a:t>η</a:t>
            </a:r>
            <a:r>
              <a:rPr lang="pt-PT" dirty="0" smtClean="0"/>
              <a:t>|&lt; 2.0 </a:t>
            </a:r>
            <a:endParaRPr lang="pt-PT" dirty="0"/>
          </a:p>
          <a:p>
            <a:pPr lvl="1"/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&gt; 50 </a:t>
            </a:r>
            <a:r>
              <a:rPr lang="pt-PT" dirty="0" err="1" smtClean="0"/>
              <a:t>GeV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93" y="1038241"/>
            <a:ext cx="4156974" cy="2821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991" y="3859945"/>
            <a:ext cx="4156975" cy="28231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978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9050"/>
          </a:xfrm>
        </p:spPr>
        <p:txBody>
          <a:bodyPr/>
          <a:lstStyle/>
          <a:p>
            <a:r>
              <a:rPr lang="pt-PT" dirty="0" err="1" smtClean="0"/>
              <a:t>Latest</a:t>
            </a:r>
            <a:r>
              <a:rPr lang="pt-PT" dirty="0" smtClean="0"/>
              <a:t> </a:t>
            </a:r>
            <a:r>
              <a:rPr lang="pt-PT" dirty="0" err="1" smtClean="0"/>
              <a:t>updates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25" y="1253688"/>
            <a:ext cx="4076700" cy="560431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Preliminary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progress</a:t>
            </a:r>
            <a:r>
              <a:rPr lang="pt-PT" dirty="0" smtClean="0"/>
              <a:t>; </a:t>
            </a:r>
            <a:r>
              <a:rPr lang="pt-PT" dirty="0" err="1"/>
              <a:t>n</a:t>
            </a:r>
            <a:r>
              <a:rPr lang="pt-PT" dirty="0" err="1" smtClean="0"/>
              <a:t>ot</a:t>
            </a:r>
            <a:r>
              <a:rPr lang="pt-PT" dirty="0" smtClean="0"/>
              <a:t> </a:t>
            </a:r>
            <a:r>
              <a:rPr lang="pt-PT" dirty="0" err="1" smtClean="0"/>
              <a:t>full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Lowest</a:t>
            </a:r>
            <a:r>
              <a:rPr lang="pt-PT" dirty="0" smtClean="0"/>
              <a:t> </a:t>
            </a:r>
            <a:r>
              <a:rPr lang="pt-PT" dirty="0" err="1" smtClean="0"/>
              <a:t>unprescaled</a:t>
            </a:r>
            <a:r>
              <a:rPr lang="pt-PT" dirty="0" smtClean="0"/>
              <a:t> single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turn-on</a:t>
            </a:r>
            <a:r>
              <a:rPr lang="pt-PT" dirty="0" smtClean="0"/>
              <a:t> </a:t>
            </a:r>
          </a:p>
          <a:p>
            <a:r>
              <a:rPr lang="pt-PT" dirty="0" smtClean="0"/>
              <a:t>2016 </a:t>
            </a:r>
            <a:r>
              <a:rPr lang="pt-PT" dirty="0" smtClean="0"/>
              <a:t>data</a:t>
            </a:r>
            <a:endParaRPr lang="pt-PT" dirty="0" smtClean="0"/>
          </a:p>
          <a:p>
            <a:r>
              <a:rPr lang="pt-PT" dirty="0" smtClean="0"/>
              <a:t>NOTE: </a:t>
            </a:r>
            <a:r>
              <a:rPr lang="pt-PT" dirty="0" err="1" smtClean="0"/>
              <a:t>your</a:t>
            </a:r>
            <a:r>
              <a:rPr lang="pt-PT" dirty="0" smtClean="0"/>
              <a:t> </a:t>
            </a:r>
            <a:r>
              <a:rPr lang="pt-PT" dirty="0" err="1" smtClean="0"/>
              <a:t>latest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doesn’t</a:t>
            </a:r>
            <a:r>
              <a:rPr lang="pt-PT" dirty="0" smtClean="0"/>
              <a:t> </a:t>
            </a:r>
            <a:r>
              <a:rPr lang="pt-PT" dirty="0" err="1" smtClean="0"/>
              <a:t>exist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running</a:t>
            </a:r>
            <a:r>
              <a:rPr lang="pt-PT" dirty="0" smtClean="0"/>
              <a:t>...</a:t>
            </a:r>
          </a:p>
          <a:p>
            <a:r>
              <a:rPr lang="pt-PT" dirty="0" smtClean="0"/>
              <a:t>2017 </a:t>
            </a:r>
            <a:r>
              <a:rPr lang="pt-PT" dirty="0" err="1" smtClean="0"/>
              <a:t>and</a:t>
            </a:r>
            <a:r>
              <a:rPr lang="pt-PT" dirty="0" smtClean="0"/>
              <a:t> 208</a:t>
            </a:r>
          </a:p>
          <a:p>
            <a:pPr lvl="1"/>
            <a:r>
              <a:rPr lang="pt-PT" dirty="0" err="1" smtClean="0"/>
              <a:t>Updated</a:t>
            </a:r>
            <a:r>
              <a:rPr lang="pt-PT" dirty="0" smtClean="0"/>
              <a:t> JES</a:t>
            </a:r>
          </a:p>
          <a:p>
            <a:pPr lvl="1"/>
            <a:r>
              <a:rPr lang="pt-PT" dirty="0" err="1" smtClean="0"/>
              <a:t>Added</a:t>
            </a:r>
            <a:r>
              <a:rPr lang="pt-PT" dirty="0" smtClean="0"/>
              <a:t> GSC </a:t>
            </a:r>
          </a:p>
          <a:p>
            <a:pPr lvl="1"/>
            <a:r>
              <a:rPr lang="pt-PT" dirty="0" err="1" smtClean="0"/>
              <a:t>Added</a:t>
            </a:r>
            <a:r>
              <a:rPr lang="pt-PT" dirty="0" smtClean="0"/>
              <a:t> </a:t>
            </a:r>
            <a:r>
              <a:rPr lang="pt-PT" dirty="0" err="1" smtClean="0"/>
              <a:t>in-situ</a:t>
            </a:r>
            <a:r>
              <a:rPr lang="pt-PT" dirty="0" smtClean="0"/>
              <a:t> </a:t>
            </a:r>
            <a:r>
              <a:rPr lang="pt-PT" dirty="0" err="1" smtClean="0"/>
              <a:t>correction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HLT </a:t>
            </a:r>
            <a:r>
              <a:rPr lang="pt-PT" dirty="0" err="1" smtClean="0"/>
              <a:t>calibration</a:t>
            </a:r>
            <a:r>
              <a:rPr lang="pt-PT" dirty="0" smtClean="0"/>
              <a:t>: (</a:t>
            </a:r>
            <a:r>
              <a:rPr lang="pt-PT" dirty="0" err="1" smtClean="0"/>
              <a:t>shaded</a:t>
            </a:r>
            <a:r>
              <a:rPr lang="pt-PT" dirty="0" smtClean="0"/>
              <a:t>: &gt;99% </a:t>
            </a:r>
            <a:r>
              <a:rPr lang="pt-PT" dirty="0" err="1" smtClean="0"/>
              <a:t>efficiency</a:t>
            </a:r>
            <a:r>
              <a:rPr lang="pt-PT" dirty="0" smtClean="0"/>
              <a:t>) </a:t>
            </a:r>
          </a:p>
          <a:p>
            <a:r>
              <a:rPr lang="pt-PT" dirty="0" err="1" smtClean="0"/>
              <a:t>Efficiency</a:t>
            </a:r>
            <a:r>
              <a:rPr lang="pt-PT" dirty="0" smtClean="0"/>
              <a:t> </a:t>
            </a:r>
            <a:r>
              <a:rPr lang="pt-PT" dirty="0" err="1" smtClean="0"/>
              <a:t>increased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51% (</a:t>
            </a:r>
            <a:r>
              <a:rPr lang="pt-PT" dirty="0" smtClean="0"/>
              <a:t>2015) to </a:t>
            </a:r>
            <a:r>
              <a:rPr lang="pt-PT" dirty="0" smtClean="0"/>
              <a:t>69%</a:t>
            </a:r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253688"/>
            <a:ext cx="4152900" cy="27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4024283"/>
            <a:ext cx="4279900" cy="26781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818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374"/>
            <a:ext cx="4316445" cy="5284789"/>
          </a:xfrm>
        </p:spPr>
        <p:txBody>
          <a:bodyPr>
            <a:normAutofit lnSpcReduction="10000"/>
          </a:bodyPr>
          <a:lstStyle/>
          <a:p>
            <a:r>
              <a:rPr lang="pt-PT" dirty="0" err="1" smtClean="0"/>
              <a:t>EMTopo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plotted</a:t>
            </a:r>
            <a:r>
              <a:rPr lang="pt-PT" dirty="0" smtClean="0"/>
              <a:t> </a:t>
            </a:r>
            <a:r>
              <a:rPr lang="pt-PT" dirty="0" err="1" smtClean="0"/>
              <a:t>vs</a:t>
            </a:r>
            <a:r>
              <a:rPr lang="pt-PT" dirty="0" smtClean="0"/>
              <a:t> offline </a:t>
            </a:r>
            <a:r>
              <a:rPr lang="pt-PT" dirty="0" err="1" smtClean="0"/>
              <a:t>EMTopo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Pflow</a:t>
            </a:r>
            <a:endParaRPr lang="pt-PT" dirty="0" smtClean="0"/>
          </a:p>
          <a:p>
            <a:pPr lvl="1"/>
            <a:r>
              <a:rPr lang="pt-PT" dirty="0" smtClean="0"/>
              <a:t>Note: x-</a:t>
            </a:r>
            <a:r>
              <a:rPr lang="pt-PT" dirty="0" err="1" smtClean="0"/>
              <a:t>axis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either</a:t>
            </a:r>
            <a:r>
              <a:rPr lang="pt-PT" dirty="0" smtClean="0"/>
              <a:t> </a:t>
            </a:r>
            <a:r>
              <a:rPr lang="pt-PT" dirty="0" err="1" smtClean="0"/>
              <a:t>EMTopo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PFlow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completeness</a:t>
            </a:r>
            <a:r>
              <a:rPr lang="pt-PT" dirty="0" smtClean="0"/>
              <a:t>: </a:t>
            </a:r>
            <a:r>
              <a:rPr lang="pt-PT" dirty="0" err="1" smtClean="0"/>
              <a:t>forward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36" y="3428999"/>
            <a:ext cx="4818064" cy="331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445" y="339724"/>
            <a:ext cx="4827555" cy="30892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5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77" y="2580176"/>
            <a:ext cx="4278923" cy="1143000"/>
          </a:xfrm>
        </p:spPr>
        <p:txBody>
          <a:bodyPr/>
          <a:lstStyle/>
          <a:p>
            <a:r>
              <a:rPr lang="pt-PT" cap="small" dirty="0" smtClean="0"/>
              <a:t>Software</a:t>
            </a:r>
            <a:endParaRPr lang="pt-PT" cap="smal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107" r="23689"/>
          <a:stretch/>
        </p:blipFill>
        <p:spPr>
          <a:xfrm>
            <a:off x="0" y="0"/>
            <a:ext cx="4865077" cy="68580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732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3232"/>
          </a:xfrm>
        </p:spPr>
        <p:txBody>
          <a:bodyPr>
            <a:normAutofit/>
          </a:bodyPr>
          <a:lstStyle/>
          <a:p>
            <a:r>
              <a:rPr lang="pt-PT" dirty="0"/>
              <a:t>Software for </a:t>
            </a:r>
            <a:r>
              <a:rPr lang="pt-PT" dirty="0" err="1"/>
              <a:t>Run</a:t>
            </a:r>
            <a:r>
              <a:rPr lang="pt-PT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74618"/>
            <a:ext cx="9144000" cy="2538100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 smtClean="0"/>
              <a:t>Replacing</a:t>
            </a:r>
            <a:r>
              <a:rPr lang="pt-PT" dirty="0" smtClean="0"/>
              <a:t> </a:t>
            </a:r>
            <a:r>
              <a:rPr lang="pt-PT" dirty="0" err="1" smtClean="0"/>
              <a:t>JetRecTool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, </a:t>
            </a:r>
            <a:r>
              <a:rPr lang="pt-PT" dirty="0" err="1" smtClean="0"/>
              <a:t>simpler</a:t>
            </a:r>
            <a:r>
              <a:rPr lang="pt-PT" dirty="0" smtClean="0"/>
              <a:t> </a:t>
            </a:r>
            <a:r>
              <a:rPr lang="pt-PT" dirty="0" err="1"/>
              <a:t>JetAlgorithm</a:t>
            </a:r>
            <a:endParaRPr lang="pt-PT" dirty="0" smtClean="0"/>
          </a:p>
          <a:p>
            <a:pPr lvl="1"/>
            <a:r>
              <a:rPr lang="pt-PT" dirty="0" smtClean="0"/>
              <a:t>To </a:t>
            </a:r>
            <a:r>
              <a:rPr lang="pt-PT" dirty="0" err="1" smtClean="0"/>
              <a:t>replace</a:t>
            </a:r>
            <a:r>
              <a:rPr lang="pt-PT" dirty="0" smtClean="0"/>
              <a:t> </a:t>
            </a:r>
            <a:r>
              <a:rPr lang="pt-PT" dirty="0" err="1" smtClean="0"/>
              <a:t>JetRecTool’s</a:t>
            </a:r>
            <a:r>
              <a:rPr lang="pt-PT" dirty="0" smtClean="0"/>
              <a:t> </a:t>
            </a:r>
            <a:r>
              <a:rPr lang="pt-PT" dirty="0" err="1" smtClean="0"/>
              <a:t>convoluted</a:t>
            </a:r>
            <a:r>
              <a:rPr lang="pt-PT" dirty="0" smtClean="0"/>
              <a:t> </a:t>
            </a:r>
            <a:r>
              <a:rPr lang="pt-PT" dirty="0" err="1" smtClean="0"/>
              <a:t>internal</a:t>
            </a:r>
            <a:r>
              <a:rPr lang="pt-PT" dirty="0" smtClean="0"/>
              <a:t> </a:t>
            </a:r>
            <a:r>
              <a:rPr lang="pt-PT" dirty="0" err="1" smtClean="0"/>
              <a:t>logic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use</a:t>
            </a:r>
          </a:p>
          <a:p>
            <a:pPr lvl="1"/>
            <a:r>
              <a:rPr lang="pt-PT" dirty="0" err="1" smtClean="0"/>
              <a:t>Run</a:t>
            </a:r>
            <a:r>
              <a:rPr lang="pt-PT" dirty="0" smtClean="0"/>
              <a:t> a </a:t>
            </a:r>
            <a:r>
              <a:rPr lang="pt-PT" dirty="0" err="1" smtClean="0"/>
              <a:t>IJetProvider</a:t>
            </a:r>
            <a:r>
              <a:rPr lang="pt-PT" dirty="0" smtClean="0"/>
              <a:t> (</a:t>
            </a:r>
            <a:r>
              <a:rPr lang="pt-PT" dirty="0" err="1" smtClean="0"/>
              <a:t>new</a:t>
            </a:r>
            <a:r>
              <a:rPr lang="pt-PT" dirty="0" smtClean="0"/>
              <a:t> interface) to </a:t>
            </a:r>
            <a:r>
              <a:rPr lang="pt-PT" dirty="0" err="1" smtClean="0"/>
              <a:t>either</a:t>
            </a:r>
            <a:r>
              <a:rPr lang="pt-PT" dirty="0" smtClean="0"/>
              <a:t> </a:t>
            </a:r>
            <a:r>
              <a:rPr lang="pt-PT" dirty="0" err="1" smtClean="0"/>
              <a:t>build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grab</a:t>
            </a:r>
            <a:r>
              <a:rPr lang="pt-PT" dirty="0" smtClean="0"/>
              <a:t> </a:t>
            </a:r>
            <a:r>
              <a:rPr lang="pt-PT" dirty="0" err="1" smtClean="0"/>
              <a:t>existing</a:t>
            </a:r>
            <a:r>
              <a:rPr lang="pt-PT" dirty="0" smtClean="0"/>
              <a:t> </a:t>
            </a:r>
            <a:r>
              <a:rPr lang="pt-PT" dirty="0" err="1" smtClean="0"/>
              <a:t>ones</a:t>
            </a:r>
            <a:r>
              <a:rPr lang="pt-PT" dirty="0" smtClean="0"/>
              <a:t>.</a:t>
            </a:r>
          </a:p>
          <a:p>
            <a:pPr lvl="1"/>
            <a:r>
              <a:rPr lang="pt-PT" dirty="0" err="1" smtClean="0"/>
              <a:t>Run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IJetModifiers</a:t>
            </a:r>
            <a:r>
              <a:rPr lang="pt-PT" dirty="0" smtClean="0"/>
              <a:t> (</a:t>
            </a:r>
            <a:r>
              <a:rPr lang="pt-PT" dirty="0" err="1" smtClean="0"/>
              <a:t>existing</a:t>
            </a:r>
            <a:r>
              <a:rPr lang="pt-PT" dirty="0" smtClean="0"/>
              <a:t> interface), </a:t>
            </a:r>
            <a:r>
              <a:rPr lang="pt-PT" dirty="0" err="1" smtClean="0"/>
              <a:t>including</a:t>
            </a:r>
            <a:r>
              <a:rPr lang="pt-PT" dirty="0" smtClean="0"/>
              <a:t> </a:t>
            </a:r>
            <a:r>
              <a:rPr lang="pt-PT" dirty="0" err="1" smtClean="0"/>
              <a:t>moment</a:t>
            </a:r>
            <a:r>
              <a:rPr lang="pt-PT" dirty="0" smtClean="0"/>
              <a:t> </a:t>
            </a:r>
            <a:r>
              <a:rPr lang="pt-PT" dirty="0" err="1" smtClean="0"/>
              <a:t>calculation</a:t>
            </a:r>
            <a:r>
              <a:rPr lang="pt-PT" dirty="0" smtClean="0"/>
              <a:t>, </a:t>
            </a:r>
            <a:r>
              <a:rPr lang="pt-PT" dirty="0" err="1" smtClean="0"/>
              <a:t>calibrations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r>
              <a:rPr lang="pt-PT" dirty="0" err="1" smtClean="0"/>
              <a:t>Entirely</a:t>
            </a:r>
            <a:r>
              <a:rPr lang="pt-PT" dirty="0" smtClean="0"/>
              <a:t>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configuration</a:t>
            </a:r>
            <a:r>
              <a:rPr lang="pt-PT" dirty="0"/>
              <a:t> </a:t>
            </a:r>
            <a:r>
              <a:rPr lang="pt-PT" dirty="0" err="1"/>
              <a:t>system</a:t>
            </a:r>
            <a:r>
              <a:rPr lang="pt-PT" dirty="0"/>
              <a:t> for </a:t>
            </a:r>
            <a:r>
              <a:rPr lang="pt-PT" dirty="0" err="1"/>
              <a:t>both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MET</a:t>
            </a:r>
            <a:endParaRPr lang="pt-PT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3671332"/>
            <a:ext cx="4181231" cy="2891691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/>
              <a:t>Currently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multiple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ow</a:t>
            </a:r>
            <a:r>
              <a:rPr lang="pt-PT" dirty="0"/>
              <a:t> EDM </a:t>
            </a:r>
            <a:r>
              <a:rPr lang="pt-PT" dirty="0" smtClean="0"/>
              <a:t>classes: </a:t>
            </a:r>
          </a:p>
          <a:p>
            <a:pPr lvl="1"/>
            <a:r>
              <a:rPr lang="pt-PT" dirty="0" smtClean="0"/>
              <a:t>PFO</a:t>
            </a:r>
            <a:r>
              <a:rPr lang="pt-PT" dirty="0"/>
              <a:t>, original TCC, TCC </a:t>
            </a:r>
            <a:r>
              <a:rPr lang="pt-PT" dirty="0" err="1"/>
              <a:t>schema</a:t>
            </a:r>
            <a:r>
              <a:rPr lang="pt-PT" dirty="0"/>
              <a:t> </a:t>
            </a:r>
            <a:r>
              <a:rPr lang="pt-PT" dirty="0" err="1"/>
              <a:t>evolved</a:t>
            </a:r>
            <a:r>
              <a:rPr lang="pt-PT" dirty="0"/>
              <a:t> for UFO</a:t>
            </a:r>
          </a:p>
          <a:p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/>
              <a:t>harmonize </a:t>
            </a:r>
            <a:r>
              <a:rPr lang="pt-PT" dirty="0" err="1" smtClean="0"/>
              <a:t>this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/>
              <a:t>single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 smtClean="0"/>
              <a:t>flow</a:t>
            </a:r>
            <a:r>
              <a:rPr lang="pt-PT" dirty="0" smtClean="0"/>
              <a:t> </a:t>
            </a:r>
            <a:r>
              <a:rPr lang="pt-PT" dirty="0"/>
              <a:t>EDM </a:t>
            </a:r>
            <a:r>
              <a:rPr lang="pt-PT" dirty="0" err="1"/>
              <a:t>class</a:t>
            </a:r>
            <a:r>
              <a:rPr lang="pt-PT" dirty="0"/>
              <a:t>, </a:t>
            </a:r>
            <a:r>
              <a:rPr lang="pt-PT" dirty="0" err="1"/>
              <a:t>with</a:t>
            </a:r>
            <a:r>
              <a:rPr lang="pt-PT" dirty="0"/>
              <a:t> links to </a:t>
            </a:r>
            <a:r>
              <a:rPr lang="pt-PT" dirty="0" err="1"/>
              <a:t>tracks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/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 smtClean="0"/>
              <a:t>clusters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68" t="24102" r="22650" b="15499"/>
          <a:stretch/>
        </p:blipFill>
        <p:spPr>
          <a:xfrm>
            <a:off x="4024923" y="3456408"/>
            <a:ext cx="5119077" cy="3106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7231" y="6408615"/>
            <a:ext cx="475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smtClean="0">
                <a:hlinkClick r:id="rId3"/>
              </a:rPr>
              <a:t>Bill </a:t>
            </a:r>
            <a:r>
              <a:rPr lang="pt-PT" dirty="0" err="1" smtClean="0">
                <a:hlinkClick r:id="rId3"/>
              </a:rPr>
              <a:t>Balunas</a:t>
            </a:r>
            <a:r>
              <a:rPr lang="pt-PT" dirty="0" smtClean="0">
                <a:hlinkClick r:id="rId3"/>
              </a:rPr>
              <a:t> </a:t>
            </a:r>
            <a:endParaRPr lang="pt-P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373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408" y="2012462"/>
            <a:ext cx="3182392" cy="2598615"/>
          </a:xfrm>
        </p:spPr>
        <p:txBody>
          <a:bodyPr>
            <a:normAutofit fontScale="90000"/>
          </a:bodyPr>
          <a:lstStyle/>
          <a:p>
            <a:r>
              <a:rPr lang="pt-PT" cap="small" dirty="0" err="1" smtClean="0"/>
              <a:t>Jet</a:t>
            </a:r>
            <a:r>
              <a:rPr lang="pt-PT" cap="small" dirty="0" smtClean="0"/>
              <a:t> / MET </a:t>
            </a:r>
            <a:r>
              <a:rPr lang="pt-PT" cap="small" dirty="0" err="1" smtClean="0"/>
              <a:t>Monitoring</a:t>
            </a:r>
            <a:r>
              <a:rPr lang="pt-PT" cap="small" dirty="0" smtClean="0"/>
              <a:t> </a:t>
            </a:r>
            <a:r>
              <a:rPr lang="pt-PT" cap="small" dirty="0" err="1" smtClean="0"/>
              <a:t>and</a:t>
            </a:r>
            <a:r>
              <a:rPr lang="pt-PT" cap="small" dirty="0" smtClean="0"/>
              <a:t> </a:t>
            </a:r>
            <a:r>
              <a:rPr lang="pt-PT" cap="small" dirty="0" err="1" smtClean="0"/>
              <a:t>Validation</a:t>
            </a:r>
            <a:endParaRPr lang="pt-PT" cap="smal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410" r="31839"/>
          <a:stretch/>
        </p:blipFill>
        <p:spPr>
          <a:xfrm>
            <a:off x="0" y="0"/>
            <a:ext cx="4823849" cy="6858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72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657"/>
            <a:ext cx="8229600" cy="912566"/>
          </a:xfrm>
        </p:spPr>
        <p:txBody>
          <a:bodyPr>
            <a:normAutofit/>
          </a:bodyPr>
          <a:lstStyle/>
          <a:p>
            <a:r>
              <a:rPr lang="pt-PT" dirty="0" err="1" smtClean="0"/>
              <a:t>Monitoring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Validation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054223"/>
            <a:ext cx="5998308" cy="3302854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Data </a:t>
            </a:r>
            <a:r>
              <a:rPr lang="pt-PT" dirty="0" err="1" smtClean="0"/>
              <a:t>quality</a:t>
            </a:r>
            <a:r>
              <a:rPr lang="pt-PT" dirty="0" smtClean="0"/>
              <a:t> </a:t>
            </a:r>
            <a:r>
              <a:rPr lang="pt-PT" dirty="0" err="1" smtClean="0"/>
              <a:t>monitoring</a:t>
            </a:r>
            <a:r>
              <a:rPr lang="pt-PT" dirty="0" smtClean="0"/>
              <a:t> for </a:t>
            </a:r>
            <a:r>
              <a:rPr lang="pt-PT" dirty="0" err="1" smtClean="0"/>
              <a:t>Run</a:t>
            </a:r>
            <a:r>
              <a:rPr lang="pt-PT" dirty="0" smtClean="0"/>
              <a:t> 3: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AthenaMT</a:t>
            </a:r>
            <a:r>
              <a:rPr lang="pt-PT" dirty="0" smtClean="0"/>
              <a:t> </a:t>
            </a:r>
            <a:r>
              <a:rPr lang="pt-PT" dirty="0" err="1" smtClean="0"/>
              <a:t>compatible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dirty="0" err="1" smtClean="0"/>
              <a:t>onitoring</a:t>
            </a:r>
            <a:r>
              <a:rPr lang="pt-PT" dirty="0" smtClean="0"/>
              <a:t> </a:t>
            </a:r>
            <a:r>
              <a:rPr lang="pt-PT" dirty="0" err="1" smtClean="0"/>
              <a:t>framework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JetEtmiss</a:t>
            </a:r>
            <a:r>
              <a:rPr lang="pt-PT" dirty="0" smtClean="0"/>
              <a:t> </a:t>
            </a:r>
            <a:r>
              <a:rPr lang="pt-PT" dirty="0"/>
              <a:t>&amp; calo </a:t>
            </a:r>
            <a:r>
              <a:rPr lang="pt-PT" dirty="0" err="1"/>
              <a:t>combined</a:t>
            </a:r>
            <a:r>
              <a:rPr lang="pt-PT" dirty="0"/>
              <a:t> </a:t>
            </a:r>
            <a:r>
              <a:rPr lang="pt-PT" dirty="0" err="1" smtClean="0"/>
              <a:t>monitoring</a:t>
            </a:r>
            <a:r>
              <a:rPr lang="pt-PT" dirty="0" smtClean="0"/>
              <a:t> software</a:t>
            </a:r>
            <a:r>
              <a:rPr lang="pt-PT" dirty="0"/>
              <a:t> </a:t>
            </a:r>
            <a:r>
              <a:rPr lang="pt-PT" dirty="0" err="1" smtClean="0"/>
              <a:t>being</a:t>
            </a:r>
            <a:r>
              <a:rPr lang="pt-PT" dirty="0" smtClean="0"/>
              <a:t> </a:t>
            </a:r>
            <a:r>
              <a:rPr lang="pt-PT" dirty="0" err="1" smtClean="0"/>
              <a:t>re</a:t>
            </a:r>
            <a:r>
              <a:rPr lang="pt-PT" dirty="0" err="1"/>
              <a:t>-written</a:t>
            </a:r>
            <a:r>
              <a:rPr lang="pt-PT" dirty="0"/>
              <a:t> </a:t>
            </a:r>
            <a:r>
              <a:rPr lang="pt-PT" dirty="0" smtClean="0"/>
              <a:t>for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framework</a:t>
            </a:r>
            <a:r>
              <a:rPr lang="pt-PT" dirty="0"/>
              <a:t> </a:t>
            </a:r>
            <a:endParaRPr lang="pt-PT" dirty="0" smtClean="0"/>
          </a:p>
          <a:p>
            <a:pPr lvl="2"/>
            <a:r>
              <a:rPr lang="pt-PT" dirty="0" err="1" smtClean="0"/>
              <a:t>Covering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, </a:t>
            </a:r>
            <a:r>
              <a:rPr lang="ro-RO" dirty="0" smtClean="0"/>
              <a:t>MET, Calo, and Pflow</a:t>
            </a:r>
          </a:p>
          <a:p>
            <a:pPr lvl="1"/>
            <a:r>
              <a:rPr lang="pt-PT" dirty="0" err="1" smtClean="0"/>
              <a:t>Ideas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automating</a:t>
            </a:r>
            <a:r>
              <a:rPr lang="pt-PT" dirty="0"/>
              <a:t> </a:t>
            </a:r>
            <a:r>
              <a:rPr lang="pt-PT" dirty="0" err="1" smtClean="0"/>
              <a:t>monitoring</a:t>
            </a:r>
            <a:r>
              <a:rPr lang="pt-PT" dirty="0" smtClean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 smtClean="0"/>
              <a:t>Machine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endParaRPr lang="pt-PT" dirty="0"/>
          </a:p>
          <a:p>
            <a:pPr lvl="2"/>
            <a:r>
              <a:rPr lang="pt-PT" dirty="0" err="1" smtClean="0"/>
              <a:t>Train</a:t>
            </a:r>
            <a:r>
              <a:rPr lang="pt-PT" dirty="0" smtClean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defects</a:t>
            </a:r>
            <a:r>
              <a:rPr lang="pt-PT" dirty="0"/>
              <a:t>, </a:t>
            </a:r>
            <a:endParaRPr lang="pt-PT" dirty="0" smtClean="0"/>
          </a:p>
          <a:p>
            <a:pPr lvl="2"/>
            <a:r>
              <a:rPr lang="pt-PT" dirty="0"/>
              <a:t>U</a:t>
            </a:r>
            <a:r>
              <a:rPr lang="pt-PT" dirty="0" smtClean="0"/>
              <a:t>se </a:t>
            </a:r>
            <a:r>
              <a:rPr lang="pt-PT" dirty="0"/>
              <a:t>ML to </a:t>
            </a:r>
            <a:r>
              <a:rPr lang="pt-PT" dirty="0" err="1"/>
              <a:t>pre-label</a:t>
            </a:r>
            <a:r>
              <a:rPr lang="pt-PT" dirty="0"/>
              <a:t>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smtClean="0"/>
              <a:t>data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4161688"/>
            <a:ext cx="9143999" cy="2442307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 smtClean="0"/>
              <a:t>Validation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Opinion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there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/>
              <a:t>r</a:t>
            </a:r>
            <a:r>
              <a:rPr lang="pt-PT" dirty="0" err="1" smtClean="0"/>
              <a:t>oom</a:t>
            </a:r>
            <a:r>
              <a:rPr lang="pt-PT" dirty="0" smtClean="0"/>
              <a:t> for </a:t>
            </a:r>
            <a:r>
              <a:rPr lang="pt-PT" dirty="0" err="1" smtClean="0"/>
              <a:t>improvement</a:t>
            </a:r>
            <a:r>
              <a:rPr lang="pt-PT" dirty="0" smtClean="0"/>
              <a:t>! </a:t>
            </a:r>
            <a:endParaRPr lang="pt-PT" dirty="0"/>
          </a:p>
          <a:p>
            <a:pPr lvl="1"/>
            <a:r>
              <a:rPr lang="pt-PT" dirty="0" err="1" smtClean="0"/>
              <a:t>Plans</a:t>
            </a:r>
            <a:r>
              <a:rPr lang="pt-PT" dirty="0" smtClean="0"/>
              <a:t>/</a:t>
            </a:r>
            <a:r>
              <a:rPr lang="pt-PT" dirty="0" err="1" smtClean="0"/>
              <a:t>ideas</a:t>
            </a:r>
            <a:r>
              <a:rPr lang="pt-PT" dirty="0" smtClean="0"/>
              <a:t>, e.g. </a:t>
            </a:r>
            <a:r>
              <a:rPr lang="pt-PT" dirty="0" err="1"/>
              <a:t>t</a:t>
            </a:r>
            <a:r>
              <a:rPr lang="pt-PT" dirty="0" err="1" smtClean="0"/>
              <a:t>esting</a:t>
            </a:r>
            <a:r>
              <a:rPr lang="pt-PT" dirty="0" smtClean="0"/>
              <a:t> </a:t>
            </a:r>
            <a:r>
              <a:rPr lang="pt-PT" dirty="0" err="1" smtClean="0"/>
              <a:t>configs</a:t>
            </a:r>
            <a:r>
              <a:rPr lang="pt-PT" dirty="0" smtClean="0"/>
              <a:t>,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/>
              <a:t>articial</a:t>
            </a:r>
            <a:r>
              <a:rPr lang="pt-PT" dirty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to </a:t>
            </a:r>
            <a:r>
              <a:rPr lang="pt-PT" dirty="0" err="1" smtClean="0"/>
              <a:t>cover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space</a:t>
            </a:r>
            <a:endParaRPr lang="pt-PT" dirty="0"/>
          </a:p>
          <a:p>
            <a:pPr lvl="1"/>
            <a:r>
              <a:rPr lang="pt-PT" dirty="0" err="1" smtClean="0"/>
              <a:t>Plans</a:t>
            </a:r>
            <a:r>
              <a:rPr lang="pt-PT" dirty="0" smtClean="0"/>
              <a:t> to </a:t>
            </a:r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testing</a:t>
            </a:r>
            <a:r>
              <a:rPr lang="pt-PT" dirty="0" smtClean="0"/>
              <a:t> </a:t>
            </a:r>
            <a:r>
              <a:rPr lang="pt-PT" dirty="0" err="1" smtClean="0"/>
              <a:t>framework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unit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endParaRPr lang="pt-PT" dirty="0"/>
          </a:p>
          <a:p>
            <a:endParaRPr lang="pt-PT" b="1" dirty="0" smtClean="0"/>
          </a:p>
          <a:p>
            <a:r>
              <a:rPr lang="pt-PT" b="1" dirty="0" err="1" smtClean="0"/>
              <a:t>Good</a:t>
            </a:r>
            <a:r>
              <a:rPr lang="pt-PT" dirty="0" smtClean="0"/>
              <a:t> cross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offline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these</a:t>
            </a:r>
            <a:r>
              <a:rPr lang="pt-PT" dirty="0" smtClean="0"/>
              <a:t> </a:t>
            </a:r>
            <a:r>
              <a:rPr lang="pt-PT" dirty="0" err="1" smtClean="0"/>
              <a:t>areas</a:t>
            </a:r>
            <a:r>
              <a:rPr lang="pt-PT" dirty="0" smtClean="0"/>
              <a:t>!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07" y="1333396"/>
            <a:ext cx="3145692" cy="2632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309" y="6408615"/>
            <a:ext cx="548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talks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smtClean="0">
                <a:hlinkClick r:id="rId3"/>
              </a:rPr>
              <a:t>Lee Sawyer</a:t>
            </a:r>
            <a:r>
              <a:rPr lang="pt-PT" dirty="0" smtClean="0"/>
              <a:t>,  </a:t>
            </a:r>
            <a:r>
              <a:rPr lang="pt-PT" dirty="0" smtClean="0">
                <a:hlinkClick r:id="rId4"/>
              </a:rPr>
              <a:t>P-A Delsart</a:t>
            </a:r>
            <a:r>
              <a:rPr lang="pt-PT" dirty="0" smtClean="0"/>
              <a:t>, </a:t>
            </a:r>
            <a:r>
              <a:rPr lang="pt-PT" dirty="0" smtClean="0">
                <a:hlinkClick r:id="rId5"/>
              </a:rPr>
              <a:t>GalenGledhill</a:t>
            </a:r>
            <a:endParaRPr lang="pt-P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83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422" y="274638"/>
            <a:ext cx="3781424" cy="1143000"/>
          </a:xfrm>
        </p:spPr>
        <p:txBody>
          <a:bodyPr/>
          <a:lstStyle/>
          <a:p>
            <a:r>
              <a:rPr lang="pt-PT" dirty="0" err="1" smtClean="0"/>
              <a:t>Conclusions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506" y="1197984"/>
            <a:ext cx="6026587" cy="3773343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interesting</a:t>
            </a:r>
            <a:r>
              <a:rPr lang="pt-PT" dirty="0" smtClean="0"/>
              <a:t> workshop!</a:t>
            </a:r>
          </a:p>
          <a:p>
            <a:r>
              <a:rPr lang="pt-PT" dirty="0" err="1" smtClean="0"/>
              <a:t>Lots</a:t>
            </a:r>
            <a:r>
              <a:rPr lang="pt-PT" dirty="0" smtClean="0"/>
              <a:t> </a:t>
            </a:r>
            <a:r>
              <a:rPr lang="pt-PT" dirty="0" err="1" smtClean="0"/>
              <a:t>going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/MET </a:t>
            </a:r>
            <a:r>
              <a:rPr lang="pt-PT" dirty="0" err="1" smtClean="0"/>
              <a:t>group</a:t>
            </a:r>
            <a:endParaRPr lang="pt-PT" dirty="0" smtClean="0"/>
          </a:p>
          <a:p>
            <a:pPr lvl="1"/>
            <a:r>
              <a:rPr lang="pt-PT" dirty="0" smtClean="0"/>
              <a:t>Software </a:t>
            </a:r>
            <a:r>
              <a:rPr lang="pt-PT" dirty="0" err="1" smtClean="0"/>
              <a:t>and</a:t>
            </a:r>
            <a:r>
              <a:rPr lang="pt-PT" dirty="0" smtClean="0"/>
              <a:t> EDM </a:t>
            </a:r>
            <a:r>
              <a:rPr lang="pt-PT" dirty="0" err="1" smtClean="0"/>
              <a:t>changes</a:t>
            </a:r>
            <a:endParaRPr lang="pt-PT" dirty="0" smtClean="0"/>
          </a:p>
          <a:p>
            <a:pPr lvl="1"/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suppression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inputs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techniques</a:t>
            </a:r>
            <a:endParaRPr lang="pt-PT" dirty="0" smtClean="0"/>
          </a:p>
          <a:p>
            <a:pPr lvl="1"/>
            <a:r>
              <a:rPr lang="pt-PT" dirty="0" smtClean="0"/>
              <a:t>DQ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machine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endParaRPr lang="pt-PT" dirty="0" smtClean="0"/>
          </a:p>
          <a:p>
            <a:pPr lvl="1"/>
            <a:r>
              <a:rPr lang="pt-PT" dirty="0" err="1" smtClean="0"/>
              <a:t>etc</a:t>
            </a:r>
            <a:endParaRPr lang="pt-PT" dirty="0" smtClean="0"/>
          </a:p>
          <a:p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healthy</a:t>
            </a:r>
            <a:r>
              <a:rPr lang="pt-PT" dirty="0" smtClean="0"/>
              <a:t> </a:t>
            </a:r>
            <a:r>
              <a:rPr lang="pt-PT" dirty="0" err="1" smtClean="0"/>
              <a:t>interaction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7" l="0" r="98932">
                        <a14:backgroundMark x1="92415" y1="88924" x2="86752" y2="73467"/>
                        <a14:backgroundMark x1="67949" y1="86170" x2="67949" y2="72904"/>
                        <a14:backgroundMark x1="4701" y1="71965" x2="4274" y2="80038"/>
                        <a14:backgroundMark x1="26709" y1="85294" x2="21581" y2="69462"/>
                        <a14:backgroundMark x1="48184" y1="68273" x2="48611" y2="84355"/>
                        <a14:backgroundMark x1="74466" y1="84355" x2="66239" y2="91051"/>
                        <a14:backgroundMark x1="66239" y1="92866" x2="66239" y2="96120"/>
                        <a14:backgroundMark x1="7799" y1="80914" x2="1175" y2="85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7745"/>
            <a:ext cx="3942126" cy="6730256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897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6"/>
            <a:ext cx="4566904" cy="686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6904" y="2665740"/>
            <a:ext cx="42748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cap="small" dirty="0" smtClean="0"/>
              <a:t>The </a:t>
            </a:r>
            <a:r>
              <a:rPr lang="en-US" sz="5400" cap="small" dirty="0" smtClean="0"/>
              <a:t>Jet and MET Triggers</a:t>
            </a:r>
            <a:endParaRPr lang="en-US" sz="5400" cap="smal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7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0632"/>
            <a:ext cx="9144001" cy="384256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269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6000" y="2465388"/>
            <a:ext cx="4318000" cy="1503362"/>
          </a:xfrm>
        </p:spPr>
        <p:txBody>
          <a:bodyPr>
            <a:normAutofit/>
          </a:bodyPr>
          <a:lstStyle/>
          <a:p>
            <a:r>
              <a:rPr lang="pt-PT" dirty="0" err="1" smtClean="0"/>
              <a:t>Tracks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(*)</a:t>
            </a:r>
            <a:endParaRPr lang="pt-PT" dirty="0"/>
          </a:p>
        </p:txBody>
      </p:sp>
      <p:sp>
        <p:nvSpPr>
          <p:cNvPr id="4" name="TextBox 3"/>
          <p:cNvSpPr txBox="1"/>
          <p:nvPr/>
        </p:nvSpPr>
        <p:spPr>
          <a:xfrm>
            <a:off x="5238751" y="6143625"/>
            <a:ext cx="368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(*)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an</a:t>
            </a:r>
            <a:r>
              <a:rPr lang="pt-PT" sz="2000" dirty="0" smtClean="0"/>
              <a:t> FTK-</a:t>
            </a:r>
            <a:r>
              <a:rPr lang="pt-PT" sz="2000" dirty="0" err="1" smtClean="0"/>
              <a:t>less</a:t>
            </a:r>
            <a:r>
              <a:rPr lang="pt-PT" sz="2000" dirty="0" smtClean="0"/>
              <a:t> </a:t>
            </a:r>
            <a:r>
              <a:rPr lang="pt-PT" sz="2000" dirty="0" err="1" smtClean="0"/>
              <a:t>world</a:t>
            </a:r>
            <a:endParaRPr lang="pt-PT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144" t="208" r="10087" b="-208"/>
          <a:stretch/>
        </p:blipFill>
        <p:spPr>
          <a:xfrm>
            <a:off x="0" y="0"/>
            <a:ext cx="4733849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348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093" y="44946"/>
            <a:ext cx="8229600" cy="833437"/>
          </a:xfrm>
        </p:spPr>
        <p:txBody>
          <a:bodyPr/>
          <a:lstStyle/>
          <a:p>
            <a:r>
              <a:rPr lang="pt-PT" dirty="0" smtClean="0"/>
              <a:t>FTK </a:t>
            </a:r>
            <a:r>
              <a:rPr lang="pt-PT" dirty="0" err="1" smtClean="0"/>
              <a:t>vs</a:t>
            </a:r>
            <a:r>
              <a:rPr lang="pt-PT" dirty="0" smtClean="0"/>
              <a:t> FTF </a:t>
            </a:r>
            <a:r>
              <a:rPr lang="pt-PT" dirty="0" err="1" smtClean="0"/>
              <a:t>comparison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07252"/>
            <a:ext cx="6211825" cy="250138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Took</a:t>
            </a:r>
            <a:r>
              <a:rPr lang="pt-PT" dirty="0" smtClean="0"/>
              <a:t> </a:t>
            </a:r>
            <a:r>
              <a:rPr lang="pt-PT" dirty="0"/>
              <a:t>21.3 AOD </a:t>
            </a:r>
            <a:r>
              <a:rPr lang="pt-PT" dirty="0" err="1"/>
              <a:t>sample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FTF &amp; FTK </a:t>
            </a:r>
            <a:r>
              <a:rPr lang="pt-PT" dirty="0" err="1"/>
              <a:t>tracks</a:t>
            </a:r>
            <a:r>
              <a:rPr lang="pt-PT" dirty="0"/>
              <a:t> (</a:t>
            </a:r>
            <a:r>
              <a:rPr lang="pt-PT" dirty="0" smtClean="0"/>
              <a:t>ART </a:t>
            </a:r>
            <a:r>
              <a:rPr lang="pt-PT" dirty="0" err="1" smtClean="0"/>
              <a:t>test</a:t>
            </a:r>
            <a:r>
              <a:rPr lang="pt-PT" dirty="0" smtClean="0"/>
              <a:t>) </a:t>
            </a:r>
            <a:endParaRPr lang="pt-PT" dirty="0"/>
          </a:p>
          <a:p>
            <a:r>
              <a:rPr lang="en-US" dirty="0" smtClean="0"/>
              <a:t>Match </a:t>
            </a:r>
            <a:r>
              <a:rPr lang="en-US" dirty="0"/>
              <a:t>tracks to offline with min </a:t>
            </a:r>
            <a:r>
              <a:rPr lang="en-US" dirty="0" err="1"/>
              <a:t>deltaR</a:t>
            </a:r>
            <a:r>
              <a:rPr lang="en-US" dirty="0"/>
              <a:t> cut of </a:t>
            </a:r>
            <a:r>
              <a:rPr lang="en-US" dirty="0" smtClean="0"/>
              <a:t>0.01</a:t>
            </a:r>
          </a:p>
          <a:p>
            <a:pPr lvl="1"/>
            <a:r>
              <a:rPr lang="en-US" dirty="0" smtClean="0"/>
              <a:t>Good </a:t>
            </a:r>
            <a:r>
              <a:rPr lang="en-US" dirty="0"/>
              <a:t>enough, no </a:t>
            </a:r>
            <a:r>
              <a:rPr lang="en-US" dirty="0" smtClean="0"/>
              <a:t>overlaps</a:t>
            </a:r>
            <a:endParaRPr lang="en-US" dirty="0"/>
          </a:p>
          <a:p>
            <a:r>
              <a:rPr lang="en-US" dirty="0" smtClean="0"/>
              <a:t>Applied </a:t>
            </a:r>
            <a:r>
              <a:rPr lang="en-US" dirty="0"/>
              <a:t>500 MeV </a:t>
            </a:r>
            <a:r>
              <a:rPr lang="en-US" dirty="0" err="1"/>
              <a:t>pT</a:t>
            </a:r>
            <a:r>
              <a:rPr lang="en-US" dirty="0"/>
              <a:t> cut and </a:t>
            </a:r>
            <a:r>
              <a:rPr lang="en-US" dirty="0" err="1"/>
              <a:t>TightPrimary</a:t>
            </a:r>
            <a:r>
              <a:rPr lang="en-US" dirty="0"/>
              <a:t> WP</a:t>
            </a:r>
          </a:p>
          <a:p>
            <a:r>
              <a:rPr lang="en-US" dirty="0" smtClean="0"/>
              <a:t>Compare </a:t>
            </a:r>
            <a:r>
              <a:rPr lang="en-US" dirty="0"/>
              <a:t>resolution </a:t>
            </a:r>
            <a:r>
              <a:rPr lang="en-US" dirty="0" smtClean="0"/>
              <a:t>and efficiency for </a:t>
            </a:r>
            <a:r>
              <a:rPr lang="en-US" dirty="0"/>
              <a:t>FTF and FTK (non-refit)</a:t>
            </a:r>
          </a:p>
          <a:p>
            <a:r>
              <a:rPr lang="en-US" dirty="0" smtClean="0"/>
              <a:t>Resolution </a:t>
            </a:r>
            <a:r>
              <a:rPr lang="en-US" dirty="0"/>
              <a:t>is width of Gaussian </a:t>
            </a:r>
            <a:r>
              <a:rPr lang="en-US" dirty="0" smtClean="0"/>
              <a:t>(fitted </a:t>
            </a:r>
            <a:r>
              <a:rPr lang="en-US" dirty="0"/>
              <a:t>to +/- </a:t>
            </a:r>
            <a:r>
              <a:rPr lang="en-US" dirty="0" smtClean="0"/>
              <a:t>2 sigma)</a:t>
            </a: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7477125" y="0"/>
            <a:ext cx="166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TJ </a:t>
            </a:r>
            <a:r>
              <a:rPr lang="pt-PT" sz="2400" dirty="0" err="1" smtClean="0"/>
              <a:t>Khoo</a:t>
            </a:r>
            <a:endParaRPr lang="pt-PT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389"/>
          <a:stretch/>
        </p:blipFill>
        <p:spPr>
          <a:xfrm>
            <a:off x="0" y="3408636"/>
            <a:ext cx="4445000" cy="32382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90100" y="2978151"/>
            <a:ext cx="4486275" cy="3238284"/>
            <a:chOff x="9690100" y="2978151"/>
            <a:chExt cx="4486275" cy="32382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0938"/>
            <a:stretch/>
          </p:blipFill>
          <p:spPr>
            <a:xfrm>
              <a:off x="9690100" y="2978151"/>
              <a:ext cx="4486275" cy="32382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343502" y="3287752"/>
              <a:ext cx="214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 smtClean="0"/>
                <a:t>p</a:t>
              </a:r>
              <a:r>
                <a:rPr lang="pt-PT" baseline="-25000" dirty="0" err="1" smtClean="0"/>
                <a:t>T</a:t>
              </a:r>
              <a:r>
                <a:rPr lang="pt-PT" dirty="0" smtClean="0"/>
                <a:t> &lt; 1 </a:t>
              </a:r>
              <a:r>
                <a:rPr lang="pt-PT" dirty="0" err="1" smtClean="0"/>
                <a:t>GeV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93" y="3408636"/>
            <a:ext cx="4532119" cy="323828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06158"/>
              </p:ext>
            </p:extLst>
          </p:nvPr>
        </p:nvGraphicFramePr>
        <p:xfrm>
          <a:off x="6190012" y="874262"/>
          <a:ext cx="2921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839"/>
                <a:gridCol w="1113161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Rate </a:t>
                      </a:r>
                      <a:r>
                        <a:rPr lang="pt-PT" dirty="0" err="1" smtClean="0"/>
                        <a:t>wrt</a:t>
                      </a:r>
                      <a:r>
                        <a:rPr lang="pt-PT" dirty="0" smtClean="0"/>
                        <a:t> no JVT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JVT&gt;0.15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HLT_j15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81%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85%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HLT_4j15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13%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HLT_2j45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45%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HLT_4j45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76%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HLT_6j45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68%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197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237"/>
          </a:xfrm>
        </p:spPr>
        <p:txBody>
          <a:bodyPr/>
          <a:lstStyle/>
          <a:p>
            <a:r>
              <a:rPr lang="pt-PT" dirty="0" smtClean="0"/>
              <a:t>FTK </a:t>
            </a:r>
            <a:r>
              <a:rPr lang="pt-PT" dirty="0" err="1" smtClean="0"/>
              <a:t>vs</a:t>
            </a:r>
            <a:r>
              <a:rPr lang="pt-PT" dirty="0" smtClean="0"/>
              <a:t> FTF </a:t>
            </a:r>
            <a:r>
              <a:rPr lang="pt-PT" dirty="0" err="1" smtClean="0"/>
              <a:t>comparison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1" y="1158876"/>
            <a:ext cx="8969376" cy="2032000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/>
              <a:t>Performance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err="1" smtClean="0"/>
              <a:t>these</a:t>
            </a:r>
            <a:r>
              <a:rPr lang="pt-PT" dirty="0" smtClean="0"/>
              <a:t> FTF </a:t>
            </a:r>
            <a:r>
              <a:rPr lang="pt-PT" dirty="0" err="1" smtClean="0"/>
              <a:t>tracks</a:t>
            </a:r>
            <a:r>
              <a:rPr lang="pt-PT" dirty="0" smtClean="0"/>
              <a:t> </a:t>
            </a:r>
            <a:r>
              <a:rPr lang="pt-PT" dirty="0" err="1" smtClean="0"/>
              <a:t>seems</a:t>
            </a:r>
            <a:r>
              <a:rPr lang="pt-PT" dirty="0" smtClean="0"/>
              <a:t> </a:t>
            </a:r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FTK </a:t>
            </a:r>
            <a:r>
              <a:rPr lang="pt-PT" dirty="0" err="1" smtClean="0"/>
              <a:t>benchmark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E</a:t>
            </a:r>
            <a:r>
              <a:rPr lang="pt-PT" dirty="0" err="1" smtClean="0"/>
              <a:t>xcept</a:t>
            </a:r>
            <a:r>
              <a:rPr lang="pt-PT" dirty="0" smtClean="0"/>
              <a:t> </a:t>
            </a:r>
            <a:r>
              <a:rPr lang="pt-PT" dirty="0" err="1" smtClean="0"/>
              <a:t>resolutions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A</a:t>
            </a:r>
            <a:r>
              <a:rPr lang="pt-PT" dirty="0" err="1" smtClean="0"/>
              <a:t>nd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checked</a:t>
            </a:r>
            <a:r>
              <a:rPr lang="pt-PT" dirty="0" smtClean="0"/>
              <a:t> </a:t>
            </a:r>
            <a:r>
              <a:rPr lang="pt-PT" dirty="0" err="1" smtClean="0"/>
              <a:t>fake</a:t>
            </a:r>
            <a:r>
              <a:rPr lang="pt-PT" dirty="0" smtClean="0"/>
              <a:t> rate</a:t>
            </a:r>
          </a:p>
          <a:p>
            <a:r>
              <a:rPr lang="pt-PT" dirty="0" smtClean="0"/>
              <a:t>BUT: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version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FTF </a:t>
            </a:r>
            <a:r>
              <a:rPr lang="pt-PT" dirty="0" err="1" smtClean="0"/>
              <a:t>takes</a:t>
            </a:r>
            <a:r>
              <a:rPr lang="pt-PT" dirty="0" smtClean="0"/>
              <a:t> 5s/</a:t>
            </a:r>
            <a:r>
              <a:rPr lang="pt-PT" dirty="0" err="1" smtClean="0"/>
              <a:t>event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tracks</a:t>
            </a:r>
            <a:r>
              <a:rPr lang="pt-PT" dirty="0"/>
              <a:t>,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need</a:t>
            </a:r>
            <a:r>
              <a:rPr lang="pt-PT" dirty="0"/>
              <a:t> </a:t>
            </a:r>
            <a:r>
              <a:rPr lang="pt-PT" dirty="0" err="1"/>
              <a:t>vertexing</a:t>
            </a:r>
            <a:r>
              <a:rPr lang="pt-PT" dirty="0"/>
              <a:t> </a:t>
            </a:r>
            <a:r>
              <a:rPr lang="pt-PT" dirty="0" err="1"/>
              <a:t>algorithm</a:t>
            </a:r>
            <a:endParaRPr lang="pt-PT" dirty="0"/>
          </a:p>
          <a:p>
            <a:pPr lvl="1"/>
            <a:r>
              <a:rPr lang="pt-PT" dirty="0" err="1" smtClean="0"/>
              <a:t>Goal</a:t>
            </a:r>
            <a:r>
              <a:rPr lang="pt-PT" dirty="0" smtClean="0"/>
              <a:t> </a:t>
            </a:r>
            <a:r>
              <a:rPr lang="pt-PT" dirty="0" err="1"/>
              <a:t>is</a:t>
            </a:r>
            <a:r>
              <a:rPr lang="pt-PT" dirty="0"/>
              <a:t> 1s/</a:t>
            </a:r>
            <a:r>
              <a:rPr lang="pt-PT" dirty="0" err="1"/>
              <a:t>evt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compatible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FTK performance ; </a:t>
            </a:r>
            <a:r>
              <a:rPr lang="pt-PT" dirty="0" err="1"/>
              <a:t>currently</a:t>
            </a:r>
            <a:r>
              <a:rPr lang="pt-PT" dirty="0"/>
              <a:t> 5s/</a:t>
            </a:r>
            <a:r>
              <a:rPr lang="pt-PT" dirty="0" err="1" smtClean="0"/>
              <a:t>evt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3257550"/>
            <a:ext cx="4318000" cy="309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99" y="3257550"/>
            <a:ext cx="4318001" cy="309592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82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4238"/>
          </a:xfrm>
        </p:spPr>
        <p:txBody>
          <a:bodyPr/>
          <a:lstStyle/>
          <a:p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scenarios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8876"/>
            <a:ext cx="9144000" cy="554037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First: need a better assessment of </a:t>
            </a:r>
            <a:r>
              <a:rPr lang="en-GB" dirty="0" err="1" smtClean="0"/>
              <a:t>PFlow</a:t>
            </a:r>
            <a:r>
              <a:rPr lang="en-GB" dirty="0" smtClean="0"/>
              <a:t> performance with HLT tracks </a:t>
            </a:r>
          </a:p>
          <a:p>
            <a:pPr lvl="1"/>
            <a:r>
              <a:rPr lang="en-GB" dirty="0" smtClean="0"/>
              <a:t>Initial results from 2016, but raised questions recently </a:t>
            </a:r>
          </a:p>
          <a:p>
            <a:pPr lvl="1"/>
            <a:r>
              <a:rPr lang="en-GB" dirty="0" smtClean="0"/>
              <a:t>Need to establish that the HLT </a:t>
            </a:r>
            <a:r>
              <a:rPr lang="en-GB" dirty="0" err="1" smtClean="0"/>
              <a:t>PFlow</a:t>
            </a:r>
            <a:r>
              <a:rPr lang="en-GB" dirty="0" smtClean="0"/>
              <a:t> gives us a significant benefit over pure </a:t>
            </a:r>
            <a:r>
              <a:rPr lang="en-GB" dirty="0" err="1" smtClean="0"/>
              <a:t>calo</a:t>
            </a:r>
            <a:r>
              <a:rPr lang="en-GB" dirty="0" smtClean="0"/>
              <a:t> triggers.</a:t>
            </a:r>
          </a:p>
          <a:p>
            <a:endParaRPr lang="en-GB" dirty="0" smtClean="0"/>
          </a:p>
          <a:p>
            <a:r>
              <a:rPr lang="en-GB" dirty="0" smtClean="0"/>
              <a:t>Baseline procedure would be: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HLT fast-tracking (re-optimised for speed, performance similar to FTK)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with HLT tracks &amp; clusters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jet-finding</a:t>
            </a:r>
          </a:p>
          <a:p>
            <a:endParaRPr lang="en-GB" dirty="0" smtClean="0"/>
          </a:p>
          <a:p>
            <a:r>
              <a:rPr lang="en-GB" dirty="0" smtClean="0"/>
              <a:t>Plan B (if we get decent FTF track performance but fail CPU constraints):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Build jets from </a:t>
            </a:r>
            <a:r>
              <a:rPr lang="en-GB" dirty="0" err="1" smtClean="0"/>
              <a:t>topoclusters</a:t>
            </a:r>
            <a:r>
              <a:rPr lang="en-GB" dirty="0" smtClean="0"/>
              <a:t> for pre-filtering (no track GSC)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HLT fast-tracking (</a:t>
            </a:r>
            <a:r>
              <a:rPr lang="en-GB" dirty="0" err="1" smtClean="0"/>
              <a:t>reoptimised</a:t>
            </a:r>
            <a:r>
              <a:rPr lang="en-GB" dirty="0" smtClean="0"/>
              <a:t> for speed, performance similar to FTK)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with HLT tracks &amp; clusters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/>
              <a:t>Run </a:t>
            </a:r>
            <a:r>
              <a:rPr lang="en-GB" dirty="0" err="1" smtClean="0"/>
              <a:t>PFlow</a:t>
            </a:r>
            <a:r>
              <a:rPr lang="en-GB" dirty="0" smtClean="0"/>
              <a:t> jet-finding</a:t>
            </a:r>
          </a:p>
          <a:p>
            <a:endParaRPr lang="en-GB" dirty="0" smtClean="0"/>
          </a:p>
          <a:p>
            <a:r>
              <a:rPr lang="en-GB" dirty="0" smtClean="0"/>
              <a:t>Plan C (if PF still worth it but plans A and B fail CPU constraints):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D</a:t>
            </a:r>
            <a:r>
              <a:rPr lang="en-GB" dirty="0" smtClean="0"/>
              <a:t>o tracking only in </a:t>
            </a:r>
            <a:r>
              <a:rPr lang="en-GB" dirty="0" err="1" smtClean="0"/>
              <a:t>RoIs</a:t>
            </a:r>
            <a:r>
              <a:rPr lang="en-GB" dirty="0" smtClean="0"/>
              <a:t> around jets (a la current b-jet tracking) with low enough thresholds to build vertices and achieve some pileup suppression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243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8615" y="88872"/>
            <a:ext cx="5275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pt-PT" sz="2400" dirty="0" smtClean="0">
                <a:solidFill>
                  <a:schemeClr val="bg1"/>
                </a:solidFill>
              </a:rPr>
              <a:t>Slides </a:t>
            </a:r>
            <a:r>
              <a:rPr lang="pt-PT" sz="2400" dirty="0" err="1" smtClean="0">
                <a:solidFill>
                  <a:schemeClr val="bg1"/>
                </a:solidFill>
              </a:rPr>
              <a:t>by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>
                <a:solidFill>
                  <a:schemeClr val="bg1"/>
                </a:solidFill>
              </a:rPr>
              <a:t>TJ </a:t>
            </a:r>
            <a:r>
              <a:rPr lang="pt-PT" sz="2400" dirty="0" err="1">
                <a:solidFill>
                  <a:schemeClr val="bg1"/>
                </a:solidFill>
              </a:rPr>
              <a:t>in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>
                <a:solidFill>
                  <a:schemeClr val="bg1"/>
                </a:solidFill>
                <a:hlinkClick r:id="rId3"/>
              </a:rPr>
              <a:t>Jet Trigger </a:t>
            </a:r>
            <a:r>
              <a:rPr lang="pt-PT" sz="2400" dirty="0" smtClean="0">
                <a:solidFill>
                  <a:schemeClr val="bg1"/>
                </a:solidFill>
                <a:hlinkClick r:id="rId3"/>
              </a:rPr>
              <a:t>meeting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9271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213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5845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61729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5110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6172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566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61729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587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38430"/>
          <a:stretch/>
        </p:blipFill>
        <p:spPr>
          <a:xfrm>
            <a:off x="-1" y="1244547"/>
            <a:ext cx="5629994" cy="24865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</p:spPr>
        <p:txBody>
          <a:bodyPr>
            <a:normAutofit/>
          </a:bodyPr>
          <a:lstStyle/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MET are </a:t>
            </a:r>
            <a:r>
              <a:rPr lang="pt-PT" dirty="0" err="1" smtClean="0"/>
              <a:t>not</a:t>
            </a:r>
            <a:r>
              <a:rPr lang="pt-PT" dirty="0" smtClean="0"/>
              <a:t> usual </a:t>
            </a:r>
            <a:r>
              <a:rPr lang="pt-PT" dirty="0" err="1" smtClean="0"/>
              <a:t>triggers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709764"/>
            <a:ext cx="9144000" cy="2585531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pt-PT" dirty="0"/>
              <a:t>Usual game </a:t>
            </a:r>
            <a:r>
              <a:rPr lang="pt-PT" dirty="0" err="1"/>
              <a:t>is</a:t>
            </a:r>
            <a:r>
              <a:rPr lang="pt-PT" dirty="0"/>
              <a:t> to </a:t>
            </a:r>
            <a:r>
              <a:rPr lang="pt-PT" dirty="0" err="1"/>
              <a:t>trigger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b="1" dirty="0" err="1"/>
              <a:t>distinctive</a:t>
            </a:r>
            <a:r>
              <a:rPr lang="pt-PT" b="1" dirty="0"/>
              <a:t> </a:t>
            </a:r>
            <a:r>
              <a:rPr lang="pt-PT" b="1" dirty="0" err="1"/>
              <a:t>objects</a:t>
            </a:r>
            <a:r>
              <a:rPr lang="pt-PT" dirty="0"/>
              <a:t> </a:t>
            </a:r>
          </a:p>
          <a:p>
            <a:pPr marL="742950" lvl="2" indent="-342900"/>
            <a:r>
              <a:rPr lang="pt-PT" dirty="0"/>
              <a:t>E.g. </a:t>
            </a:r>
            <a:r>
              <a:rPr lang="pt-PT" dirty="0" err="1"/>
              <a:t>electron</a:t>
            </a:r>
            <a:r>
              <a:rPr lang="pt-PT" dirty="0"/>
              <a:t> </a:t>
            </a:r>
            <a:r>
              <a:rPr lang="pt-PT" dirty="0" err="1"/>
              <a:t>trigger</a:t>
            </a:r>
            <a:r>
              <a:rPr lang="pt-PT" dirty="0"/>
              <a:t>: p</a:t>
            </a:r>
            <a:r>
              <a:rPr lang="pt-PT" dirty="0" smtClean="0"/>
              <a:t>lay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identification</a:t>
            </a:r>
            <a:r>
              <a:rPr lang="pt-PT" dirty="0"/>
              <a:t> </a:t>
            </a:r>
            <a:r>
              <a:rPr lang="pt-PT" dirty="0" err="1"/>
              <a:t>selection</a:t>
            </a:r>
            <a:r>
              <a:rPr lang="pt-PT" dirty="0"/>
              <a:t> to improve </a:t>
            </a:r>
            <a:r>
              <a:rPr lang="pt-PT" dirty="0" err="1"/>
              <a:t>purity</a:t>
            </a:r>
            <a:endParaRPr lang="pt-PT" dirty="0"/>
          </a:p>
          <a:p>
            <a:pPr marL="342900" lvl="1" indent="-342900">
              <a:buFont typeface="Arial"/>
              <a:buChar char="•"/>
            </a:pP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MET are </a:t>
            </a:r>
            <a:r>
              <a:rPr lang="pt-PT" dirty="0" err="1"/>
              <a:t>different</a:t>
            </a:r>
            <a:r>
              <a:rPr lang="pt-PT" dirty="0"/>
              <a:t>:</a:t>
            </a:r>
          </a:p>
          <a:p>
            <a:pPr marL="742950" lvl="2" indent="-342900"/>
            <a:r>
              <a:rPr lang="pt-PT" dirty="0"/>
              <a:t>MET </a:t>
            </a:r>
            <a:r>
              <a:rPr lang="pt-PT" dirty="0" err="1"/>
              <a:t>needs</a:t>
            </a:r>
            <a:r>
              <a:rPr lang="pt-PT" dirty="0"/>
              <a:t> </a:t>
            </a:r>
            <a:r>
              <a:rPr lang="pt-PT" b="1" dirty="0" err="1"/>
              <a:t>all</a:t>
            </a:r>
            <a:r>
              <a:rPr lang="pt-PT" dirty="0"/>
              <a:t> </a:t>
            </a:r>
            <a:r>
              <a:rPr lang="pt-PT" dirty="0" err="1"/>
              <a:t>reconstructed</a:t>
            </a:r>
            <a:r>
              <a:rPr lang="pt-PT" dirty="0"/>
              <a:t> </a:t>
            </a:r>
            <a:r>
              <a:rPr lang="pt-PT" dirty="0" err="1" smtClean="0"/>
              <a:t>objects</a:t>
            </a:r>
            <a:endParaRPr lang="pt-PT" dirty="0"/>
          </a:p>
          <a:p>
            <a:pPr marL="742950" lvl="2" indent="-342900"/>
            <a:r>
              <a:rPr lang="pt-PT" dirty="0" err="1"/>
              <a:t>Jets</a:t>
            </a:r>
            <a:r>
              <a:rPr lang="pt-PT" dirty="0"/>
              <a:t> are </a:t>
            </a:r>
            <a:r>
              <a:rPr lang="pt-PT" b="1" dirty="0" err="1"/>
              <a:t>defined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b="1" dirty="0" err="1" smtClean="0"/>
              <a:t>extended</a:t>
            </a:r>
            <a:r>
              <a:rPr lang="pt-PT" dirty="0" smtClean="0"/>
              <a:t> </a:t>
            </a:r>
            <a:r>
              <a:rPr lang="pt-PT" dirty="0" err="1" smtClean="0"/>
              <a:t>objects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depend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b="1" dirty="0" smtClean="0"/>
              <a:t>QCD</a:t>
            </a:r>
            <a:endParaRPr lang="pt-PT" b="1" dirty="0"/>
          </a:p>
          <a:p>
            <a:pPr marL="742950" lvl="2" indent="-342900"/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MET ≠ 0: </a:t>
            </a:r>
            <a:r>
              <a:rPr lang="pt-PT" dirty="0" err="1" smtClean="0"/>
              <a:t>cut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phase-space</a:t>
            </a:r>
            <a:r>
              <a:rPr lang="pt-PT" dirty="0" smtClean="0"/>
              <a:t> </a:t>
            </a:r>
            <a:r>
              <a:rPr lang="en-US" dirty="0"/>
              <a:t>(</a:t>
            </a:r>
            <a:r>
              <a:rPr lang="pt-PT" b="1" dirty="0" err="1" smtClean="0"/>
              <a:t>resolution</a:t>
            </a:r>
            <a:r>
              <a:rPr lang="pt-PT" b="1" dirty="0" smtClean="0"/>
              <a:t> </a:t>
            </a:r>
            <a:r>
              <a:rPr lang="pt-PT" b="1" dirty="0" err="1"/>
              <a:t>is</a:t>
            </a:r>
            <a:r>
              <a:rPr lang="pt-PT" b="1" dirty="0"/>
              <a:t> </a:t>
            </a:r>
            <a:r>
              <a:rPr lang="pt-PT" b="1" dirty="0" err="1"/>
              <a:t>essential</a:t>
            </a:r>
            <a:r>
              <a:rPr lang="pt-PT" dirty="0" smtClean="0"/>
              <a:t>!)</a:t>
            </a:r>
          </a:p>
          <a:p>
            <a:pPr marL="742950" lvl="2" indent="-342900"/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clean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false positives: </a:t>
            </a:r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, </a:t>
            </a:r>
            <a:r>
              <a:rPr lang="pt-PT" dirty="0" err="1" smtClean="0"/>
              <a:t>fake</a:t>
            </a:r>
            <a:r>
              <a:rPr lang="pt-PT" dirty="0" smtClean="0"/>
              <a:t> MET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4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8553"/>
            <a:ext cx="9144000" cy="2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008" y="2853715"/>
            <a:ext cx="3812792" cy="1143000"/>
          </a:xfrm>
        </p:spPr>
        <p:txBody>
          <a:bodyPr/>
          <a:lstStyle/>
          <a:p>
            <a:r>
              <a:rPr lang="pt-PT" cap="small" dirty="0" err="1" smtClean="0"/>
              <a:t>News</a:t>
            </a:r>
            <a:r>
              <a:rPr lang="pt-PT" cap="small" dirty="0" smtClean="0"/>
              <a:t> </a:t>
            </a:r>
            <a:r>
              <a:rPr lang="pt-PT" cap="small" dirty="0" err="1" smtClean="0"/>
              <a:t>Summary</a:t>
            </a:r>
            <a:endParaRPr lang="pt-PT" cap="sm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4008" cy="3655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00" r="10469"/>
          <a:stretch/>
        </p:blipFill>
        <p:spPr>
          <a:xfrm>
            <a:off x="0" y="3614616"/>
            <a:ext cx="4874008" cy="324338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001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5386"/>
            <a:ext cx="8229600" cy="5930778"/>
          </a:xfrm>
        </p:spPr>
        <p:txBody>
          <a:bodyPr>
            <a:normAutofit/>
          </a:bodyPr>
          <a:lstStyle/>
          <a:p>
            <a:r>
              <a:rPr lang="pt-PT" dirty="0"/>
              <a:t>New </a:t>
            </a:r>
            <a:r>
              <a:rPr lang="pt-PT" dirty="0" err="1"/>
              <a:t>unified</a:t>
            </a:r>
            <a:r>
              <a:rPr lang="pt-PT" dirty="0"/>
              <a:t> </a:t>
            </a:r>
            <a:r>
              <a:rPr lang="pt-PT" dirty="0" smtClean="0"/>
              <a:t>EDM: a </a:t>
            </a:r>
            <a:r>
              <a:rPr lang="pt-PT" dirty="0"/>
              <a:t>single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 smtClean="0"/>
              <a:t>flow</a:t>
            </a:r>
            <a:r>
              <a:rPr lang="pt-PT" dirty="0" smtClean="0"/>
              <a:t> </a:t>
            </a:r>
            <a:r>
              <a:rPr lang="pt-PT" dirty="0"/>
              <a:t>EDM </a:t>
            </a:r>
            <a:r>
              <a:rPr lang="pt-PT" dirty="0" err="1"/>
              <a:t>class</a:t>
            </a:r>
            <a:r>
              <a:rPr lang="pt-PT" dirty="0"/>
              <a:t>, </a:t>
            </a:r>
            <a:r>
              <a:rPr lang="pt-PT" dirty="0" err="1"/>
              <a:t>with</a:t>
            </a:r>
            <a:r>
              <a:rPr lang="pt-PT" dirty="0"/>
              <a:t> links to </a:t>
            </a:r>
            <a:r>
              <a:rPr lang="pt-PT" dirty="0" err="1"/>
              <a:t>tracks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/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clusters</a:t>
            </a:r>
            <a:endParaRPr lang="pt-PT" dirty="0"/>
          </a:p>
          <a:p>
            <a:endParaRPr lang="pt-PT" dirty="0"/>
          </a:p>
          <a:p>
            <a:r>
              <a:rPr lang="pt-PT" dirty="0" smtClean="0"/>
              <a:t>Data </a:t>
            </a:r>
            <a:r>
              <a:rPr lang="pt-PT" dirty="0" err="1" smtClean="0"/>
              <a:t>quality</a:t>
            </a:r>
            <a:r>
              <a:rPr lang="pt-PT" dirty="0" smtClean="0"/>
              <a:t> </a:t>
            </a:r>
            <a:r>
              <a:rPr lang="pt-PT" dirty="0" err="1" smtClean="0"/>
              <a:t>monitoring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Automating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dirty="0" err="1" smtClean="0"/>
              <a:t>achine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r>
              <a:rPr lang="pt-PT" dirty="0" smtClean="0"/>
              <a:t> </a:t>
            </a:r>
            <a:r>
              <a:rPr lang="pt-PT" dirty="0" err="1" smtClean="0"/>
              <a:t>techniques</a:t>
            </a:r>
            <a:endParaRPr lang="pt-PT" dirty="0" smtClean="0"/>
          </a:p>
          <a:p>
            <a:pPr lvl="1"/>
            <a:r>
              <a:rPr lang="pt-PT" dirty="0" err="1" smtClean="0"/>
              <a:t>Using</a:t>
            </a:r>
            <a:r>
              <a:rPr lang="pt-PT" dirty="0" smtClean="0"/>
              <a:t> artificial </a:t>
            </a:r>
            <a:r>
              <a:rPr lang="pt-PT" dirty="0" err="1" smtClean="0"/>
              <a:t>jets</a:t>
            </a:r>
            <a:r>
              <a:rPr lang="pt-PT" dirty="0" smtClean="0"/>
              <a:t> to </a:t>
            </a:r>
            <a:r>
              <a:rPr lang="pt-PT" dirty="0" err="1" smtClean="0"/>
              <a:t>cover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space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 smtClean="0"/>
          </a:p>
          <a:p>
            <a:pPr lvl="1"/>
            <a:endParaRPr lang="pt-PT" dirty="0"/>
          </a:p>
          <a:p>
            <a:r>
              <a:rPr lang="pt-PT" dirty="0" smtClean="0"/>
              <a:t>ETC... (to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completed</a:t>
            </a:r>
            <a:r>
              <a:rPr lang="pt-PT" smtClean="0"/>
              <a:t>)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906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141" t="9576" b="38284"/>
          <a:stretch/>
        </p:blipFill>
        <p:spPr>
          <a:xfrm>
            <a:off x="4045049" y="1746475"/>
            <a:ext cx="5016301" cy="35635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Effect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5803941"/>
            <a:ext cx="8604150" cy="55241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PT" sz="2400" dirty="0" err="1"/>
              <a:t>Plots</a:t>
            </a:r>
            <a:r>
              <a:rPr lang="pt-PT" sz="2400" dirty="0"/>
              <a:t> </a:t>
            </a:r>
            <a:r>
              <a:rPr lang="pt-PT" sz="2400" dirty="0" err="1"/>
              <a:t>from</a:t>
            </a:r>
            <a:r>
              <a:rPr lang="pt-PT" sz="2400" dirty="0"/>
              <a:t> </a:t>
            </a:r>
            <a:r>
              <a:rPr lang="pt-PT" sz="2400" dirty="0" err="1"/>
              <a:t>Will</a:t>
            </a:r>
            <a:r>
              <a:rPr lang="pt-PT" sz="2400" dirty="0"/>
              <a:t> </a:t>
            </a:r>
            <a:r>
              <a:rPr lang="pt-PT" sz="2400" dirty="0" err="1"/>
              <a:t>Kalderon</a:t>
            </a:r>
            <a:r>
              <a:rPr lang="pt-PT" sz="2400" dirty="0" err="1" smtClean="0"/>
              <a:t>:</a:t>
            </a:r>
            <a:r>
              <a:rPr lang="pt-PT" sz="2400" dirty="0" err="1" smtClean="0">
                <a:hlinkClick r:id="rId3"/>
              </a:rPr>
              <a:t>Jet</a:t>
            </a:r>
            <a:r>
              <a:rPr lang="pt-PT" sz="2400" dirty="0" smtClean="0">
                <a:hlinkClick r:id="rId3"/>
              </a:rPr>
              <a:t> </a:t>
            </a:r>
            <a:r>
              <a:rPr lang="pt-PT" sz="2400" dirty="0">
                <a:hlinkClick r:id="rId3"/>
              </a:rPr>
              <a:t>trigger overview in </a:t>
            </a:r>
            <a:r>
              <a:rPr lang="pt-PT" sz="2400" dirty="0" smtClean="0">
                <a:hlinkClick r:id="rId3"/>
              </a:rPr>
              <a:t>HCW2018</a:t>
            </a:r>
            <a:endParaRPr lang="pt-PT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36769" y="1417639"/>
            <a:ext cx="3934868" cy="3623284"/>
          </a:xfrm>
        </p:spPr>
        <p:txBody>
          <a:bodyPr>
            <a:normAutofit/>
          </a:bodyPr>
          <a:lstStyle/>
          <a:p>
            <a:r>
              <a:rPr lang="pt-PT" dirty="0" err="1" smtClean="0"/>
              <a:t>Emulate</a:t>
            </a:r>
            <a:r>
              <a:rPr lang="pt-PT" dirty="0" smtClean="0"/>
              <a:t> j150</a:t>
            </a:r>
          </a:p>
          <a:p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selection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space</a:t>
            </a:r>
            <a:r>
              <a:rPr lang="pt-PT" dirty="0" smtClean="0"/>
              <a:t> </a:t>
            </a:r>
            <a:r>
              <a:rPr lang="pt-PT" dirty="0" err="1" smtClean="0"/>
              <a:t>cuts</a:t>
            </a:r>
            <a:endParaRPr lang="pt-PT" dirty="0" smtClean="0"/>
          </a:p>
          <a:p>
            <a:r>
              <a:rPr lang="pt-PT" dirty="0" err="1" smtClean="0"/>
              <a:t>Resolution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essential</a:t>
            </a:r>
            <a:r>
              <a:rPr lang="pt-PT" dirty="0" smtClean="0"/>
              <a:t>!</a:t>
            </a:r>
          </a:p>
          <a:p>
            <a:r>
              <a:rPr lang="pt-PT" dirty="0" err="1" smtClean="0"/>
              <a:t>Resolution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wrt</a:t>
            </a:r>
            <a:r>
              <a:rPr lang="pt-PT" dirty="0" smtClean="0"/>
              <a:t> offline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71C2-918D-E94A-9796-ACBB6DDDC0DD}" type="slidenum">
              <a:rPr lang="pt-PT" smtClean="0"/>
              <a:t>5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3405" t="9376" b="37020"/>
          <a:stretch/>
        </p:blipFill>
        <p:spPr>
          <a:xfrm>
            <a:off x="3886291" y="1746475"/>
            <a:ext cx="5175059" cy="3663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3984" t="9376" b="37536"/>
          <a:stretch/>
        </p:blipFill>
        <p:spPr>
          <a:xfrm>
            <a:off x="3939211" y="1746475"/>
            <a:ext cx="5122139" cy="3628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791" t="9376" b="37794"/>
          <a:stretch/>
        </p:blipFill>
        <p:spPr>
          <a:xfrm>
            <a:off x="3921571" y="1746475"/>
            <a:ext cx="5139779" cy="36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9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7919" cy="686987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7918" y="2540000"/>
            <a:ext cx="4566082" cy="1143000"/>
          </a:xfrm>
        </p:spPr>
        <p:txBody>
          <a:bodyPr>
            <a:noAutofit/>
          </a:bodyPr>
          <a:lstStyle/>
          <a:p>
            <a:r>
              <a:rPr lang="en-US" cap="small" dirty="0" smtClean="0"/>
              <a:t>Jet / MET  </a:t>
            </a:r>
            <a:br>
              <a:rPr lang="en-US" cap="small" dirty="0" smtClean="0"/>
            </a:br>
            <a:r>
              <a:rPr lang="en-US" cap="small" dirty="0" smtClean="0"/>
              <a:t>Input </a:t>
            </a:r>
            <a:r>
              <a:rPr lang="en-US" cap="small" dirty="0" smtClean="0"/>
              <a:t>Objects</a:t>
            </a:r>
            <a:endParaRPr lang="en-US" cap="sm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0024-2C8F-9648-AC14-688A1D704B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711187"/>
            <a:ext cx="5918234" cy="467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711187"/>
            <a:ext cx="5911416" cy="467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675904"/>
            <a:ext cx="5846569" cy="46704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Basic</a:t>
            </a:r>
            <a:r>
              <a:rPr lang="pt-PT" dirty="0" smtClean="0"/>
              <a:t> </a:t>
            </a:r>
            <a:r>
              <a:rPr lang="pt-PT" dirty="0" err="1" smtClean="0"/>
              <a:t>objects</a:t>
            </a:r>
            <a:r>
              <a:rPr lang="pt-PT" dirty="0" smtClean="0"/>
              <a:t>: </a:t>
            </a:r>
            <a:r>
              <a:rPr lang="pt-PT" dirty="0" err="1" smtClean="0"/>
              <a:t>TopoClusters</a:t>
            </a:r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50680" y="2946073"/>
            <a:ext cx="3527947" cy="30872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Seed</a:t>
            </a:r>
            <a:r>
              <a:rPr lang="pt-PT" dirty="0" smtClean="0"/>
              <a:t> </a:t>
            </a:r>
            <a:r>
              <a:rPr lang="pt-PT" dirty="0" err="1" smtClean="0"/>
              <a:t>cells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large</a:t>
            </a:r>
            <a:r>
              <a:rPr lang="pt-PT" dirty="0" smtClean="0"/>
              <a:t>  </a:t>
            </a:r>
            <a:r>
              <a:rPr lang="pt-PT" dirty="0" err="1"/>
              <a:t>energy</a:t>
            </a:r>
            <a:r>
              <a:rPr lang="pt-PT" dirty="0"/>
              <a:t> / </a:t>
            </a:r>
            <a:r>
              <a:rPr lang="pt-PT" dirty="0" err="1" smtClean="0"/>
              <a:t>noise</a:t>
            </a:r>
            <a:r>
              <a:rPr lang="pt-PT" dirty="0" smtClean="0"/>
              <a:t>: </a:t>
            </a:r>
            <a:r>
              <a:rPr lang="pt-PT" dirty="0"/>
              <a:t>E/n &gt; 4</a:t>
            </a:r>
          </a:p>
          <a:p>
            <a:r>
              <a:rPr lang="pt-PT" dirty="0" err="1"/>
              <a:t>Expanded</a:t>
            </a:r>
            <a:r>
              <a:rPr lang="pt-PT" dirty="0"/>
              <a:t> to </a:t>
            </a:r>
            <a:r>
              <a:rPr lang="pt-PT" dirty="0" err="1"/>
              <a:t>neighbouring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E/n &gt; 2</a:t>
            </a:r>
          </a:p>
          <a:p>
            <a:r>
              <a:rPr lang="pt-PT" dirty="0" err="1"/>
              <a:t>Layer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neighbouring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 </a:t>
            </a:r>
            <a:r>
              <a:rPr lang="pt-PT" dirty="0" err="1"/>
              <a:t>added</a:t>
            </a:r>
            <a:r>
              <a:rPr lang="pt-PT" dirty="0"/>
              <a:t> (E/n &gt; 0)</a:t>
            </a:r>
          </a:p>
          <a:p>
            <a:endParaRPr lang="pt-PT" dirty="0"/>
          </a:p>
        </p:txBody>
      </p:sp>
      <p:sp>
        <p:nvSpPr>
          <p:cNvPr id="9" name="Rectangle 8"/>
          <p:cNvSpPr/>
          <p:nvPr/>
        </p:nvSpPr>
        <p:spPr>
          <a:xfrm>
            <a:off x="5450680" y="5977068"/>
            <a:ext cx="316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>
                <a:hlinkClick r:id="rId5"/>
              </a:rPr>
              <a:t>talk by Dilia Maria Quintero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408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9977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suppression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/MET inputs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08" y="1092200"/>
            <a:ext cx="8987692" cy="2901471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Cluster</a:t>
            </a:r>
            <a:r>
              <a:rPr lang="pt-PT" dirty="0"/>
              <a:t>/</a:t>
            </a:r>
            <a:r>
              <a:rPr lang="pt-PT" dirty="0" err="1"/>
              <a:t>cell</a:t>
            </a:r>
            <a:r>
              <a:rPr lang="pt-PT" dirty="0"/>
              <a:t> </a:t>
            </a:r>
            <a:r>
              <a:rPr lang="pt-PT" dirty="0" err="1"/>
              <a:t>timing</a:t>
            </a:r>
            <a:r>
              <a:rPr lang="pt-PT" dirty="0"/>
              <a:t> </a:t>
            </a:r>
            <a:r>
              <a:rPr lang="pt-PT" dirty="0" err="1"/>
              <a:t>cuts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> </a:t>
            </a:r>
            <a:r>
              <a:rPr lang="pt-PT" dirty="0" err="1" smtClean="0"/>
              <a:t>being</a:t>
            </a:r>
            <a:r>
              <a:rPr lang="pt-PT" dirty="0" smtClean="0"/>
              <a:t> </a:t>
            </a:r>
            <a:r>
              <a:rPr lang="pt-PT" dirty="0" err="1" smtClean="0"/>
              <a:t>investigated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input </a:t>
            </a:r>
            <a:r>
              <a:rPr lang="pt-PT" dirty="0" err="1" smtClean="0"/>
              <a:t>level</a:t>
            </a:r>
            <a:endParaRPr lang="pt-PT" dirty="0" smtClean="0"/>
          </a:p>
          <a:p>
            <a:r>
              <a:rPr lang="pt-PT" dirty="0" smtClean="0"/>
              <a:t>Some </a:t>
            </a:r>
            <a:r>
              <a:rPr lang="pt-PT" dirty="0" err="1" smtClean="0"/>
              <a:t>features</a:t>
            </a:r>
            <a:r>
              <a:rPr lang="pt-PT" dirty="0" smtClean="0"/>
              <a:t> </a:t>
            </a:r>
            <a:r>
              <a:rPr lang="pt-PT" dirty="0" err="1" smtClean="0"/>
              <a:t>still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understood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Improvement</a:t>
            </a:r>
            <a:r>
              <a:rPr lang="pt-PT" dirty="0" smtClean="0"/>
              <a:t> for central </a:t>
            </a:r>
            <a:r>
              <a:rPr lang="pt-PT" dirty="0" err="1" smtClean="0"/>
              <a:t>jets</a:t>
            </a:r>
            <a:r>
              <a:rPr lang="pt-PT" dirty="0" smtClean="0"/>
              <a:t> (</a:t>
            </a:r>
            <a:r>
              <a:rPr lang="pt-PT" dirty="0" err="1" smtClean="0"/>
              <a:t>Constit.Subtraction+SoftKiller</a:t>
            </a:r>
            <a:r>
              <a:rPr lang="pt-PT" dirty="0" smtClean="0"/>
              <a:t>) </a:t>
            </a:r>
            <a:r>
              <a:rPr lang="pt-PT" dirty="0" err="1" smtClean="0"/>
              <a:t>seems</a:t>
            </a:r>
            <a:r>
              <a:rPr lang="pt-PT" dirty="0" smtClean="0"/>
              <a:t> </a:t>
            </a:r>
            <a:r>
              <a:rPr lang="pt-PT" dirty="0" err="1" smtClean="0"/>
              <a:t>reversed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high</a:t>
            </a:r>
            <a:r>
              <a:rPr lang="pt-PT" dirty="0"/>
              <a:t> </a:t>
            </a:r>
            <a:r>
              <a:rPr lang="pt-PT" dirty="0" err="1" smtClean="0"/>
              <a:t>η</a:t>
            </a:r>
            <a:endParaRPr lang="pt-PT" dirty="0" smtClean="0"/>
          </a:p>
          <a:p>
            <a:pPr lvl="1"/>
            <a:r>
              <a:rPr lang="pt-PT" dirty="0" err="1" smtClean="0"/>
              <a:t>Improvements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reversed</a:t>
            </a:r>
            <a:r>
              <a:rPr lang="pt-PT" dirty="0" smtClean="0"/>
              <a:t> for </a:t>
            </a:r>
            <a:r>
              <a:rPr lang="pt-PT" dirty="0" err="1" smtClean="0"/>
              <a:t>Pflow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/>
              <a:t>gains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pileup</a:t>
            </a:r>
            <a:r>
              <a:rPr lang="pt-PT" dirty="0"/>
              <a:t> </a:t>
            </a:r>
            <a:r>
              <a:rPr lang="pt-PT" dirty="0" err="1"/>
              <a:t>stability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, </a:t>
            </a:r>
            <a:r>
              <a:rPr lang="pt-PT" dirty="0" err="1" smtClean="0"/>
              <a:t>especially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low-p</a:t>
            </a:r>
            <a:r>
              <a:rPr lang="pt-PT" baseline="-25000" dirty="0" err="1" smtClean="0"/>
              <a:t>T</a:t>
            </a:r>
            <a:endParaRPr lang="pt-PT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672"/>
            <a:ext cx="3294343" cy="2395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41" y="3993672"/>
            <a:ext cx="2416516" cy="2500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3993672"/>
            <a:ext cx="3302000" cy="2395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4913" y="6389077"/>
            <a:ext cx="605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smtClean="0">
                <a:hlinkClick r:id="rId5"/>
              </a:rPr>
              <a:t>Jennifer Roloff and Pablo Rivandeneira</a:t>
            </a:r>
            <a:endParaRPr lang="pt-P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767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1628"/>
            <a:ext cx="5094906" cy="981559"/>
          </a:xfrm>
        </p:spPr>
        <p:txBody>
          <a:bodyPr>
            <a:normAutofit/>
          </a:bodyPr>
          <a:lstStyle/>
          <a:p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Flow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7804"/>
            <a:ext cx="5115524" cy="5570196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Calorimeter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tracker</a:t>
            </a:r>
            <a:r>
              <a:rPr lang="pt-PT" dirty="0"/>
              <a:t> </a:t>
            </a:r>
            <a:r>
              <a:rPr lang="pt-PT" dirty="0" err="1"/>
              <a:t>provide</a:t>
            </a:r>
            <a:r>
              <a:rPr lang="pt-PT" dirty="0"/>
              <a:t> </a:t>
            </a:r>
            <a:r>
              <a:rPr lang="pt-PT" dirty="0" err="1"/>
              <a:t>complementary</a:t>
            </a:r>
            <a:r>
              <a:rPr lang="pt-PT" dirty="0"/>
              <a:t> </a:t>
            </a:r>
            <a:r>
              <a:rPr lang="pt-PT" dirty="0" err="1" smtClean="0"/>
              <a:t>information</a:t>
            </a:r>
            <a:endParaRPr lang="pt-PT" dirty="0"/>
          </a:p>
          <a:p>
            <a:r>
              <a:rPr lang="pt-PT" dirty="0" err="1" smtClean="0"/>
              <a:t>Tracker</a:t>
            </a:r>
            <a:r>
              <a:rPr lang="pt-PT" dirty="0"/>
              <a:t>:</a:t>
            </a:r>
          </a:p>
          <a:p>
            <a:pPr lvl="1"/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endParaRPr lang="pt-PT" dirty="0"/>
          </a:p>
          <a:p>
            <a:pPr lvl="1"/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/>
              <a:t>angular </a:t>
            </a:r>
            <a:r>
              <a:rPr lang="pt-PT" dirty="0" err="1"/>
              <a:t>resolution</a:t>
            </a:r>
            <a:endParaRPr lang="pt-PT" dirty="0"/>
          </a:p>
          <a:p>
            <a:pPr lvl="1"/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discrimination</a:t>
            </a:r>
            <a:r>
              <a:rPr lang="pt-PT" dirty="0" smtClean="0"/>
              <a:t> </a:t>
            </a:r>
            <a:r>
              <a:rPr lang="pt-PT" dirty="0" err="1" smtClean="0"/>
              <a:t>built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endParaRPr lang="pt-PT" dirty="0"/>
          </a:p>
          <a:p>
            <a:pPr lvl="1"/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 err="1" smtClean="0"/>
              <a:t>efficiency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</a:t>
            </a:r>
            <a:r>
              <a:rPr lang="pt-PT" dirty="0" err="1"/>
              <a:t>resolution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endParaRPr lang="pt-PT" baseline="-25000" dirty="0"/>
          </a:p>
          <a:p>
            <a:r>
              <a:rPr lang="pt-PT" dirty="0" err="1" smtClean="0"/>
              <a:t>Calorimeters</a:t>
            </a:r>
            <a:r>
              <a:rPr lang="pt-PT" dirty="0"/>
              <a:t>:</a:t>
            </a:r>
          </a:p>
          <a:p>
            <a:pPr lvl="1"/>
            <a:r>
              <a:rPr lang="pt-PT" dirty="0" smtClean="0"/>
              <a:t>Both </a:t>
            </a:r>
            <a:r>
              <a:rPr lang="pt-PT" dirty="0"/>
              <a:t>neutral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.</a:t>
            </a:r>
          </a:p>
          <a:p>
            <a:pPr lvl="1"/>
            <a:r>
              <a:rPr lang="pt-PT" dirty="0" err="1" smtClean="0"/>
              <a:t>Better</a:t>
            </a:r>
            <a:r>
              <a:rPr lang="pt-PT" dirty="0" smtClean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resolution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endParaRPr lang="pt-PT" baseline="-25000" dirty="0"/>
          </a:p>
          <a:p>
            <a:r>
              <a:rPr lang="pt-PT" dirty="0" err="1" smtClean="0"/>
              <a:t>Alternative</a:t>
            </a:r>
            <a:r>
              <a:rPr lang="pt-PT" dirty="0" smtClean="0"/>
              <a:t> </a:t>
            </a:r>
            <a:r>
              <a:rPr lang="pt-PT" dirty="0" err="1"/>
              <a:t>approaches</a:t>
            </a:r>
            <a:r>
              <a:rPr lang="pt-PT" dirty="0"/>
              <a:t> to </a:t>
            </a:r>
            <a:r>
              <a:rPr lang="pt-PT" dirty="0" err="1" smtClean="0"/>
              <a:t>TopoClusters</a:t>
            </a:r>
            <a:r>
              <a:rPr lang="pt-PT" dirty="0" smtClean="0"/>
              <a:t> </a:t>
            </a:r>
            <a:endParaRPr lang="pt-PT" dirty="0" smtClean="0"/>
          </a:p>
          <a:p>
            <a:pPr lvl="1"/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/>
              <a:t>Flow</a:t>
            </a:r>
            <a:r>
              <a:rPr lang="pt-PT" dirty="0"/>
              <a:t> (</a:t>
            </a:r>
            <a:r>
              <a:rPr lang="pt-PT" dirty="0" smtClean="0"/>
              <a:t>PFO)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Good</a:t>
            </a:r>
            <a:r>
              <a:rPr lang="pt-PT" dirty="0" smtClean="0"/>
              <a:t> for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endParaRPr lang="pt-PT" baseline="-25000" dirty="0"/>
          </a:p>
          <a:p>
            <a:pPr lvl="1"/>
            <a:r>
              <a:rPr lang="pt-PT" dirty="0" err="1"/>
              <a:t>Track</a:t>
            </a:r>
            <a:r>
              <a:rPr lang="pt-PT" dirty="0"/>
              <a:t> Calo </a:t>
            </a:r>
            <a:r>
              <a:rPr lang="pt-PT" dirty="0" err="1"/>
              <a:t>Clusters</a:t>
            </a:r>
            <a:r>
              <a:rPr lang="pt-PT" dirty="0"/>
              <a:t> (TCC</a:t>
            </a:r>
            <a:r>
              <a:rPr lang="pt-PT" dirty="0" smtClean="0"/>
              <a:t>) </a:t>
            </a:r>
            <a:r>
              <a:rPr lang="mr-IN" dirty="0" smtClean="0"/>
              <a:t>–</a:t>
            </a:r>
            <a:r>
              <a:rPr lang="pt-PT" dirty="0" smtClean="0"/>
              <a:t> for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-25000" dirty="0" smtClean="0"/>
              <a:t> </a:t>
            </a:r>
          </a:p>
          <a:p>
            <a:pPr lvl="1"/>
            <a:r>
              <a:rPr lang="pt-PT" dirty="0" err="1" smtClean="0"/>
              <a:t>Unified</a:t>
            </a:r>
            <a:r>
              <a:rPr lang="pt-PT" dirty="0" smtClean="0"/>
              <a:t> </a:t>
            </a:r>
            <a:r>
              <a:rPr lang="pt-PT" dirty="0" err="1"/>
              <a:t>Flow</a:t>
            </a:r>
            <a:r>
              <a:rPr lang="pt-PT" dirty="0"/>
              <a:t> </a:t>
            </a:r>
            <a:r>
              <a:rPr lang="pt-PT" dirty="0" err="1" smtClean="0"/>
              <a:t>Objects</a:t>
            </a:r>
            <a:r>
              <a:rPr lang="pt-PT" dirty="0" smtClean="0"/>
              <a:t> (UFO</a:t>
            </a:r>
            <a:r>
              <a:rPr lang="pt-PT" dirty="0" smtClean="0"/>
              <a:t>): </a:t>
            </a:r>
            <a:r>
              <a:rPr lang="pt-PT" dirty="0" err="1"/>
              <a:t>t</a:t>
            </a:r>
            <a:r>
              <a:rPr lang="pt-PT" dirty="0" err="1" smtClean="0"/>
              <a:t>ry</a:t>
            </a:r>
            <a:r>
              <a:rPr lang="pt-PT" dirty="0" smtClean="0"/>
              <a:t> </a:t>
            </a:r>
            <a:r>
              <a:rPr lang="pt-PT" dirty="0" smtClean="0"/>
              <a:t>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best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both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906" y="546877"/>
            <a:ext cx="3956809" cy="2628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05" y="3134783"/>
            <a:ext cx="3956809" cy="345860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 (UC/LIP)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TGM 13/11/2019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C9A2-B49F-4446-9CC7-0B47E7B389B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489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16814</TotalTime>
  <Words>2195</Words>
  <Application>Microsoft Macintosh PowerPoint</Application>
  <PresentationFormat>On-screen Show (4:3)</PresentationFormat>
  <Paragraphs>361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Hadronic Calibration Workshop 2019</vt:lpstr>
      <vt:lpstr>Hadronic Calibration Workshop</vt:lpstr>
      <vt:lpstr>PowerPoint Presentation</vt:lpstr>
      <vt:lpstr>Jet and MET are not usual triggers</vt:lpstr>
      <vt:lpstr>Effect of Resolution</vt:lpstr>
      <vt:lpstr>Jet / MET   Input Objects</vt:lpstr>
      <vt:lpstr>Basic objects: TopoClusters</vt:lpstr>
      <vt:lpstr>Pileup suppression of Jet/MET inputs</vt:lpstr>
      <vt:lpstr>Particle Flow</vt:lpstr>
      <vt:lpstr>Particle Flow Objects</vt:lpstr>
      <vt:lpstr>Unified Flow Objects (UFOs)</vt:lpstr>
      <vt:lpstr>Unified Flow Objects (UFOs)</vt:lpstr>
      <vt:lpstr>Missing ET</vt:lpstr>
      <vt:lpstr>Offline</vt:lpstr>
      <vt:lpstr>Trigger vs Offline MET</vt:lpstr>
      <vt:lpstr>Trigger</vt:lpstr>
      <vt:lpstr>Jet Trigger Calibration</vt:lpstr>
      <vt:lpstr>Ingredients of jet calibration</vt:lpstr>
      <vt:lpstr>Ideal World</vt:lpstr>
      <vt:lpstr>Residual pileup subtraction</vt:lpstr>
      <vt:lpstr>Jet Trigger Performance in Run 2</vt:lpstr>
      <vt:lpstr>2017 Performance</vt:lpstr>
      <vt:lpstr>Latest updates</vt:lpstr>
      <vt:lpstr>PowerPoint Presentation</vt:lpstr>
      <vt:lpstr>Software</vt:lpstr>
      <vt:lpstr>Software for Run 3</vt:lpstr>
      <vt:lpstr>Jet / MET Monitoring and Validation</vt:lpstr>
      <vt:lpstr>Monitoring and Validation</vt:lpstr>
      <vt:lpstr>Conclusions</vt:lpstr>
      <vt:lpstr>Backup</vt:lpstr>
      <vt:lpstr>Tracks in the jet trigger(*)</vt:lpstr>
      <vt:lpstr>FTK vs FTF comparison</vt:lpstr>
      <vt:lpstr>FTK vs FTF comparison</vt:lpstr>
      <vt:lpstr>Tracking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News Summary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93</cp:revision>
  <dcterms:created xsi:type="dcterms:W3CDTF">2019-10-18T18:09:47Z</dcterms:created>
  <dcterms:modified xsi:type="dcterms:W3CDTF">2019-11-13T16:44:56Z</dcterms:modified>
</cp:coreProperties>
</file>