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3" r:id="rId5"/>
    <p:sldId id="259" r:id="rId6"/>
    <p:sldId id="261" r:id="rId7"/>
    <p:sldId id="260" r:id="rId8"/>
    <p:sldId id="264" r:id="rId9"/>
    <p:sldId id="265" r:id="rId10"/>
    <p:sldId id="267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8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96B0A-B3B2-B44C-AA68-C6726A24B0A9}" type="datetimeFigureOut">
              <a:rPr lang="en-US" smtClean="0"/>
              <a:t>26/11/14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EB2449-9F03-B243-98EB-0FF5AFDC4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7742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0DD1A-4848-4649-B9DB-969864372218}" type="datetimeFigureOut">
              <a:rPr lang="en-US" smtClean="0"/>
              <a:t>26/11/14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E2485-C605-CB46-833F-C62914E77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2760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72907-A820-E441-AB6D-B8855039D7E5}" type="datetime1">
              <a:rPr lang="en-US" smtClean="0"/>
              <a:t>26/11/14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Jet menu - TGM 26/11/2014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3B053-36B1-904A-972D-C07CE42D9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643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89AC-33DC-BF4E-9732-179479813474}" type="datetime1">
              <a:rPr lang="en-US" smtClean="0"/>
              <a:t>26/11/14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Jet menu - TGM 26/11/2014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3B053-36B1-904A-972D-C07CE42D9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427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B0AB-8A23-F840-90AA-CB74AE2A1088}" type="datetime1">
              <a:rPr lang="en-US" smtClean="0"/>
              <a:t>26/11/14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Jet menu - TGM 26/11/2014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3B053-36B1-904A-972D-C07CE42D9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485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B991-7890-B04A-931A-4EE1FA9F6A1B}" type="datetime1">
              <a:rPr lang="en-US" smtClean="0"/>
              <a:t>26/11/14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Jet menu - TGM 26/11/2014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3B053-36B1-904A-972D-C07CE42D9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73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4570-6995-EE4D-B999-C2C45511B75C}" type="datetime1">
              <a:rPr lang="en-US" smtClean="0"/>
              <a:t>26/11/14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Jet menu - TGM 26/11/2014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3B053-36B1-904A-972D-C07CE42D9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451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EA0A-BD39-8B45-A320-F022C5D6D494}" type="datetime1">
              <a:rPr lang="en-US" smtClean="0"/>
              <a:t>26/11/14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Jet menu - TGM 26/11/2014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3B053-36B1-904A-972D-C07CE42D9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282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3F0B8-DB52-4A41-AC13-DE4D1B9C6804}" type="datetime1">
              <a:rPr lang="en-US" smtClean="0"/>
              <a:t>26/11/14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Jet menu - TGM 26/11/2014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3B053-36B1-904A-972D-C07CE42D9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836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2F466-6C1B-634E-B7C7-BDB1C304384E}" type="datetime1">
              <a:rPr lang="en-US" smtClean="0"/>
              <a:t>26/11/14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Jet menu - TGM 26/11/2014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3B053-36B1-904A-972D-C07CE42D9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068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38E94-FF1E-234F-AC92-93464E1FFEAA}" type="datetime1">
              <a:rPr lang="en-US" smtClean="0"/>
              <a:t>26/11/14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Jet menu - TGM 26/11/2014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3B053-36B1-904A-972D-C07CE42D9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230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DE4A2-B84E-8F4B-95D9-90F82ED98890}" type="datetime1">
              <a:rPr lang="en-US" smtClean="0"/>
              <a:t>26/11/14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Jet menu - TGM 26/11/2014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3B053-36B1-904A-972D-C07CE42D9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01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E4334-7F1D-FF42-B414-7FF49830E8CD}" type="datetime1">
              <a:rPr lang="en-US" smtClean="0"/>
              <a:t>26/11/14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Jet menu - TGM 26/11/2014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3B053-36B1-904A-972D-C07CE42D9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793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2E2EC-DD56-3245-9962-1E135F5F7905}" type="datetime1">
              <a:rPr lang="en-US" smtClean="0"/>
              <a:t>26/11/14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Jet menu - TGM 26/11/2014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3B053-36B1-904A-972D-C07CE42D9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075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  <a:solidFill>
            <a:srgbClr val="FFFFFF">
              <a:alpha val="34000"/>
            </a:srgbClr>
          </a:solidFill>
        </p:spPr>
        <p:txBody>
          <a:bodyPr/>
          <a:lstStyle/>
          <a:p>
            <a:r>
              <a:rPr lang="en-US" dirty="0" smtClean="0"/>
              <a:t>Jet Menu for rel.20.0.0/MC2015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37125"/>
            <a:ext cx="6400800" cy="1642470"/>
          </a:xfrm>
          <a:solidFill>
            <a:srgbClr val="FFFFFF">
              <a:alpha val="41000"/>
            </a:srgbClr>
          </a:solidFill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Ricardo </a:t>
            </a:r>
            <a:r>
              <a:rPr lang="en-US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Gonçalo</a:t>
            </a:r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(LIP), David Miller (Chicago</a:t>
            </a:r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)</a:t>
            </a:r>
          </a:p>
          <a:p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On behalf of the jet signature group</a:t>
            </a:r>
            <a:endParaRPr lang="en-US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Trigger General Meeting</a:t>
            </a:r>
          </a:p>
          <a:p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26 November 2014</a:t>
            </a:r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117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the discussion during the meeting:</a:t>
            </a:r>
          </a:p>
          <a:p>
            <a:pPr lvl="1"/>
            <a:r>
              <a:rPr lang="en-US" dirty="0" smtClean="0"/>
              <a:t>Add </a:t>
            </a:r>
            <a:r>
              <a:rPr lang="en-US" dirty="0"/>
              <a:t>in thresholds between j400 and j460</a:t>
            </a:r>
          </a:p>
          <a:p>
            <a:pPr lvl="2"/>
            <a:r>
              <a:rPr lang="en-US" dirty="0"/>
              <a:t>j420, j440?</a:t>
            </a:r>
          </a:p>
          <a:p>
            <a:pPr lvl="1"/>
            <a:r>
              <a:rPr lang="en-US" dirty="0"/>
              <a:t>Add in additional very low threshold triggers </a:t>
            </a:r>
            <a:r>
              <a:rPr lang="en-US" dirty="0" smtClean="0"/>
              <a:t>starting from random L1_RD0</a:t>
            </a:r>
            <a:endParaRPr lang="en-US" dirty="0"/>
          </a:p>
          <a:p>
            <a:pPr lvl="2"/>
            <a:r>
              <a:rPr lang="en-US" dirty="0"/>
              <a:t>j15, j20, j30, </a:t>
            </a:r>
            <a:r>
              <a:rPr lang="en-US" dirty="0" smtClean="0"/>
              <a:t>j45</a:t>
            </a:r>
          </a:p>
          <a:p>
            <a:pPr lvl="1"/>
            <a:r>
              <a:rPr lang="en-US" dirty="0" smtClean="0"/>
              <a:t>Run cross-check chains in coherent-</a:t>
            </a:r>
            <a:r>
              <a:rPr lang="en-US" dirty="0" err="1" smtClean="0"/>
              <a:t>prescale</a:t>
            </a:r>
            <a:r>
              <a:rPr lang="en-US" dirty="0" smtClean="0"/>
              <a:t> mode</a:t>
            </a:r>
          </a:p>
          <a:p>
            <a:pPr lvl="1"/>
            <a:r>
              <a:rPr lang="en-US" dirty="0" smtClean="0"/>
              <a:t>Finish tuning HLT </a:t>
            </a:r>
            <a:r>
              <a:rPr lang="en-US" smtClean="0"/>
              <a:t>ht </a:t>
            </a:r>
            <a:r>
              <a:rPr lang="en-US" dirty="0" smtClean="0"/>
              <a:t>chains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B991-7890-B04A-931A-4EE1FA9F6A1B}" type="datetime1">
              <a:rPr lang="en-US" smtClean="0"/>
              <a:t>26/11/14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Jet menu - TGM 26/11/2014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3B053-36B1-904A-972D-C07CE42D9F2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650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2487"/>
          </a:xfrm>
        </p:spPr>
        <p:txBody>
          <a:bodyPr/>
          <a:lstStyle/>
          <a:p>
            <a:r>
              <a:rPr lang="en-US" dirty="0" smtClean="0"/>
              <a:t>Bonus: rates with pileup correction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1854"/>
            <a:ext cx="2447925" cy="4525963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Conditions:</a:t>
            </a:r>
          </a:p>
          <a:p>
            <a:pPr lvl="1"/>
            <a:r>
              <a:rPr lang="en-US" dirty="0" smtClean="0"/>
              <a:t>L</a:t>
            </a:r>
            <a:r>
              <a:rPr lang="en-US" dirty="0"/>
              <a:t>=2x10</a:t>
            </a:r>
            <a:r>
              <a:rPr lang="en-US" baseline="30000" dirty="0"/>
              <a:t>34</a:t>
            </a:r>
          </a:p>
          <a:p>
            <a:pPr lvl="1"/>
            <a:r>
              <a:rPr lang="en-US" dirty="0" smtClean="0"/>
              <a:t>4j45 rate</a:t>
            </a:r>
          </a:p>
          <a:p>
            <a:pPr lvl="1"/>
            <a:r>
              <a:rPr lang="en-US" dirty="0" smtClean="0"/>
              <a:t>No event weighting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Only fixed </a:t>
            </a:r>
            <a:r>
              <a:rPr lang="en-US" b="1" dirty="0" err="1" smtClean="0"/>
              <a:t>ρ</a:t>
            </a:r>
            <a:r>
              <a:rPr lang="en-US" b="1" dirty="0" smtClean="0"/>
              <a:t>=6</a:t>
            </a:r>
            <a:r>
              <a:rPr lang="en-US" dirty="0" smtClean="0"/>
              <a:t> here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ρ</a:t>
            </a:r>
            <a:r>
              <a:rPr lang="en-US" dirty="0" smtClean="0"/>
              <a:t> calculation works in private code so far</a:t>
            </a:r>
          </a:p>
          <a:p>
            <a:endParaRPr lang="en-US" dirty="0" smtClean="0"/>
          </a:p>
          <a:p>
            <a:r>
              <a:rPr lang="en-US" b="1" dirty="0" smtClean="0"/>
              <a:t>Top</a:t>
            </a:r>
            <a:r>
              <a:rPr lang="en-US" dirty="0" smtClean="0"/>
              <a:t>: no areas subtraction</a:t>
            </a:r>
          </a:p>
          <a:p>
            <a:endParaRPr lang="en-US" dirty="0" smtClean="0"/>
          </a:p>
          <a:p>
            <a:r>
              <a:rPr lang="en-US" b="1" dirty="0" smtClean="0"/>
              <a:t>Bottom</a:t>
            </a:r>
            <a:r>
              <a:rPr lang="en-US" dirty="0" smtClean="0"/>
              <a:t>: with </a:t>
            </a:r>
            <a:r>
              <a:rPr lang="en-US" dirty="0" err="1"/>
              <a:t>ρ</a:t>
            </a:r>
            <a:r>
              <a:rPr lang="en-US" dirty="0"/>
              <a:t>=</a:t>
            </a:r>
            <a:r>
              <a:rPr lang="en-US" dirty="0" smtClean="0"/>
              <a:t>6 area subtraction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2625" y="1331854"/>
            <a:ext cx="5781675" cy="203416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2625" y="4186817"/>
            <a:ext cx="5781675" cy="2048247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DEC1B-863E-584F-ADA1-E0EEC41F9861}" type="datetime1">
              <a:rPr lang="en-US" smtClean="0"/>
              <a:t>26/11/14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Jet menu - TGM 26/11/2014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3B053-36B1-904A-972D-C07CE42D9F2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494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7075" y="274638"/>
            <a:ext cx="2164889" cy="1143000"/>
          </a:xfrm>
          <a:solidFill>
            <a:srgbClr val="FFFF00"/>
          </a:solidFill>
        </p:spPr>
        <p:txBody>
          <a:bodyPr/>
          <a:lstStyle/>
          <a:p>
            <a:r>
              <a:rPr lang="en-US" dirty="0" smtClean="0"/>
              <a:t>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324" y="391998"/>
            <a:ext cx="8984676" cy="6211008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Jet Algorithm:</a:t>
            </a:r>
          </a:p>
          <a:p>
            <a:pPr lvl="1"/>
            <a:r>
              <a:rPr lang="en-US" b="1" dirty="0" smtClean="0"/>
              <a:t>a4</a:t>
            </a:r>
            <a:r>
              <a:rPr lang="en-US" dirty="0" smtClean="0"/>
              <a:t> = anti-</a:t>
            </a:r>
            <a:r>
              <a:rPr lang="en-US" dirty="0" err="1" smtClean="0"/>
              <a:t>kt</a:t>
            </a:r>
            <a:r>
              <a:rPr lang="en-US" dirty="0" smtClean="0"/>
              <a:t> jet finding algorithm with R parameter of 0.4</a:t>
            </a:r>
          </a:p>
          <a:p>
            <a:pPr lvl="1"/>
            <a:r>
              <a:rPr lang="en-US" b="1" dirty="0" smtClean="0"/>
              <a:t>a10</a:t>
            </a:r>
            <a:r>
              <a:rPr lang="en-US" dirty="0" smtClean="0"/>
              <a:t> = anti-</a:t>
            </a:r>
            <a:r>
              <a:rPr lang="en-US" dirty="0" err="1" smtClean="0"/>
              <a:t>kt</a:t>
            </a:r>
            <a:r>
              <a:rPr lang="en-US" dirty="0" smtClean="0"/>
              <a:t> jet finding algorithm with R parameter of 1.0</a:t>
            </a:r>
          </a:p>
          <a:p>
            <a:r>
              <a:rPr lang="en-US" dirty="0" smtClean="0"/>
              <a:t>Input objects used for jet finding:</a:t>
            </a:r>
          </a:p>
          <a:p>
            <a:pPr lvl="1"/>
            <a:r>
              <a:rPr lang="en-US" b="1" dirty="0" err="1" smtClean="0"/>
              <a:t>tc</a:t>
            </a:r>
            <a:r>
              <a:rPr lang="en-US" dirty="0" smtClean="0"/>
              <a:t> = </a:t>
            </a:r>
            <a:r>
              <a:rPr lang="en-US" dirty="0" err="1" smtClean="0"/>
              <a:t>TopoClusters</a:t>
            </a:r>
            <a:r>
              <a:rPr lang="en-US" dirty="0" smtClean="0"/>
              <a:t> reconstructed from calorimeter cells</a:t>
            </a:r>
          </a:p>
          <a:p>
            <a:pPr lvl="1"/>
            <a:r>
              <a:rPr lang="en-US" b="1" dirty="0" smtClean="0"/>
              <a:t>TT</a:t>
            </a:r>
            <a:r>
              <a:rPr lang="en-US" dirty="0" smtClean="0"/>
              <a:t> = Level 1 </a:t>
            </a:r>
            <a:r>
              <a:rPr lang="en-US" dirty="0" err="1" smtClean="0"/>
              <a:t>TriggerTowers</a:t>
            </a:r>
            <a:r>
              <a:rPr lang="en-US" dirty="0" smtClean="0"/>
              <a:t> read out in HLT to allow fast but coarse full</a:t>
            </a:r>
            <a:r>
              <a:rPr lang="en-US" dirty="0"/>
              <a:t> </a:t>
            </a:r>
            <a:r>
              <a:rPr lang="en-US" dirty="0" err="1" smtClean="0"/>
              <a:t>calo</a:t>
            </a:r>
            <a:r>
              <a:rPr lang="en-US" dirty="0" smtClean="0"/>
              <a:t> scan (a.k.a. Level 1.5) </a:t>
            </a:r>
          </a:p>
          <a:p>
            <a:r>
              <a:rPr lang="en-US" dirty="0" smtClean="0"/>
              <a:t>Calorimeter scan:</a:t>
            </a:r>
          </a:p>
          <a:p>
            <a:pPr lvl="1"/>
            <a:r>
              <a:rPr lang="en-US" b="1" dirty="0" smtClean="0"/>
              <a:t>PS</a:t>
            </a:r>
            <a:r>
              <a:rPr lang="en-US" dirty="0" smtClean="0"/>
              <a:t> = partial calorimeter scan seeded by L1 </a:t>
            </a:r>
            <a:r>
              <a:rPr lang="en-US" dirty="0" err="1" smtClean="0"/>
              <a:t>RoI</a:t>
            </a:r>
            <a:r>
              <a:rPr lang="en-US" dirty="0" smtClean="0"/>
              <a:t> or L1.5 </a:t>
            </a:r>
          </a:p>
          <a:p>
            <a:pPr lvl="1"/>
            <a:r>
              <a:rPr lang="en-US" b="1" dirty="0" smtClean="0"/>
              <a:t>FS</a:t>
            </a:r>
            <a:r>
              <a:rPr lang="en-US" dirty="0" smtClean="0"/>
              <a:t> = full calorimeter scan (default)</a:t>
            </a:r>
          </a:p>
          <a:p>
            <a:r>
              <a:rPr lang="en-US" dirty="0" err="1" smtClean="0"/>
              <a:t>Pseudorapidity</a:t>
            </a:r>
            <a:r>
              <a:rPr lang="en-US" dirty="0" smtClean="0"/>
              <a:t> range:</a:t>
            </a:r>
          </a:p>
          <a:p>
            <a:pPr lvl="1"/>
            <a:r>
              <a:rPr lang="en-US" b="1" dirty="0" err="1" smtClean="0"/>
              <a:t>xxETAyy</a:t>
            </a:r>
            <a:r>
              <a:rPr lang="en-US" b="1" dirty="0" smtClean="0"/>
              <a:t> = </a:t>
            </a:r>
            <a:r>
              <a:rPr lang="en-US" dirty="0" smtClean="0"/>
              <a:t>jets in interval xx &lt; |</a:t>
            </a:r>
            <a:r>
              <a:rPr lang="en-US" dirty="0" err="1" smtClean="0"/>
              <a:t>η</a:t>
            </a:r>
            <a:r>
              <a:rPr lang="en-US" dirty="0" smtClean="0"/>
              <a:t>| &lt; </a:t>
            </a:r>
            <a:r>
              <a:rPr lang="en-US" dirty="0" err="1" smtClean="0"/>
              <a:t>yy</a:t>
            </a:r>
            <a:r>
              <a:rPr lang="en-US" dirty="0" smtClean="0"/>
              <a:t> – default</a:t>
            </a:r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b="1" dirty="0" smtClean="0"/>
              <a:t>0eta32</a:t>
            </a:r>
            <a:r>
              <a:rPr lang="en-US" dirty="0" smtClean="0"/>
              <a:t> (old central jets)</a:t>
            </a:r>
          </a:p>
          <a:p>
            <a:r>
              <a:rPr lang="en-US" dirty="0" smtClean="0"/>
              <a:t>Cluster Energy Scale correction:</a:t>
            </a:r>
            <a:endParaRPr lang="en-US" dirty="0"/>
          </a:p>
          <a:p>
            <a:pPr lvl="1"/>
            <a:r>
              <a:rPr lang="en-US" b="1" dirty="0" err="1"/>
              <a:t>em</a:t>
            </a:r>
            <a:r>
              <a:rPr lang="en-US" dirty="0"/>
              <a:t> = no weights </a:t>
            </a:r>
            <a:r>
              <a:rPr lang="en-US" dirty="0" smtClean="0"/>
              <a:t>applied</a:t>
            </a:r>
            <a:endParaRPr lang="en-US" dirty="0"/>
          </a:p>
          <a:p>
            <a:pPr lvl="1"/>
            <a:r>
              <a:rPr lang="en-US" b="1" dirty="0" err="1"/>
              <a:t>lcw</a:t>
            </a:r>
            <a:r>
              <a:rPr lang="en-US" dirty="0"/>
              <a:t> = local cluster </a:t>
            </a:r>
            <a:r>
              <a:rPr lang="en-US" dirty="0" smtClean="0"/>
              <a:t>weighting</a:t>
            </a:r>
            <a:endParaRPr lang="en-US" dirty="0"/>
          </a:p>
          <a:p>
            <a:r>
              <a:rPr lang="en-US" dirty="0" smtClean="0"/>
              <a:t>Jet Energy Scale correction:</a:t>
            </a:r>
            <a:endParaRPr lang="en-US" dirty="0"/>
          </a:p>
          <a:p>
            <a:pPr lvl="1"/>
            <a:r>
              <a:rPr lang="en-US" b="1" dirty="0" err="1"/>
              <a:t>jes</a:t>
            </a:r>
            <a:r>
              <a:rPr lang="en-US" dirty="0"/>
              <a:t> = JES calibration factors without pileup subtraction</a:t>
            </a:r>
          </a:p>
          <a:p>
            <a:pPr lvl="1"/>
            <a:r>
              <a:rPr lang="en-US" b="1" dirty="0"/>
              <a:t>sub</a:t>
            </a:r>
            <a:r>
              <a:rPr lang="en-US" dirty="0"/>
              <a:t> = pileup subtraction applied but no JES factors</a:t>
            </a:r>
          </a:p>
          <a:p>
            <a:pPr lvl="1"/>
            <a:r>
              <a:rPr lang="en-US" b="1" dirty="0" err="1"/>
              <a:t>subjes</a:t>
            </a:r>
            <a:r>
              <a:rPr lang="en-US" dirty="0"/>
              <a:t> = both pileup subtraction and JES </a:t>
            </a:r>
            <a:r>
              <a:rPr lang="en-US" dirty="0" smtClean="0"/>
              <a:t>factors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Some possible combinations:</a:t>
            </a:r>
            <a:endParaRPr lang="en-US" dirty="0"/>
          </a:p>
          <a:p>
            <a:pPr lvl="1"/>
            <a:r>
              <a:rPr lang="en-US" b="1" dirty="0" smtClean="0"/>
              <a:t>a4tcem</a:t>
            </a:r>
            <a:r>
              <a:rPr lang="en-US" dirty="0" smtClean="0"/>
              <a:t> </a:t>
            </a:r>
            <a:r>
              <a:rPr lang="en-US" dirty="0"/>
              <a:t>= jets built from EM-scale clusters with no jet level </a:t>
            </a:r>
            <a:r>
              <a:rPr lang="en-US" dirty="0" smtClean="0"/>
              <a:t>calibration</a:t>
            </a:r>
            <a:endParaRPr lang="en-US" dirty="0"/>
          </a:p>
          <a:p>
            <a:pPr lvl="1"/>
            <a:r>
              <a:rPr lang="en-US" b="1" dirty="0" smtClean="0"/>
              <a:t>a10tcemsubjes</a:t>
            </a:r>
            <a:r>
              <a:rPr lang="en-US" dirty="0"/>
              <a:t> = jets built from EM-scale clusters </a:t>
            </a:r>
            <a:r>
              <a:rPr lang="en-US" dirty="0" smtClean="0"/>
              <a:t>with pile</a:t>
            </a:r>
            <a:r>
              <a:rPr lang="en-US" dirty="0"/>
              <a:t>-up subtraction </a:t>
            </a:r>
            <a:r>
              <a:rPr lang="en-US" dirty="0" smtClean="0"/>
              <a:t>and </a:t>
            </a:r>
            <a:r>
              <a:rPr lang="en-US" dirty="0"/>
              <a:t>jet-level calibration </a:t>
            </a:r>
          </a:p>
          <a:p>
            <a:pPr lvl="1"/>
            <a:r>
              <a:rPr lang="en-US" b="1" dirty="0" smtClean="0"/>
              <a:t>a10TTem</a:t>
            </a:r>
            <a:r>
              <a:rPr lang="en-US" dirty="0"/>
              <a:t> = jets built from </a:t>
            </a:r>
            <a:r>
              <a:rPr lang="en-US" dirty="0" err="1" smtClean="0"/>
              <a:t>TriggerTowers</a:t>
            </a:r>
            <a:r>
              <a:rPr lang="en-US" dirty="0" smtClean="0"/>
              <a:t> </a:t>
            </a:r>
            <a:r>
              <a:rPr lang="en-US" dirty="0"/>
              <a:t>with no jet level calibration </a:t>
            </a:r>
          </a:p>
          <a:p>
            <a:pPr lvl="1"/>
            <a:r>
              <a:rPr lang="en-US" b="1" dirty="0" smtClean="0"/>
              <a:t>a4tclcwsub</a:t>
            </a:r>
            <a:r>
              <a:rPr lang="en-US" dirty="0"/>
              <a:t> = jets built from LC-scale clusters with only a pile-up subtraction applied at the jet </a:t>
            </a:r>
            <a:r>
              <a:rPr lang="en-US" dirty="0" smtClean="0"/>
              <a:t>level</a:t>
            </a:r>
          </a:p>
          <a:p>
            <a:pPr lvl="1"/>
            <a:r>
              <a:rPr lang="en-US" b="1" dirty="0" smtClean="0"/>
              <a:t>a10tclcw_PS</a:t>
            </a:r>
            <a:r>
              <a:rPr lang="en-US" dirty="0" smtClean="0"/>
              <a:t> = jets built from LC-scale clusters found in a </a:t>
            </a:r>
            <a:r>
              <a:rPr lang="en-US" dirty="0" err="1" smtClean="0"/>
              <a:t>SuperRoI</a:t>
            </a:r>
            <a:r>
              <a:rPr lang="en-US" dirty="0" smtClean="0"/>
              <a:t> seeded by all L1_Jx items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3A10-AABB-5549-909A-AECC4BFC5294}" type="datetime1">
              <a:rPr lang="en-US" smtClean="0"/>
              <a:t>26/11/14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Jet menu - TGM 26/11/2014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3B053-36B1-904A-972D-C07CE42D9F2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213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047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Inclusive single jet chains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5861579"/>
              </p:ext>
            </p:extLst>
          </p:nvPr>
        </p:nvGraphicFramePr>
        <p:xfrm>
          <a:off x="0" y="1088230"/>
          <a:ext cx="9144000" cy="5394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5375"/>
                <a:gridCol w="1746250"/>
                <a:gridCol w="1619250"/>
                <a:gridCol w="1698625"/>
                <a:gridCol w="1460500"/>
                <a:gridCol w="1524000"/>
              </a:tblGrid>
              <a:tr h="3371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Level</a:t>
                      </a:r>
                      <a:r>
                        <a:rPr lang="en-US" sz="1400" baseline="0" dirty="0" smtClean="0"/>
                        <a:t> 1 seed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Rate @ 0.5 &amp; 2x10</a:t>
                      </a:r>
                      <a:r>
                        <a:rPr lang="en-US" sz="1400" baseline="30000" dirty="0" smtClean="0"/>
                        <a:t>34</a:t>
                      </a:r>
                      <a:endParaRPr lang="en-US" sz="1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HLT chain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Rate @ 0.5 &amp; 2x10</a:t>
                      </a:r>
                      <a:r>
                        <a:rPr lang="en-US" sz="1400" baseline="30000" dirty="0" smtClean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Prescale@2x10</a:t>
                      </a:r>
                      <a:r>
                        <a:rPr lang="en-US" sz="1400" baseline="30000" dirty="0" smtClean="0"/>
                        <a:t>34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Clients</a:t>
                      </a:r>
                      <a:endParaRPr lang="en-US" sz="1400" dirty="0"/>
                    </a:p>
                  </a:txBody>
                  <a:tcPr/>
                </a:tc>
              </a:tr>
              <a:tr h="337142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L1_RD0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j55_a4tcemsubjes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O(Hz)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bootstrap</a:t>
                      </a:r>
                      <a:endParaRPr lang="en-US" sz="1400" dirty="0"/>
                    </a:p>
                  </a:txBody>
                  <a:tcPr/>
                </a:tc>
              </a:tr>
              <a:tr h="337142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j60_a4tcemsubjes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O(Hz)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bootstrap</a:t>
                      </a:r>
                      <a:endParaRPr lang="en-US" sz="1400" dirty="0"/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0.95 /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3.8 MHz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j55_a4tcemsubjes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150 / 600 kHz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600,000 – 1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taus</a:t>
                      </a:r>
                      <a:endParaRPr lang="en-US" sz="1400" dirty="0"/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0.53 /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2.1 MHz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j60_a4tcemsubjes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 / 400 kHz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400,000 – 1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taus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dirty="0" err="1" smtClean="0"/>
                        <a:t>btag</a:t>
                      </a:r>
                      <a:endParaRPr lang="en-US" sz="1400" dirty="0"/>
                    </a:p>
                  </a:txBody>
                  <a:tcPr/>
                </a:tc>
              </a:tr>
              <a:tr h="337142">
                <a:tc rowSpan="4">
                  <a:txBody>
                    <a:bodyPr/>
                    <a:lstStyle/>
                    <a:p>
                      <a:r>
                        <a:rPr lang="en-US" sz="1400" dirty="0" smtClean="0"/>
                        <a:t>J20</a:t>
                      </a:r>
                      <a:endParaRPr lang="en-US" sz="14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400" dirty="0" smtClean="0"/>
                        <a:t>240 /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970 kHz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j85_a4tcemsubjes</a:t>
                      </a:r>
                      <a:endParaRPr lang="en-US" sz="14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400" dirty="0" smtClean="0"/>
                        <a:t>21 / 85 kHz</a:t>
                      </a:r>
                      <a:endParaRPr lang="en-US" sz="14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400" dirty="0" smtClean="0"/>
                        <a:t>85,000 – 1 Hz</a:t>
                      </a:r>
                      <a:endParaRPr lang="en-US" sz="14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400" dirty="0" err="1" smtClean="0"/>
                        <a:t>taus</a:t>
                      </a:r>
                      <a:r>
                        <a:rPr lang="en-US" sz="1400" dirty="0" smtClean="0"/>
                        <a:t>, multi-j</a:t>
                      </a:r>
                      <a:endParaRPr lang="en-US" sz="1400" dirty="0"/>
                    </a:p>
                  </a:txBody>
                  <a:tcPr/>
                </a:tc>
              </a:tr>
              <a:tr h="337142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j85_a4tcemjes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37142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j85_a4tclcwsubjes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37142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j85_a4tclcwjes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130 /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510 kHz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j100_a4tcemsubjes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 / 41 kHz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41,000 – 1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taus</a:t>
                      </a:r>
                      <a:endParaRPr lang="en-US" sz="1400" dirty="0"/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J30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75 /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300 kHz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j110_a4tcemsubjes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6.5 / 26 kHz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26,000 – 1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LAr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calib</a:t>
                      </a:r>
                      <a:endParaRPr lang="en-US" sz="1400" dirty="0"/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32 /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130 kHz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j150_a4tcemsubjes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1.6 / 6.5 kHz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6500 – 1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J+MET</a:t>
                      </a:r>
                      <a:endParaRPr lang="en-US" sz="1400" dirty="0"/>
                    </a:p>
                  </a:txBody>
                  <a:tcPr/>
                </a:tc>
              </a:tr>
              <a:tr h="337142">
                <a:tc rowSpan="4">
                  <a:txBody>
                    <a:bodyPr/>
                    <a:lstStyle/>
                    <a:p>
                      <a:r>
                        <a:rPr lang="en-US" sz="1400" dirty="0" smtClean="0"/>
                        <a:t>J50</a:t>
                      </a:r>
                      <a:endParaRPr lang="en-US" sz="14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400" dirty="0" smtClean="0"/>
                        <a:t>15 /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60 kHz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j175_a4tcemsubjes</a:t>
                      </a:r>
                      <a:endParaRPr lang="en-US" sz="14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400" dirty="0" smtClean="0"/>
                        <a:t>0.75 / 3 kHz</a:t>
                      </a:r>
                      <a:endParaRPr lang="en-US" sz="14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400" dirty="0" smtClean="0"/>
                        <a:t>3000 – 1 Hz</a:t>
                      </a:r>
                      <a:endParaRPr lang="en-US" sz="14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400" dirty="0" err="1" smtClean="0"/>
                        <a:t>multijet</a:t>
                      </a:r>
                      <a:endParaRPr lang="en-US" sz="1400" dirty="0"/>
                    </a:p>
                  </a:txBody>
                  <a:tcPr/>
                </a:tc>
              </a:tr>
              <a:tr h="33714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j175_a4tcemjes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3714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j175_a4tclcwsubjes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3714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j175_a4tclcwjes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19770-E175-114E-AE66-D1D33F579F9B}" type="datetime1">
              <a:rPr lang="en-US" smtClean="0"/>
              <a:t>26/11/14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Jet menu - TGM 26/11/2014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3B053-36B1-904A-972D-C07CE42D9F2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663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3513"/>
            <a:ext cx="8229600" cy="65047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Inclusive single jet chains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8905934"/>
              </p:ext>
            </p:extLst>
          </p:nvPr>
        </p:nvGraphicFramePr>
        <p:xfrm>
          <a:off x="0" y="863944"/>
          <a:ext cx="9144000" cy="5981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5375"/>
                <a:gridCol w="1746250"/>
                <a:gridCol w="1619250"/>
                <a:gridCol w="1698625"/>
                <a:gridCol w="1460500"/>
                <a:gridCol w="1524000"/>
              </a:tblGrid>
              <a:tr h="3371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Level</a:t>
                      </a:r>
                      <a:r>
                        <a:rPr lang="en-US" sz="1400" baseline="0" dirty="0" smtClean="0"/>
                        <a:t> 1 seed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Rate @ 0.5 &amp; 2x10</a:t>
                      </a:r>
                      <a:r>
                        <a:rPr lang="en-US" sz="1400" baseline="30000" dirty="0" smtClean="0"/>
                        <a:t>34</a:t>
                      </a:r>
                      <a:endParaRPr lang="en-US" sz="1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HLT chain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Rate @ 0.5 &amp; 2x10</a:t>
                      </a:r>
                      <a:r>
                        <a:rPr lang="en-US" sz="1400" baseline="30000" dirty="0" smtClean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Prescale@2x10</a:t>
                      </a:r>
                      <a:r>
                        <a:rPr lang="en-US" sz="1400" baseline="30000" dirty="0" smtClean="0"/>
                        <a:t>34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Clients</a:t>
                      </a:r>
                      <a:endParaRPr lang="en-US" sz="1400" dirty="0"/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J60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7.5 /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30 kHz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j200_a4tcemsubjes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0.4 / 1.6 kHz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1600 – 1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btag</a:t>
                      </a:r>
                      <a:endParaRPr lang="en-US" sz="1400" dirty="0"/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J75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 /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17 kHz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j260_a4tcemsubjes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140 / 400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400 – 1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btag</a:t>
                      </a:r>
                      <a:r>
                        <a:rPr lang="en-US" sz="1400" dirty="0" smtClean="0"/>
                        <a:t>, low </a:t>
                      </a:r>
                      <a:r>
                        <a:rPr lang="en-US" sz="1400" dirty="0" err="1" smtClean="0"/>
                        <a:t>Lumi</a:t>
                      </a:r>
                      <a:endParaRPr lang="en-US" sz="1400" dirty="0"/>
                    </a:p>
                  </a:txBody>
                  <a:tcPr/>
                </a:tc>
              </a:tr>
              <a:tr h="337142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J85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2.5 /</a:t>
                      </a:r>
                      <a:r>
                        <a:rPr lang="en-US" sz="1400" baseline="0" dirty="0" smtClean="0"/>
                        <a:t> 10 kHz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j300_a4tcemsubjes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67 / 270Hz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 – ≈1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multijet</a:t>
                      </a:r>
                      <a:r>
                        <a:rPr lang="en-US" sz="1400" dirty="0" smtClean="0"/>
                        <a:t>,</a:t>
                      </a:r>
                      <a:endParaRPr lang="en-US" sz="1400" dirty="0"/>
                    </a:p>
                    <a:p>
                      <a:r>
                        <a:rPr lang="en-US" sz="1400" baseline="0" dirty="0" smtClean="0"/>
                        <a:t>medium </a:t>
                      </a:r>
                      <a:r>
                        <a:rPr lang="en-US" sz="1400" baseline="0" dirty="0" err="1" smtClean="0"/>
                        <a:t>Lumi</a:t>
                      </a:r>
                      <a:endParaRPr lang="en-US" sz="1400" dirty="0"/>
                    </a:p>
                  </a:txBody>
                  <a:tcPr/>
                </a:tc>
              </a:tr>
              <a:tr h="33714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j320_a4tcemsubjes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43 / 170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150 – ≈1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multijet</a:t>
                      </a:r>
                      <a:r>
                        <a:rPr lang="en-US" sz="1400" dirty="0" smtClean="0"/>
                        <a:t>,</a:t>
                      </a:r>
                      <a:endParaRPr lang="en-US" sz="1400" dirty="0"/>
                    </a:p>
                    <a:p>
                      <a:r>
                        <a:rPr lang="en-US" sz="1400" baseline="0" dirty="0" smtClean="0"/>
                        <a:t>medium </a:t>
                      </a:r>
                      <a:r>
                        <a:rPr lang="en-US" sz="1400" baseline="0" dirty="0" err="1" smtClean="0"/>
                        <a:t>Lumi</a:t>
                      </a:r>
                      <a:endParaRPr lang="en-US" sz="1400" dirty="0"/>
                    </a:p>
                  </a:txBody>
                  <a:tcPr/>
                </a:tc>
              </a:tr>
              <a:tr h="337142">
                <a:tc rowSpan="9">
                  <a:txBody>
                    <a:bodyPr/>
                    <a:lstStyle/>
                    <a:p>
                      <a:r>
                        <a:rPr lang="en-US" sz="1400" dirty="0" smtClean="0"/>
                        <a:t>J100</a:t>
                      </a:r>
                      <a:endParaRPr lang="en-US" sz="1400" dirty="0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1.3 /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5 kHz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j360_a4tcemjes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22</a:t>
                      </a:r>
                      <a:r>
                        <a:rPr lang="en-US" sz="1400" baseline="0" dirty="0" smtClean="0"/>
                        <a:t> / </a:t>
                      </a:r>
                      <a:r>
                        <a:rPr lang="en-US" sz="1400" dirty="0" smtClean="0"/>
                        <a:t>90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100 – ≈1 Hz</a:t>
                      </a:r>
                      <a:endParaRPr lang="en-US" sz="1400" dirty="0" smtClean="0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r>
                        <a:rPr lang="en-US" sz="1400" dirty="0" err="1" smtClean="0"/>
                        <a:t>unprescaled</a:t>
                      </a:r>
                      <a:r>
                        <a:rPr lang="en-US" sz="1400" dirty="0" smtClean="0"/>
                        <a:t> at </a:t>
                      </a:r>
                      <a:r>
                        <a:rPr lang="en-US" sz="1400" dirty="0" smtClean="0"/>
                        <a:t>1x10</a:t>
                      </a:r>
                      <a:r>
                        <a:rPr lang="en-US" sz="1400" baseline="30000" dirty="0" smtClean="0"/>
                        <a:t>32</a:t>
                      </a:r>
                    </a:p>
                    <a:p>
                      <a:r>
                        <a:rPr lang="en-US" sz="1400" baseline="0" dirty="0" smtClean="0"/>
                        <a:t>or lower: aim for 1-2 points during year to change lowest </a:t>
                      </a:r>
                      <a:r>
                        <a:rPr lang="en-US" sz="1400" baseline="0" dirty="0" err="1" smtClean="0"/>
                        <a:t>unprescaled</a:t>
                      </a:r>
                      <a:r>
                        <a:rPr lang="en-US" sz="1400" baseline="0" dirty="0" smtClean="0"/>
                        <a:t> chain</a:t>
                      </a:r>
                    </a:p>
                    <a:p>
                      <a:endParaRPr lang="en-US" sz="1400" baseline="0" dirty="0" smtClean="0"/>
                    </a:p>
                    <a:p>
                      <a:r>
                        <a:rPr lang="en-US" sz="1400" baseline="0" dirty="0" smtClean="0"/>
                        <a:t>Also re-think set of cross-check chains with different calibrations if needed</a:t>
                      </a:r>
                      <a:endParaRPr lang="en-US" sz="1400" baseline="0" dirty="0"/>
                    </a:p>
                  </a:txBody>
                  <a:tcPr/>
                </a:tc>
              </a:tr>
              <a:tr h="33714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j380_a4tcemsubjes</a:t>
                      </a:r>
                      <a:endParaRPr lang="en-US" sz="14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400" dirty="0" smtClean="0"/>
                        <a:t>16 / 65 Hz</a:t>
                      </a:r>
                      <a:endParaRPr lang="en-US" sz="14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400" dirty="0" smtClean="0"/>
                        <a:t>50 – ≈1 Hz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37142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j380_a4tcemjes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7142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j380_a4tclcwsubjes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7142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j380_a4tclcwjes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714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j400_a4tcemsubjes</a:t>
                      </a:r>
                      <a:endParaRPr lang="en-US" sz="14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400" dirty="0" smtClean="0"/>
                        <a:t>9 / 35 Hz</a:t>
                      </a:r>
                      <a:endParaRPr lang="en-US" sz="14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400" dirty="0" err="1" smtClean="0"/>
                        <a:t>unprescaled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37142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j400_a4tcemjes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baseline="30000" dirty="0"/>
                    </a:p>
                  </a:txBody>
                  <a:tcPr/>
                </a:tc>
              </a:tr>
              <a:tr h="337142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j400_a4tclcwsubjes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baseline="30000" dirty="0"/>
                    </a:p>
                  </a:txBody>
                  <a:tcPr/>
                </a:tc>
              </a:tr>
              <a:tr h="337142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j400_a4tclcwjes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baseline="30000" dirty="0"/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J120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1.3 /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2.7 kHz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j460_a4tcemjes + cross-check chains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&lt;1 / 2.8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unprescaled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High </a:t>
                      </a:r>
                      <a:r>
                        <a:rPr lang="en-US" sz="1400" dirty="0" err="1" smtClean="0"/>
                        <a:t>Lumi</a:t>
                      </a:r>
                      <a:endParaRPr lang="en-US" sz="1400" dirty="0"/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J400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 /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0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noAlg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5.5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unprescaled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Passthrough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72121-DC3C-F64F-AEFD-B1F4B5F050D3}" type="datetime1">
              <a:rPr lang="en-US" smtClean="0"/>
              <a:t>26/11/14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Jet menu - TGM 26/11/2014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3B053-36B1-904A-972D-C07CE42D9F2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533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047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Multi-jet and fat jet chains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3851780"/>
              </p:ext>
            </p:extLst>
          </p:nvPr>
        </p:nvGraphicFramePr>
        <p:xfrm>
          <a:off x="0" y="1023273"/>
          <a:ext cx="9144000" cy="4719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125"/>
                <a:gridCol w="1301750"/>
                <a:gridCol w="2413000"/>
                <a:gridCol w="1317625"/>
                <a:gridCol w="1444625"/>
                <a:gridCol w="1539875"/>
              </a:tblGrid>
              <a:tr h="3371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Level</a:t>
                      </a:r>
                      <a:r>
                        <a:rPr lang="en-US" sz="1400" baseline="0" dirty="0" smtClean="0"/>
                        <a:t> 1 seed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@ </a:t>
                      </a:r>
                      <a:r>
                        <a:rPr lang="en-US" sz="1400" dirty="0" smtClean="0"/>
                        <a:t>0.5 &amp; 2x10</a:t>
                      </a:r>
                      <a:r>
                        <a:rPr lang="en-US" sz="1400" baseline="30000" dirty="0" smtClean="0"/>
                        <a:t>34</a:t>
                      </a:r>
                      <a:endParaRPr lang="en-US" sz="1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HLT chain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@ </a:t>
                      </a:r>
                      <a:r>
                        <a:rPr lang="en-US" sz="1400" dirty="0" smtClean="0"/>
                        <a:t>0.5 &amp; 2x10</a:t>
                      </a:r>
                      <a:r>
                        <a:rPr lang="en-US" sz="1400" baseline="30000" dirty="0" smtClean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Prescale@2x10</a:t>
                      </a:r>
                      <a:r>
                        <a:rPr lang="en-US" sz="1400" baseline="30000" dirty="0" smtClean="0"/>
                        <a:t>34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Clients</a:t>
                      </a:r>
                      <a:endParaRPr lang="en-US" sz="1400" dirty="0"/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3J40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0.4 / 1.6 kHz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4j85_a4tcemsubjes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45 / 180 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180 – 1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3J50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0.3 /</a:t>
                      </a:r>
                      <a:r>
                        <a:rPr lang="en-US" sz="1400" baseline="0" dirty="0" smtClean="0"/>
                        <a:t> 1</a:t>
                      </a:r>
                      <a:r>
                        <a:rPr lang="en-US" sz="1400" dirty="0" smtClean="0"/>
                        <a:t>.0 kHz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4j100_a4tcemsubjes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 / 50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unprescaled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SUSY, SM,</a:t>
                      </a:r>
                      <a:r>
                        <a:rPr lang="en-US" sz="1400" baseline="0" dirty="0" smtClean="0"/>
                        <a:t> top, jets</a:t>
                      </a:r>
                      <a:endParaRPr lang="en-US" sz="1400" dirty="0"/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4J15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2.4 / 9.5 kHz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5j55_a4tcemsubjes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65 / 260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260 – 1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4J20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0.5 /</a:t>
                      </a:r>
                      <a:r>
                        <a:rPr lang="en-US" sz="1400" baseline="0" dirty="0" smtClean="0"/>
                        <a:t> 1.9 </a:t>
                      </a:r>
                      <a:r>
                        <a:rPr lang="en-US" sz="1400" dirty="0" smtClean="0"/>
                        <a:t>kHz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5j60_a4tcemsubjes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 / 170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170 – 1</a:t>
                      </a:r>
                      <a:r>
                        <a:rPr lang="en-US" sz="1400" baseline="0" dirty="0" smtClean="0"/>
                        <a:t>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37142">
                <a:tc rowSpan="4">
                  <a:txBody>
                    <a:bodyPr/>
                    <a:lstStyle/>
                    <a:p>
                      <a:r>
                        <a:rPr lang="en-US" sz="1400" dirty="0" smtClean="0"/>
                        <a:t>4J20</a:t>
                      </a:r>
                      <a:endParaRPr lang="en-US" sz="14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0.5 /</a:t>
                      </a:r>
                      <a:r>
                        <a:rPr lang="en-US" sz="1400" baseline="0" dirty="0" smtClean="0"/>
                        <a:t> 1.9 </a:t>
                      </a:r>
                      <a:r>
                        <a:rPr lang="en-US" sz="1400" dirty="0" smtClean="0"/>
                        <a:t>kHz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5j85_a4tcemsubjes</a:t>
                      </a:r>
                      <a:endParaRPr lang="en-US" sz="14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400" dirty="0" smtClean="0"/>
                        <a:t>4 / 15 Hz</a:t>
                      </a:r>
                      <a:endParaRPr lang="en-US" sz="14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unprescaled</a:t>
                      </a:r>
                      <a:endParaRPr lang="en-US" sz="1400" dirty="0" smtClean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SUSY, SM,</a:t>
                      </a:r>
                      <a:r>
                        <a:rPr lang="en-US" sz="1400" baseline="0" dirty="0" smtClean="0"/>
                        <a:t> top, jets</a:t>
                      </a:r>
                      <a:endParaRPr lang="en-US" sz="1400" dirty="0" smtClean="0"/>
                    </a:p>
                  </a:txBody>
                  <a:tcPr/>
                </a:tc>
              </a:tr>
              <a:tr h="337142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5j85_a4tcemjes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  <a:tr h="337142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5j85_a4tclcwsubjes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  <a:tr h="337142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5j85_a4tclcwjes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5J15.0ETA24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0.1 /</a:t>
                      </a:r>
                      <a:r>
                        <a:rPr lang="en-US" sz="1400" baseline="0" dirty="0" smtClean="0"/>
                        <a:t> 0.3</a:t>
                      </a:r>
                      <a:r>
                        <a:rPr lang="en-US" sz="1400" dirty="0" smtClean="0"/>
                        <a:t> kHz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6j45.0eta24_a4tcemsubjes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 / 100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 – 1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SUSY, </a:t>
                      </a:r>
                      <a:r>
                        <a:rPr lang="en-US" sz="1400" dirty="0" smtClean="0"/>
                        <a:t>SM (*)</a:t>
                      </a:r>
                      <a:endParaRPr lang="en-US" sz="1400" dirty="0"/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5J15.0ETA24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0.1 /</a:t>
                      </a:r>
                      <a:r>
                        <a:rPr lang="en-US" sz="1400" baseline="0" dirty="0" smtClean="0"/>
                        <a:t> 0.3</a:t>
                      </a:r>
                      <a:r>
                        <a:rPr lang="en-US" sz="1400" dirty="0" smtClean="0"/>
                        <a:t> kHz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6j50.0eta24_a4tcemsubjes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 / 40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unprescaled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SUSY, </a:t>
                      </a:r>
                      <a:r>
                        <a:rPr lang="en-US" sz="1400" dirty="0" smtClean="0"/>
                        <a:t>SM (*)</a:t>
                      </a:r>
                      <a:endParaRPr lang="en-US" sz="1400" dirty="0" smtClean="0"/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5J15.0ETA24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0.1 /</a:t>
                      </a:r>
                      <a:r>
                        <a:rPr lang="en-US" sz="1400" baseline="0" dirty="0" smtClean="0"/>
                        <a:t> 0.3</a:t>
                      </a:r>
                      <a:r>
                        <a:rPr lang="en-US" sz="1400" dirty="0" smtClean="0"/>
                        <a:t> kHz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6j55.0eta24_a4tcemsubjes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 / 30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30 – 1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SUSY, </a:t>
                      </a:r>
                      <a:r>
                        <a:rPr lang="en-US" sz="1400" dirty="0" smtClean="0"/>
                        <a:t>SM (*)</a:t>
                      </a:r>
                      <a:endParaRPr lang="en-US" sz="1400" dirty="0" smtClean="0"/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HT150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/ 12 kHz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j360_a10tcemsubjes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14 / 60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60 – 1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exotics, jets</a:t>
                      </a:r>
                      <a:endParaRPr lang="en-US" sz="1400" dirty="0"/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HT190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1.2 / 5 kHz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j450_a10tcemsubjes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/ 8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unprescaled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exotics, jets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2625" y="5873750"/>
            <a:ext cx="7858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(*) A new study from SUSY indicates that 6j chains can/should start from 4J20 to save bandwidth – need to understand if this is also ok for SM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0273-81D5-984F-91DC-1DBAC5C1D791}" type="datetime1">
              <a:rPr lang="en-US" smtClean="0"/>
              <a:t>26/11/14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Jet menu - TGM 26/11/2014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3B053-36B1-904A-972D-C07CE42D9F2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69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047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Forward jet </a:t>
            </a:r>
            <a:r>
              <a:rPr lang="en-US" dirty="0" smtClean="0"/>
              <a:t>and HT chains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5873179"/>
              </p:ext>
            </p:extLst>
          </p:nvPr>
        </p:nvGraphicFramePr>
        <p:xfrm>
          <a:off x="0" y="1023273"/>
          <a:ext cx="9144000" cy="3371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647"/>
                <a:gridCol w="1775591"/>
                <a:gridCol w="1246441"/>
                <a:gridCol w="1886321"/>
                <a:gridCol w="1464961"/>
                <a:gridCol w="1583039"/>
              </a:tblGrid>
              <a:tr h="3371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Level</a:t>
                      </a:r>
                      <a:r>
                        <a:rPr lang="en-US" sz="1400" baseline="0" dirty="0" smtClean="0"/>
                        <a:t> 1 seed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Rate @ </a:t>
                      </a:r>
                      <a:r>
                        <a:rPr lang="en-US" sz="1400" dirty="0" smtClean="0"/>
                        <a:t>0.5 &amp; 2x10</a:t>
                      </a:r>
                      <a:r>
                        <a:rPr lang="en-US" sz="1400" baseline="30000" dirty="0" smtClean="0"/>
                        <a:t>34</a:t>
                      </a:r>
                      <a:endParaRPr lang="en-US" sz="1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HLT chain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Rate </a:t>
                      </a:r>
                      <a:r>
                        <a:rPr lang="en-US" sz="1400" dirty="0" smtClean="0"/>
                        <a:t>@ 0.5 &amp; 2x10</a:t>
                      </a:r>
                      <a:r>
                        <a:rPr lang="en-US" sz="1400" baseline="30000" dirty="0" smtClean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Prescale@2x10</a:t>
                      </a:r>
                      <a:r>
                        <a:rPr lang="en-US" sz="1400" baseline="30000" dirty="0" smtClean="0"/>
                        <a:t>34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Clients</a:t>
                      </a:r>
                      <a:endParaRPr lang="en-US" sz="1400" dirty="0"/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J15.24ETA49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j60.24eta49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? – 1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egamma</a:t>
                      </a:r>
                      <a:endParaRPr lang="en-US" sz="1400" dirty="0"/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J15.28ETA32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j60.28eta32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? – 1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SUSY, SM,</a:t>
                      </a:r>
                      <a:r>
                        <a:rPr lang="en-US" sz="1400" baseline="0" dirty="0" smtClean="0"/>
                        <a:t> top, jets</a:t>
                      </a:r>
                      <a:endParaRPr lang="en-US" sz="1400" dirty="0"/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J20.28ETA32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j85.28eta32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? – 1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jets</a:t>
                      </a:r>
                      <a:endParaRPr lang="en-US" sz="1400" dirty="0"/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J15.32ETA49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j60.32eta49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? – 1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jets</a:t>
                      </a:r>
                      <a:endParaRPr lang="en-US" sz="1400" dirty="0"/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J20.32ETA49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j85.32eta49</a:t>
                      </a:r>
                      <a:endParaRPr lang="en-US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? – 1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jets</a:t>
                      </a:r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J30.32ETA49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j110.32eta49</a:t>
                      </a:r>
                      <a:endParaRPr lang="en-US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? – 1 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jets</a:t>
                      </a:r>
                      <a:endParaRPr lang="en-US" sz="1400" dirty="0"/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J50.32ETA49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j175.32eta49</a:t>
                      </a:r>
                      <a:endParaRPr lang="en-US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unprescaled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Jets, SM</a:t>
                      </a:r>
                      <a:endParaRPr lang="en-US" sz="1400" dirty="0" smtClean="0"/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J75.32ETA49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j260.32eta49</a:t>
                      </a:r>
                      <a:endParaRPr lang="en-US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unprescaled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SM</a:t>
                      </a:r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J100.32ETA49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j360.32eta49</a:t>
                      </a:r>
                      <a:endParaRPr lang="en-US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unprescaled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35000" y="4410568"/>
            <a:ext cx="7746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Default R parameter and calibration is a4tcemsubjes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Add cross-check chains (a4tcemjes, a4tclcwsubjes, a4tclcwjes) for: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solidFill>
                  <a:schemeClr val="dk1"/>
                </a:solidFill>
              </a:rPr>
              <a:t>j85.28eta32, j85.32eta49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dk1"/>
                </a:solidFill>
              </a:rPr>
              <a:t>j175.32eta49, j260.32eta49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dk1"/>
                </a:solidFill>
              </a:rPr>
              <a:t>j360.32eta49</a:t>
            </a:r>
            <a:endParaRPr lang="en-U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8513435"/>
              </p:ext>
            </p:extLst>
          </p:nvPr>
        </p:nvGraphicFramePr>
        <p:xfrm>
          <a:off x="0" y="5461719"/>
          <a:ext cx="9144000" cy="1011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647"/>
                <a:gridCol w="1701603"/>
                <a:gridCol w="1381125"/>
                <a:gridCol w="1825625"/>
                <a:gridCol w="1464961"/>
                <a:gridCol w="1583039"/>
              </a:tblGrid>
              <a:tr h="3371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Level</a:t>
                      </a:r>
                      <a:r>
                        <a:rPr lang="en-US" sz="1400" baseline="0" dirty="0" smtClean="0"/>
                        <a:t> 1 seed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Rate @ </a:t>
                      </a:r>
                      <a:r>
                        <a:rPr lang="en-US" sz="1400" dirty="0" smtClean="0"/>
                        <a:t>0.5 &amp; 2x10</a:t>
                      </a:r>
                      <a:r>
                        <a:rPr lang="en-US" sz="1400" baseline="30000" dirty="0" smtClean="0"/>
                        <a:t>34</a:t>
                      </a:r>
                      <a:endParaRPr lang="en-US" sz="1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HLT chain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Rate </a:t>
                      </a:r>
                      <a:r>
                        <a:rPr lang="en-US" sz="1400" dirty="0" smtClean="0"/>
                        <a:t>@ 0.5 &amp; 2x10</a:t>
                      </a:r>
                      <a:r>
                        <a:rPr lang="en-US" sz="1400" baseline="30000" dirty="0" smtClean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Prescale@2x10</a:t>
                      </a:r>
                      <a:r>
                        <a:rPr lang="en-US" sz="1400" baseline="30000" dirty="0" smtClean="0"/>
                        <a:t>34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Clients</a:t>
                      </a:r>
                      <a:endParaRPr lang="en-US" sz="1400" dirty="0"/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HT190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1.2 / 5 kHz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ht1000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3.5/14 Hz (0</a:t>
                      </a:r>
                      <a:r>
                        <a:rPr lang="en-US" sz="1400" baseline="0" dirty="0" smtClean="0"/>
                        <a:t> unique)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unprescaled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HT150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Ht500(?)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prescaled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D950F-47B4-9F46-A8EC-316B5AD491F3}" type="datetime1">
              <a:rPr lang="en-US" smtClean="0"/>
              <a:t>26/11/14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Jet menu - TGM 26/11/2014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3B053-36B1-904A-972D-C07CE42D9F2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789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47638"/>
            <a:ext cx="9144000" cy="75723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Primary Jet Menu Items at low &amp; high </a:t>
            </a:r>
            <a:r>
              <a:rPr lang="en-US" dirty="0" err="1" smtClean="0"/>
              <a:t>lumi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1875"/>
            <a:ext cx="8229600" cy="274637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5x10</a:t>
            </a:r>
            <a:r>
              <a:rPr lang="en-US" baseline="30000" dirty="0" smtClean="0"/>
              <a:t>33</a:t>
            </a:r>
            <a:r>
              <a:rPr lang="en-US" dirty="0" smtClean="0"/>
              <a:t> </a:t>
            </a:r>
            <a:r>
              <a:rPr lang="en-US" dirty="0" smtClean="0"/>
              <a:t>menu: j360</a:t>
            </a:r>
            <a:r>
              <a:rPr lang="en-US" dirty="0" smtClean="0"/>
              <a:t>, fatjet360, 4j85, 5j60, </a:t>
            </a:r>
            <a:r>
              <a:rPr lang="en-US" dirty="0" smtClean="0"/>
              <a:t>6j50.0ETA24, ht800</a:t>
            </a:r>
          </a:p>
          <a:p>
            <a:r>
              <a:rPr lang="en-US" dirty="0" smtClean="0"/>
              <a:t>2x10</a:t>
            </a:r>
            <a:r>
              <a:rPr lang="en-US" baseline="30000" dirty="0" smtClean="0"/>
              <a:t>34</a:t>
            </a:r>
            <a:r>
              <a:rPr lang="en-US" dirty="0" smtClean="0"/>
              <a:t> menu: j400</a:t>
            </a:r>
            <a:r>
              <a:rPr lang="en-US" dirty="0" smtClean="0"/>
              <a:t>, fatjet450, 4j100, 5j85, </a:t>
            </a:r>
            <a:r>
              <a:rPr lang="en-US" dirty="0" smtClean="0"/>
              <a:t>6j50.0ETA24, ht1000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Default calibration: </a:t>
            </a:r>
            <a:r>
              <a:rPr lang="en-US" dirty="0" err="1" smtClean="0"/>
              <a:t>emsubjes</a:t>
            </a:r>
            <a:endParaRPr lang="en-US" dirty="0"/>
          </a:p>
          <a:p>
            <a:pPr lvl="1"/>
            <a:r>
              <a:rPr lang="en-US" dirty="0" smtClean="0"/>
              <a:t>Plus cross check chains for specific thresholds</a:t>
            </a:r>
          </a:p>
          <a:p>
            <a:pPr lvl="1"/>
            <a:r>
              <a:rPr lang="en-US" dirty="0" smtClean="0"/>
              <a:t>NOTE:</a:t>
            </a:r>
            <a:r>
              <a:rPr lang="en-US" dirty="0"/>
              <a:t> </a:t>
            </a:r>
            <a:r>
              <a:rPr lang="en-US" dirty="0" smtClean="0"/>
              <a:t>cross check chains should be run with coherent </a:t>
            </a:r>
            <a:r>
              <a:rPr lang="en-US" dirty="0" err="1" smtClean="0"/>
              <a:t>prescale</a:t>
            </a:r>
            <a:endParaRPr lang="en-US" dirty="0" smtClean="0"/>
          </a:p>
          <a:p>
            <a:r>
              <a:rPr lang="en-US" dirty="0" smtClean="0"/>
              <a:t>In each scenario, total jet menu rate adds up to around 100Hz </a:t>
            </a:r>
            <a:endParaRPr lang="en-US" dirty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1043784"/>
              </p:ext>
            </p:extLst>
          </p:nvPr>
        </p:nvGraphicFramePr>
        <p:xfrm>
          <a:off x="258695" y="3840519"/>
          <a:ext cx="8686800" cy="2398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4490"/>
                <a:gridCol w="2039979"/>
                <a:gridCol w="1722403"/>
                <a:gridCol w="1876832"/>
                <a:gridCol w="1683096"/>
              </a:tblGrid>
              <a:tr h="3371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Chain 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L1 Seed at 0.5x10</a:t>
                      </a:r>
                      <a:r>
                        <a:rPr lang="en-US" sz="1400" baseline="30000" dirty="0" smtClean="0"/>
                        <a:t>34</a:t>
                      </a:r>
                      <a:endParaRPr lang="en-US" sz="1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HLT Item at 0.5x10</a:t>
                      </a:r>
                      <a:r>
                        <a:rPr lang="en-US" sz="1400" baseline="30000" dirty="0" smtClean="0"/>
                        <a:t>34</a:t>
                      </a:r>
                      <a:endParaRPr lang="en-US" sz="1400" baseline="30000" dirty="0"/>
                    </a:p>
                  </a:txBody>
                  <a:tcPr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L1 Seed at </a:t>
                      </a:r>
                      <a:r>
                        <a:rPr lang="en-US" sz="1400" b="1" dirty="0" smtClean="0"/>
                        <a:t>2x10</a:t>
                      </a:r>
                      <a:r>
                        <a:rPr lang="en-US" sz="1400" b="1" baseline="30000" dirty="0" smtClean="0"/>
                        <a:t>34</a:t>
                      </a:r>
                      <a:endParaRPr lang="en-US" sz="1400" b="1" baseline="30000" dirty="0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HLT Item at 2x10</a:t>
                      </a:r>
                      <a:r>
                        <a:rPr lang="en-US" sz="1400" baseline="30000" dirty="0" smtClean="0"/>
                        <a:t>34</a:t>
                      </a:r>
                      <a:endParaRPr lang="en-US" sz="1400" baseline="30000" dirty="0"/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Single jet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J75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j360</a:t>
                      </a:r>
                      <a:endParaRPr lang="en-US" sz="1400" dirty="0"/>
                    </a:p>
                  </a:txBody>
                  <a:tcPr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j100</a:t>
                      </a:r>
                      <a:endParaRPr lang="en-US" sz="1400" dirty="0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j400</a:t>
                      </a:r>
                      <a:endParaRPr lang="en-US" sz="1400" dirty="0"/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Single fat jet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HT150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j360_a10</a:t>
                      </a:r>
                      <a:endParaRPr lang="en-US" sz="1400" dirty="0"/>
                    </a:p>
                  </a:txBody>
                  <a:tcPr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HT190</a:t>
                      </a:r>
                      <a:endParaRPr lang="en-US" sz="1400" dirty="0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j450_a10</a:t>
                      </a:r>
                      <a:endParaRPr lang="en-US" sz="1400" dirty="0"/>
                    </a:p>
                  </a:txBody>
                  <a:tcPr/>
                </a:tc>
              </a:tr>
              <a:tr h="3757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 jets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3J40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4j85</a:t>
                      </a:r>
                      <a:endParaRPr lang="en-US" sz="1400" dirty="0"/>
                    </a:p>
                  </a:txBody>
                  <a:tcPr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3J50</a:t>
                      </a:r>
                      <a:endParaRPr lang="en-US" sz="1400" dirty="0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4j100</a:t>
                      </a:r>
                      <a:endParaRPr lang="en-US" sz="1400" dirty="0"/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 jets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4J15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5j60</a:t>
                      </a:r>
                      <a:endParaRPr lang="en-US" sz="1400" dirty="0"/>
                    </a:p>
                  </a:txBody>
                  <a:tcPr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4J20</a:t>
                      </a:r>
                      <a:endParaRPr lang="en-US" sz="1400" dirty="0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5j85</a:t>
                      </a:r>
                      <a:endParaRPr lang="en-US" sz="1400" dirty="0"/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 jets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5J15.0ETA24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6j50.0ETA24</a:t>
                      </a:r>
                      <a:endParaRPr lang="en-US" sz="1400" dirty="0"/>
                    </a:p>
                  </a:txBody>
                  <a:tcPr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5J15.0ETA24</a:t>
                      </a:r>
                      <a:endParaRPr lang="en-US" sz="1400" dirty="0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6j50.0ETA24</a:t>
                      </a:r>
                    </a:p>
                  </a:txBody>
                  <a:tcPr/>
                </a:tc>
              </a:tr>
              <a:tr h="3371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HT trigger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HT190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ht800</a:t>
                      </a:r>
                      <a:endParaRPr lang="en-US" sz="1400" dirty="0"/>
                    </a:p>
                  </a:txBody>
                  <a:tcPr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HT190</a:t>
                      </a:r>
                      <a:endParaRPr lang="en-US" sz="1400" dirty="0"/>
                    </a:p>
                  </a:txBody>
                  <a:tcPr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ht1000</a:t>
                      </a:r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C1D08-C8C9-484F-99C6-EB1DF45C1F42}" type="datetime1">
              <a:rPr lang="en-US" smtClean="0"/>
              <a:t>26/11/14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Jet menu - TGM 26/11/2014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3B053-36B1-904A-972D-C07CE42D9F2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125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Isolated track triggers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699" y="1600201"/>
            <a:ext cx="8575675" cy="3527424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Needed for several measurements including calorimeter E/p studies</a:t>
            </a:r>
          </a:p>
          <a:p>
            <a:endParaRPr lang="en-US" dirty="0" smtClean="0"/>
          </a:p>
          <a:p>
            <a:r>
              <a:rPr lang="en-US" dirty="0" smtClean="0"/>
              <a:t>Would </a:t>
            </a:r>
            <a:r>
              <a:rPr lang="en-US" dirty="0" smtClean="0"/>
              <a:t>like to include them in the trigger menu </a:t>
            </a:r>
            <a:r>
              <a:rPr lang="en-US" i="1" dirty="0" smtClean="0"/>
              <a:t>now</a:t>
            </a:r>
            <a:r>
              <a:rPr lang="en-US" dirty="0" smtClean="0"/>
              <a:t> even though studies have not yet begun</a:t>
            </a:r>
          </a:p>
          <a:p>
            <a:endParaRPr lang="en-US" dirty="0" smtClean="0"/>
          </a:p>
          <a:p>
            <a:r>
              <a:rPr lang="en-US" dirty="0" smtClean="0"/>
              <a:t>Request </a:t>
            </a:r>
            <a:r>
              <a:rPr lang="en-US" dirty="0" smtClean="0"/>
              <a:t>similar “</a:t>
            </a:r>
            <a:r>
              <a:rPr lang="en-US" dirty="0" err="1" smtClean="0"/>
              <a:t>hadCalib</a:t>
            </a:r>
            <a:r>
              <a:rPr lang="en-US" dirty="0" smtClean="0"/>
              <a:t>” items as in Run I seeded from random triggers</a:t>
            </a:r>
          </a:p>
          <a:p>
            <a:pPr lvl="1"/>
            <a:r>
              <a:rPr lang="en-US" dirty="0" smtClean="0"/>
              <a:t>HLT_hadCalib_trkXX_L1RDO</a:t>
            </a:r>
          </a:p>
          <a:p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 smtClean="0"/>
              <a:t>MC15, would like to have the same 9 </a:t>
            </a:r>
            <a:r>
              <a:rPr lang="en-US" dirty="0" err="1" smtClean="0"/>
              <a:t>GeV</a:t>
            </a:r>
            <a:r>
              <a:rPr lang="en-US" dirty="0" smtClean="0"/>
              <a:t> threshold in place.</a:t>
            </a:r>
          </a:p>
          <a:p>
            <a:endParaRPr lang="en-US" dirty="0" smtClean="0"/>
          </a:p>
          <a:p>
            <a:r>
              <a:rPr lang="en-US" dirty="0" smtClean="0"/>
              <a:t>Hope </a:t>
            </a:r>
            <a:r>
              <a:rPr lang="en-US" dirty="0" smtClean="0"/>
              <a:t>to have threshold studies available soon for data.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9845E-C776-5F4F-9B6E-FB4EFA15D65C}" type="datetime1">
              <a:rPr lang="en-US" smtClean="0"/>
              <a:t>26/11/14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Jet menu - TGM 26/11/2014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3B053-36B1-904A-972D-C07CE42D9F2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0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Requests for the low-&lt;mu&gt; run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2892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Special bandwidth considerations needed for this run</a:t>
            </a:r>
          </a:p>
          <a:p>
            <a:pPr lvl="1"/>
            <a:r>
              <a:rPr lang="en-US" dirty="0" smtClean="0"/>
              <a:t>Huge number of clients: </a:t>
            </a:r>
            <a:r>
              <a:rPr lang="en-US" dirty="0" err="1" smtClean="0"/>
              <a:t>lumi</a:t>
            </a:r>
            <a:r>
              <a:rPr lang="en-US" dirty="0" smtClean="0"/>
              <a:t>, physics, </a:t>
            </a:r>
            <a:r>
              <a:rPr lang="en-US" dirty="0" err="1" smtClean="0"/>
              <a:t>calo</a:t>
            </a:r>
            <a:r>
              <a:rPr lang="en-US" dirty="0" smtClean="0"/>
              <a:t>, tracker, reconstruction, etc.</a:t>
            </a:r>
          </a:p>
          <a:p>
            <a:endParaRPr lang="en-US" dirty="0" smtClean="0"/>
          </a:p>
          <a:p>
            <a:r>
              <a:rPr lang="en-US" dirty="0" smtClean="0"/>
              <a:t>Needed provide data for jet</a:t>
            </a:r>
            <a:r>
              <a:rPr lang="en-US" dirty="0" smtClean="0"/>
              <a:t>-related studies</a:t>
            </a:r>
          </a:p>
          <a:p>
            <a:pPr lvl="1"/>
            <a:r>
              <a:rPr lang="en-US" dirty="0" smtClean="0"/>
              <a:t>Forward jet triggers for eta </a:t>
            </a:r>
            <a:r>
              <a:rPr lang="en-US" dirty="0" err="1" smtClean="0"/>
              <a:t>intercalibration</a:t>
            </a:r>
            <a:r>
              <a:rPr lang="en-US" dirty="0" smtClean="0"/>
              <a:t> without pileup</a:t>
            </a:r>
          </a:p>
          <a:p>
            <a:pPr lvl="1"/>
            <a:r>
              <a:rPr lang="en-US" dirty="0" err="1" smtClean="0"/>
              <a:t>Minbias</a:t>
            </a:r>
            <a:r>
              <a:rPr lang="en-US" dirty="0" smtClean="0"/>
              <a:t> triggers for material map studies</a:t>
            </a:r>
          </a:p>
          <a:p>
            <a:pPr lvl="1"/>
            <a:r>
              <a:rPr lang="en-US" dirty="0" smtClean="0"/>
              <a:t>Isolated track triggers (HLT_hadCalib_trkXX_L1RD0) for E/p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1D2E9-9CC1-154A-9227-A4EE7DF83AB6}" type="datetime1">
              <a:rPr lang="en-US" smtClean="0"/>
              <a:t>26/11/14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Jet menu - TGM 26/11/2014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3B053-36B1-904A-972D-C07CE42D9F2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33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1424</Words>
  <Application>Microsoft Macintosh PowerPoint</Application>
  <PresentationFormat>On-screen Show (4:3)</PresentationFormat>
  <Paragraphs>417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Jet Menu for rel.20.0.0/MC2015</vt:lpstr>
      <vt:lpstr>Key</vt:lpstr>
      <vt:lpstr>Inclusive single jet chains</vt:lpstr>
      <vt:lpstr>Inclusive single jet chains</vt:lpstr>
      <vt:lpstr>Multi-jet and fat jet chains</vt:lpstr>
      <vt:lpstr>Forward jet and HT chains</vt:lpstr>
      <vt:lpstr>Primary Jet Menu Items at low &amp; high lumi</vt:lpstr>
      <vt:lpstr>Isolated track triggers</vt:lpstr>
      <vt:lpstr>Requests for the low-&lt;mu&gt; run</vt:lpstr>
      <vt:lpstr>To Do:</vt:lpstr>
      <vt:lpstr>Bonus: rates with pileup correction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Jet Menu for rel.20.0.0/MC2015</dc:title>
  <dc:creator>Ricardo Goncalo</dc:creator>
  <cp:lastModifiedBy>Ricardo Goncalo</cp:lastModifiedBy>
  <cp:revision>88</cp:revision>
  <cp:lastPrinted>2014-11-26T11:20:28Z</cp:lastPrinted>
  <dcterms:created xsi:type="dcterms:W3CDTF">2014-11-25T23:33:26Z</dcterms:created>
  <dcterms:modified xsi:type="dcterms:W3CDTF">2014-11-26T15:57:47Z</dcterms:modified>
</cp:coreProperties>
</file>