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5" r:id="rId3"/>
    <p:sldId id="262" r:id="rId4"/>
    <p:sldId id="274" r:id="rId5"/>
    <p:sldId id="260" r:id="rId6"/>
    <p:sldId id="272" r:id="rId7"/>
    <p:sldId id="266" r:id="rId8"/>
    <p:sldId id="261" r:id="rId9"/>
    <p:sldId id="268" r:id="rId10"/>
    <p:sldId id="264" r:id="rId11"/>
    <p:sldId id="269" r:id="rId12"/>
    <p:sldId id="275" r:id="rId13"/>
    <p:sldId id="276" r:id="rId14"/>
    <p:sldId id="259" r:id="rId15"/>
    <p:sldId id="277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8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11E63F-A8D4-B447-B582-839A6E50DCEA}" type="datetimeFigureOut">
              <a:rPr lang="en-US" smtClean="0"/>
              <a:t>29/10/14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D8982-6084-4F49-8F18-52CB38EF6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0163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683567-C24A-FF45-BE41-08D5DAE7FC58}" type="datetimeFigureOut">
              <a:rPr lang="en-US" smtClean="0"/>
              <a:t>29/10/14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D4CCF6-27C8-284D-A9BC-869135E3E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1413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09211-869D-AD4F-9C59-935F29CD7CDE}" type="datetime1">
              <a:rPr lang="en-US" smtClean="0"/>
              <a:t>29/10/14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 Commissioning - TGM 29/10/2014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595BB-F496-6846-8C9E-D52CCDDAC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184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388B-3F85-E04B-A907-C0F38F37CD35}" type="datetime1">
              <a:rPr lang="en-US" smtClean="0"/>
              <a:t>29/10/14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 Commissioning - TGM 29/10/2014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595BB-F496-6846-8C9E-D52CCDDAC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178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E0209-EC99-9947-AF34-EFA30C484E00}" type="datetime1">
              <a:rPr lang="en-US" smtClean="0"/>
              <a:t>29/10/14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 Commissioning - TGM 29/10/2014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595BB-F496-6846-8C9E-D52CCDDAC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260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B095-9E9E-124A-B6F5-93CFAECBE20D}" type="datetime1">
              <a:rPr lang="en-US" smtClean="0"/>
              <a:t>29/10/14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 Commissioning - TGM 29/10/2014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595BB-F496-6846-8C9E-D52CCDDAC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113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C75C6-2BB4-5646-87B5-B32CD6B3E409}" type="datetime1">
              <a:rPr lang="en-US" smtClean="0"/>
              <a:t>29/10/14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 Commissioning - TGM 29/10/2014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595BB-F496-6846-8C9E-D52CCDDAC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8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7B21F-A11C-354C-9B92-99F74E3339D2}" type="datetime1">
              <a:rPr lang="en-US" smtClean="0"/>
              <a:t>29/10/14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 Commissioning - TGM 29/10/2014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595BB-F496-6846-8C9E-D52CCDDAC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664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452C1-52C6-6744-A2C0-DE560E175A8C}" type="datetime1">
              <a:rPr lang="en-US" smtClean="0"/>
              <a:t>29/10/14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 Commissioning - TGM 29/10/2014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595BB-F496-6846-8C9E-D52CCDDAC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812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5E12F-749F-3B41-8962-A9EF3F0DC420}" type="datetime1">
              <a:rPr lang="en-US" smtClean="0"/>
              <a:t>29/10/14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 Commissioning - TGM 29/10/2014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595BB-F496-6846-8C9E-D52CCDDAC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059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2B492-F141-D444-BE81-962E0F3A5215}" type="datetime1">
              <a:rPr lang="en-US" smtClean="0"/>
              <a:t>29/10/14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 Commissioning - TGM 29/10/2014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595BB-F496-6846-8C9E-D52CCDDAC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368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E7669-369A-3B47-9964-FE74D5BEC819}" type="datetime1">
              <a:rPr lang="en-US" smtClean="0"/>
              <a:t>29/10/14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 Commissioning - TGM 29/10/2014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595BB-F496-6846-8C9E-D52CCDDAC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171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9FC52-E32B-724C-8938-F715A1D51EB6}" type="datetime1">
              <a:rPr lang="en-US" smtClean="0"/>
              <a:t>29/10/14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 Commissioning - TGM 29/10/2014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595BB-F496-6846-8C9E-D52CCDDAC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6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3F803-05C9-604F-8527-4866E0ECE7FD}" type="datetime1">
              <a:rPr lang="en-US" smtClean="0"/>
              <a:t>29/10/14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Jet Commissioning - TGM 29/10/2014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595BB-F496-6846-8C9E-D52CCDDAC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133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6887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2042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Jet Trigger Commissioning Plans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688753"/>
            <a:ext cx="6400800" cy="105643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Ricardo </a:t>
            </a:r>
            <a:r>
              <a:rPr lang="en-US" dirty="0" err="1" smtClean="0"/>
              <a:t>Gonçalo</a:t>
            </a:r>
            <a:r>
              <a:rPr lang="en-US" dirty="0" smtClean="0"/>
              <a:t> (LIP) David Miller (Chicago)</a:t>
            </a:r>
          </a:p>
          <a:p>
            <a:r>
              <a:rPr lang="en-US" dirty="0"/>
              <a:t>o</a:t>
            </a:r>
            <a:r>
              <a:rPr lang="en-US" dirty="0" smtClean="0"/>
              <a:t>n behalf of the Jet Trigger Signature Group</a:t>
            </a:r>
          </a:p>
          <a:p>
            <a:r>
              <a:rPr lang="en-US" dirty="0" smtClean="0"/>
              <a:t>Trigger General Meeting, 29 October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71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7276"/>
          </a:xfrm>
        </p:spPr>
        <p:txBody>
          <a:bodyPr/>
          <a:lstStyle/>
          <a:p>
            <a:r>
              <a:rPr lang="en-US" dirty="0" smtClean="0"/>
              <a:t>Specific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1914"/>
            <a:ext cx="8229600" cy="528710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L1Topo Trigger Validation in Run II</a:t>
            </a:r>
          </a:p>
          <a:p>
            <a:r>
              <a:rPr lang="en-US" dirty="0" smtClean="0"/>
              <a:t>HT </a:t>
            </a:r>
            <a:r>
              <a:rPr lang="en-US" dirty="0" smtClean="0"/>
              <a:t>and </a:t>
            </a:r>
            <a:r>
              <a:rPr lang="en-US" dirty="0" err="1" smtClean="0"/>
              <a:t>multijet</a:t>
            </a:r>
            <a:r>
              <a:rPr lang="en-US" dirty="0" smtClean="0"/>
              <a:t> triggers: </a:t>
            </a:r>
            <a:endParaRPr lang="en-US" dirty="0" smtClean="0"/>
          </a:p>
          <a:p>
            <a:pPr lvl="1"/>
            <a:r>
              <a:rPr lang="en-US" dirty="0" smtClean="0"/>
              <a:t>M7: L1_HT0_AJ0all.ETA49 </a:t>
            </a:r>
            <a:r>
              <a:rPr lang="en-US" dirty="0"/>
              <a:t>-&gt; </a:t>
            </a:r>
            <a:r>
              <a:rPr lang="en-US" dirty="0" smtClean="0"/>
              <a:t>noalg_L1HT0</a:t>
            </a:r>
            <a:r>
              <a:rPr lang="en-US" dirty="0"/>
              <a:t>-</a:t>
            </a:r>
            <a:r>
              <a:rPr lang="en-US" dirty="0" smtClean="0"/>
              <a:t>AJ0all.ETA49</a:t>
            </a:r>
          </a:p>
          <a:p>
            <a:pPr lvl="2"/>
            <a:r>
              <a:rPr lang="en-US" dirty="0" smtClean="0"/>
              <a:t>Do functional validation with </a:t>
            </a:r>
            <a:r>
              <a:rPr lang="en-US" dirty="0" err="1" smtClean="0"/>
              <a:t>cosmics</a:t>
            </a:r>
            <a:endParaRPr lang="en-US" dirty="0" smtClean="0"/>
          </a:p>
          <a:p>
            <a:pPr lvl="2"/>
            <a:r>
              <a:rPr lang="en-US" dirty="0" smtClean="0"/>
              <a:t>Ideally compare with offline reconstruction using random L1</a:t>
            </a:r>
          </a:p>
          <a:p>
            <a:pPr lvl="1"/>
            <a:r>
              <a:rPr lang="en-US" dirty="0" smtClean="0"/>
              <a:t>With collisions:</a:t>
            </a:r>
            <a:r>
              <a:rPr lang="en-US" dirty="0" smtClean="0"/>
              <a:t> </a:t>
            </a:r>
            <a:r>
              <a:rPr lang="en-US" dirty="0" smtClean="0"/>
              <a:t>E.g</a:t>
            </a:r>
            <a:r>
              <a:rPr lang="en-US" dirty="0" smtClean="0"/>
              <a:t>.: HT200_AJ20all.ETA25</a:t>
            </a:r>
          </a:p>
          <a:p>
            <a:pPr lvl="2"/>
            <a:r>
              <a:rPr lang="en-US" dirty="0" smtClean="0"/>
              <a:t>Use </a:t>
            </a:r>
            <a:r>
              <a:rPr lang="en-US" dirty="0" smtClean="0"/>
              <a:t>single jet and lower threshold </a:t>
            </a:r>
            <a:r>
              <a:rPr lang="en-US" dirty="0" err="1" smtClean="0"/>
              <a:t>multijet</a:t>
            </a:r>
            <a:r>
              <a:rPr lang="en-US" dirty="0" smtClean="0"/>
              <a:t> triggers</a:t>
            </a:r>
          </a:p>
          <a:p>
            <a:r>
              <a:rPr lang="en-US" dirty="0" smtClean="0"/>
              <a:t>VBF Triggers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se </a:t>
            </a:r>
            <a:r>
              <a:rPr lang="en-US" dirty="0" smtClean="0"/>
              <a:t>lower threshold and </a:t>
            </a:r>
            <a:r>
              <a:rPr lang="en-US" dirty="0" err="1" smtClean="0"/>
              <a:t>unprescaled</a:t>
            </a:r>
            <a:r>
              <a:rPr lang="en-US" dirty="0" smtClean="0"/>
              <a:t> </a:t>
            </a:r>
            <a:r>
              <a:rPr lang="en-US" dirty="0" err="1" smtClean="0"/>
              <a:t>dijet</a:t>
            </a:r>
            <a:r>
              <a:rPr lang="en-US" dirty="0" smtClean="0"/>
              <a:t> triggers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eed </a:t>
            </a:r>
            <a:r>
              <a:rPr lang="en-US" dirty="0" smtClean="0"/>
              <a:t>to ensure coverage across eta for </a:t>
            </a:r>
            <a:r>
              <a:rPr lang="en-US" dirty="0" err="1" smtClean="0"/>
              <a:t>dijets</a:t>
            </a:r>
            <a:endParaRPr lang="en-US" dirty="0" smtClean="0"/>
          </a:p>
          <a:p>
            <a:pPr lvl="1"/>
            <a:r>
              <a:rPr lang="en-US" dirty="0"/>
              <a:t>U</a:t>
            </a:r>
            <a:r>
              <a:rPr lang="en-US" dirty="0" smtClean="0"/>
              <a:t>se </a:t>
            </a:r>
            <a:r>
              <a:rPr lang="en-US" dirty="0" smtClean="0"/>
              <a:t>same asymmetric (J30_J20) combination at L1</a:t>
            </a:r>
          </a:p>
          <a:p>
            <a:r>
              <a:rPr lang="en-US" dirty="0" smtClean="0"/>
              <a:t>Asymmetry trigger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se </a:t>
            </a:r>
            <a:r>
              <a:rPr lang="en-US" dirty="0" smtClean="0"/>
              <a:t>same threshold </a:t>
            </a:r>
            <a:r>
              <a:rPr lang="en-US" dirty="0" err="1" smtClean="0"/>
              <a:t>multijet</a:t>
            </a:r>
            <a:r>
              <a:rPr lang="en-US" dirty="0" smtClean="0"/>
              <a:t> trigger (4J15)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0D46-B54E-0840-BDD5-5D03DE48760B}" type="datetime1">
              <a:rPr lang="en-US" smtClean="0"/>
              <a:t>29/10/14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 Commissioning - TGM 29/10/2014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595BB-F496-6846-8C9E-D52CCDDAC46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25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29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Specific issues – Jet calibration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45" y="1207354"/>
            <a:ext cx="5302970" cy="283806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Very important to collect enough data early on for offline jet calibration</a:t>
            </a:r>
          </a:p>
          <a:p>
            <a:r>
              <a:rPr lang="en-US" dirty="0" smtClean="0"/>
              <a:t>Forward region and </a:t>
            </a:r>
            <a:r>
              <a:rPr lang="en-US" dirty="0" err="1" smtClean="0"/>
              <a:t>intercalibration</a:t>
            </a:r>
            <a:endParaRPr lang="en-US" dirty="0" smtClean="0"/>
          </a:p>
          <a:p>
            <a:r>
              <a:rPr lang="en-US" dirty="0" smtClean="0"/>
              <a:t>Even more important due to added material from IBL 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eed ≈x16 increase in forward region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696" y="1442553"/>
            <a:ext cx="3876303" cy="19058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57125"/>
            <a:ext cx="9144000" cy="28585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4652" y="4366000"/>
            <a:ext cx="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Eta=4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830916" y="4735332"/>
            <a:ext cx="15678" cy="15836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E775-95FB-704B-A080-4FD310A8FFFE}" type="datetime1">
              <a:rPr lang="en-US" smtClean="0"/>
              <a:t>29/10/14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 Commissioning - TGM 29/10/2014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595BB-F496-6846-8C9E-D52CCDDAC46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2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390" y="267408"/>
            <a:ext cx="8635848" cy="264905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Problem:</a:t>
            </a:r>
          </a:p>
          <a:p>
            <a:pPr lvl="1"/>
            <a:r>
              <a:rPr lang="en-US" dirty="0" smtClean="0"/>
              <a:t>Lowest </a:t>
            </a:r>
            <a:r>
              <a:rPr lang="en-US" dirty="0" err="1" smtClean="0"/>
              <a:t>pT</a:t>
            </a:r>
            <a:r>
              <a:rPr lang="en-US" dirty="0" smtClean="0"/>
              <a:t> bin is critically low: fewer than 10k events in lower &lt;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&gt; bins</a:t>
            </a:r>
          </a:p>
          <a:p>
            <a:pPr lvl="1"/>
            <a:r>
              <a:rPr lang="en-US" dirty="0" smtClean="0"/>
              <a:t>Also critically low for forward jets with &lt;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&gt; between 65-115 </a:t>
            </a:r>
            <a:r>
              <a:rPr lang="en-US" dirty="0" err="1" smtClean="0"/>
              <a:t>GeV</a:t>
            </a:r>
            <a:endParaRPr lang="en-US" dirty="0" smtClean="0"/>
          </a:p>
          <a:p>
            <a:r>
              <a:rPr lang="en-US" dirty="0" smtClean="0"/>
              <a:t>Current thoughts:</a:t>
            </a:r>
          </a:p>
          <a:p>
            <a:pPr lvl="1"/>
            <a:r>
              <a:rPr lang="en-US" dirty="0" smtClean="0"/>
              <a:t>L1Random: for the low &lt;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&gt; bins</a:t>
            </a:r>
          </a:p>
          <a:p>
            <a:pPr lvl="1"/>
            <a:r>
              <a:rPr lang="en-US" dirty="0" smtClean="0"/>
              <a:t>Central + forward jets (j20?) for &lt;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&gt; around 75 </a:t>
            </a:r>
            <a:r>
              <a:rPr lang="en-US" dirty="0" err="1" smtClean="0"/>
              <a:t>GeV</a:t>
            </a:r>
            <a:r>
              <a:rPr lang="en-US" dirty="0" smtClean="0"/>
              <a:t> - 115 </a:t>
            </a:r>
            <a:r>
              <a:rPr lang="en-US" dirty="0" err="1" smtClean="0"/>
              <a:t>GeV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884" y="3088942"/>
            <a:ext cx="3324158" cy="36325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2861" y="3176036"/>
            <a:ext cx="3332812" cy="36819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97735" y="2806704"/>
            <a:ext cx="1301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Jim Lacey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73E35-5081-374D-B6FA-AABE8F465513}" type="datetime1">
              <a:rPr lang="en-US" smtClean="0"/>
              <a:t>29/10/14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 Commissioning - TGM 29/10/2014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595BB-F496-6846-8C9E-D52CCDDAC46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94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390" y="267408"/>
            <a:ext cx="8890610" cy="264905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Problem:</a:t>
            </a:r>
          </a:p>
          <a:p>
            <a:pPr lvl="1"/>
            <a:r>
              <a:rPr lang="en-US" dirty="0" smtClean="0"/>
              <a:t>Lowest </a:t>
            </a:r>
            <a:r>
              <a:rPr lang="en-US" dirty="0" err="1" smtClean="0"/>
              <a:t>pT</a:t>
            </a:r>
            <a:r>
              <a:rPr lang="en-US" dirty="0" smtClean="0"/>
              <a:t> bin is critically low: fewer than 10k events in lower &lt;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&gt; bins</a:t>
            </a:r>
          </a:p>
          <a:p>
            <a:pPr lvl="1"/>
            <a:r>
              <a:rPr lang="en-US" dirty="0" smtClean="0"/>
              <a:t>Also critically low for forward jets with &lt;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&gt; between 65-115 </a:t>
            </a:r>
            <a:r>
              <a:rPr lang="en-US" dirty="0" err="1" smtClean="0"/>
              <a:t>GeV</a:t>
            </a:r>
            <a:endParaRPr lang="en-US" dirty="0" smtClean="0"/>
          </a:p>
          <a:p>
            <a:r>
              <a:rPr lang="en-US" dirty="0" smtClean="0"/>
              <a:t>Current thoughts:</a:t>
            </a:r>
          </a:p>
          <a:p>
            <a:pPr lvl="1"/>
            <a:r>
              <a:rPr lang="en-US" dirty="0" smtClean="0"/>
              <a:t>L1Random: for the low &lt;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&gt; bins</a:t>
            </a:r>
          </a:p>
          <a:p>
            <a:pPr lvl="1"/>
            <a:r>
              <a:rPr lang="en-US" dirty="0" smtClean="0"/>
              <a:t>Central + forward jets (j20?) for &lt;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&gt; around 75 </a:t>
            </a:r>
            <a:r>
              <a:rPr lang="en-US" dirty="0" err="1" smtClean="0"/>
              <a:t>GeV</a:t>
            </a:r>
            <a:r>
              <a:rPr lang="en-US" dirty="0" smtClean="0"/>
              <a:t> - 115 </a:t>
            </a:r>
            <a:r>
              <a:rPr lang="en-US" dirty="0" err="1" smtClean="0"/>
              <a:t>GeV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697735" y="2806704"/>
            <a:ext cx="1301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Jim Lacey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528" y="3041904"/>
            <a:ext cx="3386377" cy="37401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0934" y="3160023"/>
            <a:ext cx="3276801" cy="3622058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25B70-49E9-F041-B9F7-26939083ADF3}" type="datetime1">
              <a:rPr lang="en-US" smtClean="0"/>
              <a:t>29/10/14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 Commissioning - TGM 29/10/2014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595BB-F496-6846-8C9E-D52CCDDAC46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98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02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Questions from </a:t>
            </a:r>
            <a:r>
              <a:rPr lang="en-US" dirty="0" err="1" smtClean="0"/>
              <a:t>Kunihiro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101" y="1175993"/>
            <a:ext cx="8686800" cy="545660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Strategy </a:t>
            </a:r>
            <a:r>
              <a:rPr lang="en-US" dirty="0"/>
              <a:t>to validate the Run2 Jet in-</a:t>
            </a:r>
            <a:r>
              <a:rPr lang="en-US" dirty="0" smtClean="0"/>
              <a:t>situ</a:t>
            </a:r>
          </a:p>
          <a:p>
            <a:pPr lvl="1"/>
            <a:r>
              <a:rPr lang="en-US" dirty="0" smtClean="0"/>
              <a:t>How </a:t>
            </a:r>
            <a:r>
              <a:rPr lang="en-US" dirty="0"/>
              <a:t>much luminosity (time) do you expect to need for it</a:t>
            </a:r>
            <a:r>
              <a:rPr lang="en-US" dirty="0" smtClean="0"/>
              <a:t>?</a:t>
            </a:r>
          </a:p>
          <a:p>
            <a:pPr lvl="1"/>
            <a:r>
              <a:rPr lang="en-US" b="1" dirty="0" smtClean="0"/>
              <a:t>Needs to be worked out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Which </a:t>
            </a:r>
            <a:r>
              <a:rPr lang="en-US" dirty="0"/>
              <a:t>default jet setting, e.g. calibration (</a:t>
            </a:r>
            <a:r>
              <a:rPr lang="en-US" dirty="0" err="1"/>
              <a:t>LCW,HAD,etc</a:t>
            </a:r>
            <a:r>
              <a:rPr lang="en-US" dirty="0"/>
              <a:t>)</a:t>
            </a:r>
            <a:r>
              <a:rPr lang="en-US" dirty="0" smtClean="0"/>
              <a:t>,</a:t>
            </a:r>
            <a:r>
              <a:rPr lang="en-US" dirty="0"/>
              <a:t> FS or PS, </a:t>
            </a:r>
            <a:r>
              <a:rPr lang="en-US" dirty="0" smtClean="0"/>
              <a:t>to </a:t>
            </a:r>
            <a:r>
              <a:rPr lang="en-US" dirty="0"/>
              <a:t>start with </a:t>
            </a:r>
            <a:r>
              <a:rPr lang="en-US" dirty="0" smtClean="0"/>
              <a:t>for 50ns </a:t>
            </a:r>
            <a:r>
              <a:rPr lang="en-US" dirty="0"/>
              <a:t>data</a:t>
            </a:r>
            <a:r>
              <a:rPr lang="en-US" dirty="0" smtClean="0"/>
              <a:t>?</a:t>
            </a:r>
          </a:p>
          <a:p>
            <a:pPr lvl="1"/>
            <a:r>
              <a:rPr lang="en-US" b="1" dirty="0" smtClean="0"/>
              <a:t>Need all useful combinations! Focus on FS but keep PS as plan B.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Plan </a:t>
            </a:r>
            <a:r>
              <a:rPr lang="en-US" dirty="0"/>
              <a:t>to optimize the PS </a:t>
            </a:r>
            <a:r>
              <a:rPr lang="en-US" dirty="0" smtClean="0"/>
              <a:t>parameters</a:t>
            </a:r>
            <a:r>
              <a:rPr lang="en-US" dirty="0"/>
              <a:t> (seed, hypo, </a:t>
            </a:r>
            <a:r>
              <a:rPr lang="en-US" dirty="0" err="1"/>
              <a:t>RoI</a:t>
            </a:r>
            <a:r>
              <a:rPr lang="en-US" dirty="0"/>
              <a:t> </a:t>
            </a:r>
            <a:r>
              <a:rPr lang="en-US" dirty="0" smtClean="0"/>
              <a:t>size)</a:t>
            </a:r>
            <a:r>
              <a:rPr lang="en-US" dirty="0"/>
              <a:t>? </a:t>
            </a:r>
            <a:r>
              <a:rPr lang="en-US" dirty="0" smtClean="0"/>
              <a:t>Plan </a:t>
            </a:r>
            <a:r>
              <a:rPr lang="en-US" dirty="0"/>
              <a:t>to commission </a:t>
            </a:r>
            <a:r>
              <a:rPr lang="en-US" dirty="0" smtClean="0"/>
              <a:t>with </a:t>
            </a:r>
            <a:r>
              <a:rPr lang="en-US" dirty="0"/>
              <a:t>50ns data and possibly change them at 25ns run start</a:t>
            </a:r>
            <a:r>
              <a:rPr lang="en-US" dirty="0" smtClean="0"/>
              <a:t>?</a:t>
            </a:r>
          </a:p>
          <a:p>
            <a:pPr lvl="1"/>
            <a:r>
              <a:rPr lang="en-US" b="1" dirty="0" smtClean="0"/>
              <a:t>Start with MC studies: parameter choice already reasonably clear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Commissioning </a:t>
            </a:r>
            <a:r>
              <a:rPr lang="en-US" dirty="0"/>
              <a:t>triggers, or backup triggers (</a:t>
            </a:r>
            <a:r>
              <a:rPr lang="en-US" dirty="0" smtClean="0"/>
              <a:t>with</a:t>
            </a:r>
            <a:r>
              <a:rPr lang="en-US" dirty="0"/>
              <a:t> different methods)</a:t>
            </a:r>
            <a:r>
              <a:rPr lang="en-US" dirty="0" smtClean="0"/>
              <a:t>?</a:t>
            </a:r>
          </a:p>
          <a:p>
            <a:pPr lvl="1"/>
            <a:r>
              <a:rPr lang="en-US" b="1" dirty="0" smtClean="0"/>
              <a:t>First ideas in previous slides but nee to be firmed up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B63A8-8900-5348-B34E-E200DF2E7ABC}" type="datetime1">
              <a:rPr lang="en-US" smtClean="0"/>
              <a:t>29/10/14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 Commissioning - TGM 29/10/2014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595BB-F496-6846-8C9E-D52CCDDAC46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803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1998"/>
            <a:ext cx="8229600" cy="573416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Strategy to commission L1Topo triggers</a:t>
            </a:r>
          </a:p>
          <a:p>
            <a:pPr lvl="1"/>
            <a:r>
              <a:rPr lang="en-US" b="1" dirty="0" smtClean="0"/>
              <a:t>First ideas in previous slides but nee to be firmed up</a:t>
            </a:r>
            <a:endParaRPr lang="en-US" dirty="0" smtClean="0"/>
          </a:p>
          <a:p>
            <a:r>
              <a:rPr lang="en-US" dirty="0" smtClean="0"/>
              <a:t>How to validate/optimize </a:t>
            </a:r>
            <a:r>
              <a:rPr lang="en-US" dirty="0" err="1" smtClean="0"/>
              <a:t>w.r.t</a:t>
            </a:r>
            <a:r>
              <a:rPr lang="en-US" dirty="0" smtClean="0"/>
              <a:t>. pile-up?</a:t>
            </a:r>
          </a:p>
          <a:p>
            <a:pPr lvl="1"/>
            <a:r>
              <a:rPr lang="en-US" dirty="0" smtClean="0"/>
              <a:t>It is a bit hard situation that we have higher pile-up - at beginning (50ns) - what is your plan, and how is the situation on performance/timing as long as MC predicts?</a:t>
            </a:r>
          </a:p>
          <a:p>
            <a:pPr lvl="1"/>
            <a:r>
              <a:rPr lang="en-US" b="1" dirty="0" smtClean="0"/>
              <a:t>Use higher 50ns pileup as a rehearsal for 25ns: note this is likely to be initial physics data</a:t>
            </a:r>
          </a:p>
          <a:p>
            <a:endParaRPr lang="en-US" dirty="0" smtClean="0"/>
          </a:p>
          <a:p>
            <a:r>
              <a:rPr lang="en-US" dirty="0" smtClean="0"/>
              <a:t>Progress in Lisbon WS action items:</a:t>
            </a:r>
          </a:p>
          <a:p>
            <a:pPr lvl="1"/>
            <a:r>
              <a:rPr lang="en-US" dirty="0" smtClean="0"/>
              <a:t>#13: Comment on need for LCW – </a:t>
            </a:r>
            <a:r>
              <a:rPr lang="en-US" b="1" dirty="0" smtClean="0"/>
              <a:t>needed!</a:t>
            </a:r>
          </a:p>
          <a:p>
            <a:pPr lvl="1"/>
            <a:r>
              <a:rPr lang="en-US" dirty="0" smtClean="0"/>
              <a:t>#14: Report on studies on particle flow in trigger – </a:t>
            </a:r>
            <a:r>
              <a:rPr lang="en-US" b="1" dirty="0" smtClean="0"/>
              <a:t>to start</a:t>
            </a:r>
          </a:p>
          <a:p>
            <a:pPr lvl="1"/>
            <a:r>
              <a:rPr lang="en-US" dirty="0" smtClean="0"/>
              <a:t>#15: Report on use cases for track trigger – </a:t>
            </a:r>
            <a:r>
              <a:rPr lang="en-US" b="1" dirty="0" smtClean="0"/>
              <a:t>under discussion</a:t>
            </a:r>
          </a:p>
          <a:p>
            <a:pPr lvl="1"/>
            <a:r>
              <a:rPr lang="en-US" dirty="0" smtClean="0"/>
              <a:t>#21: Groomed jet, re-clustered narrow jets, boson tagging, jet eta range for inclusive trigger – </a:t>
            </a:r>
            <a:r>
              <a:rPr lang="en-US" b="1" dirty="0" smtClean="0"/>
              <a:t>starting but no results</a:t>
            </a:r>
          </a:p>
          <a:p>
            <a:pPr lvl="1"/>
            <a:r>
              <a:rPr lang="en-US" dirty="0" smtClean="0"/>
              <a:t>#25: Report on E/p trigger for jet – </a:t>
            </a:r>
            <a:r>
              <a:rPr lang="en-US" b="1" dirty="0" smtClean="0"/>
              <a:t>planned but no results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BC3E-02C4-2243-9CB9-73F5E1369A48}" type="datetime1">
              <a:rPr lang="en-US" smtClean="0"/>
              <a:t>29/10/14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 Commissioning - TGM 29/10/2014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595BB-F496-6846-8C9E-D52CCDDAC46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342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8096" y="1600200"/>
            <a:ext cx="6648703" cy="3417371"/>
          </a:xfrm>
        </p:spPr>
        <p:txBody>
          <a:bodyPr/>
          <a:lstStyle/>
          <a:p>
            <a:r>
              <a:rPr lang="en-US" dirty="0" smtClean="0"/>
              <a:t>Commissioning strategy</a:t>
            </a:r>
          </a:p>
          <a:p>
            <a:r>
              <a:rPr lang="en-US" dirty="0" smtClean="0"/>
              <a:t>Commissioning so far</a:t>
            </a:r>
          </a:p>
          <a:p>
            <a:r>
              <a:rPr lang="en-US" dirty="0" smtClean="0"/>
              <a:t>Commissioning timeline</a:t>
            </a:r>
          </a:p>
          <a:p>
            <a:r>
              <a:rPr lang="en-US" dirty="0" smtClean="0"/>
              <a:t>Specific Issues</a:t>
            </a:r>
          </a:p>
          <a:p>
            <a:r>
              <a:rPr lang="en-US" dirty="0" smtClean="0"/>
              <a:t>Questions and pending actions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39E49-31F0-AA49-B43A-1E25D3251764}" type="datetime1">
              <a:rPr lang="en-US" smtClean="0"/>
              <a:t>29/10/14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 Commissioning - TGM 29/10/2014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595BB-F496-6846-8C9E-D52CCDDAC46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910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31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Jet trigger commissioning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099" y="1113274"/>
            <a:ext cx="9002902" cy="555068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Run new features online as early as possible for functional validation and finding potential problems – commission with collisions later </a:t>
            </a:r>
          </a:p>
          <a:p>
            <a:r>
              <a:rPr lang="en-US" dirty="0" smtClean="0"/>
              <a:t>Compare with offline jets 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arge overlap in performance is essential to avoid wasting bandwidth</a:t>
            </a:r>
          </a:p>
          <a:p>
            <a:pPr lvl="1"/>
            <a:r>
              <a:rPr lang="en-US" dirty="0" smtClean="0"/>
              <a:t>Includes pileup subtraction</a:t>
            </a:r>
          </a:p>
          <a:p>
            <a:r>
              <a:rPr lang="en-US" dirty="0" smtClean="0"/>
              <a:t>Main goal is to commission/run with calorimeter full-scan </a:t>
            </a:r>
          </a:p>
          <a:p>
            <a:pPr lvl="1"/>
            <a:r>
              <a:rPr lang="en-US" dirty="0" smtClean="0"/>
              <a:t>But k</a:t>
            </a:r>
            <a:r>
              <a:rPr lang="en-US" dirty="0" smtClean="0"/>
              <a:t>eep partial-scan as (essential) plan B</a:t>
            </a:r>
          </a:p>
          <a:p>
            <a:r>
              <a:rPr lang="en-US" dirty="0" smtClean="0"/>
              <a:t>Staged approach:</a:t>
            </a:r>
          </a:p>
          <a:p>
            <a:pPr lvl="1"/>
            <a:r>
              <a:rPr lang="en-US" dirty="0" err="1" smtClean="0"/>
              <a:t>Cosmics</a:t>
            </a:r>
            <a:r>
              <a:rPr lang="en-US" dirty="0" smtClean="0"/>
              <a:t> runs</a:t>
            </a:r>
          </a:p>
          <a:p>
            <a:pPr lvl="2"/>
            <a:r>
              <a:rPr lang="en-US" dirty="0" smtClean="0"/>
              <a:t>M5 and M6 so far, much more work to follow</a:t>
            </a:r>
          </a:p>
          <a:p>
            <a:pPr lvl="2"/>
            <a:r>
              <a:rPr lang="en-US" dirty="0" smtClean="0"/>
              <a:t>Improve monitoring, build up operations team, fine-tune strategy</a:t>
            </a:r>
          </a:p>
          <a:p>
            <a:pPr lvl="1"/>
            <a:r>
              <a:rPr lang="en-US" dirty="0" smtClean="0"/>
              <a:t>Continue during beam commissioning period</a:t>
            </a:r>
          </a:p>
          <a:p>
            <a:pPr lvl="2"/>
            <a:r>
              <a:rPr lang="en-US" dirty="0" smtClean="0"/>
              <a:t>Take all opportunities to deploy new features early</a:t>
            </a:r>
            <a:endParaRPr lang="en-US" dirty="0" smtClean="0"/>
          </a:p>
          <a:p>
            <a:pPr lvl="1"/>
            <a:r>
              <a:rPr lang="en-US" dirty="0" smtClean="0"/>
              <a:t>Be ready to use collisions data when it comes </a:t>
            </a:r>
          </a:p>
          <a:p>
            <a:pPr lvl="2"/>
            <a:r>
              <a:rPr lang="en-US" dirty="0" smtClean="0"/>
              <a:t>Move quickly from commissioning to physics</a:t>
            </a:r>
          </a:p>
          <a:p>
            <a:pPr lvl="1"/>
            <a:r>
              <a:rPr lang="en-US" dirty="0" smtClean="0"/>
              <a:t>Different calibrations, pileup subtraction, jet cleaning, L1Topo, combined triggers, tracks, re-clustering, grooming,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r>
              <a:rPr lang="en-US" dirty="0" smtClean="0"/>
              <a:t>Determine data/MC corrections for early use in physics analyses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4A4D1-A41F-EB49-80FD-B956006E7556}" type="datetime1">
              <a:rPr lang="en-US" smtClean="0"/>
              <a:t>29/10/14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 Commissioning - TGM 29/10/2014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595BB-F496-6846-8C9E-D52CCDDAC46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461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31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Jet trigger commissioning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099" y="1144632"/>
            <a:ext cx="9002902" cy="539388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Tight coupling with commissioning of </a:t>
            </a:r>
            <a:r>
              <a:rPr lang="en-US" dirty="0" err="1" smtClean="0"/>
              <a:t>HLTCalo</a:t>
            </a:r>
            <a:endParaRPr lang="en-US" dirty="0" smtClean="0"/>
          </a:p>
          <a:p>
            <a:pPr lvl="1"/>
            <a:r>
              <a:rPr lang="en-US" dirty="0" smtClean="0"/>
              <a:t>Studies of clustering performance and timing are key</a:t>
            </a:r>
          </a:p>
          <a:p>
            <a:pPr lvl="1"/>
            <a:r>
              <a:rPr lang="en-US" dirty="0" smtClean="0"/>
              <a:t>Will need </a:t>
            </a:r>
            <a:r>
              <a:rPr lang="en-US" i="1" dirty="0" smtClean="0"/>
              <a:t>both</a:t>
            </a:r>
            <a:r>
              <a:rPr lang="en-US" dirty="0" smtClean="0"/>
              <a:t> EM and LCW clusters early on</a:t>
            </a:r>
          </a:p>
          <a:p>
            <a:pPr lvl="1"/>
            <a:r>
              <a:rPr lang="en-US" dirty="0" smtClean="0"/>
              <a:t>Coordination with offline </a:t>
            </a:r>
            <a:r>
              <a:rPr lang="en-US" dirty="0" err="1" smtClean="0"/>
              <a:t>calo</a:t>
            </a:r>
            <a:r>
              <a:rPr lang="en-US" dirty="0" smtClean="0"/>
              <a:t>/jet critical for choices here</a:t>
            </a:r>
          </a:p>
          <a:p>
            <a:endParaRPr lang="en-US" dirty="0" smtClean="0"/>
          </a:p>
          <a:p>
            <a:r>
              <a:rPr lang="en-US" dirty="0" smtClean="0"/>
              <a:t>Comparison with offline jets is critical</a:t>
            </a:r>
          </a:p>
          <a:p>
            <a:pPr lvl="1"/>
            <a:r>
              <a:rPr lang="en-US" dirty="0" smtClean="0"/>
              <a:t>First few runs will already establish the baseline performance</a:t>
            </a:r>
          </a:p>
          <a:p>
            <a:pPr lvl="1"/>
            <a:r>
              <a:rPr lang="en-US" dirty="0" smtClean="0"/>
              <a:t>Need full set of supporting triggers with multiple calibration options</a:t>
            </a:r>
          </a:p>
          <a:p>
            <a:pPr lvl="1"/>
            <a:r>
              <a:rPr lang="en-US" dirty="0" smtClean="0"/>
              <a:t>Kinematic comparisons with offline (scale and resolution in eta, phi, Et)</a:t>
            </a:r>
          </a:p>
          <a:p>
            <a:pPr lvl="1"/>
            <a:r>
              <a:rPr lang="en-US" dirty="0" smtClean="0"/>
              <a:t>Effects of jet cleaning studied</a:t>
            </a:r>
          </a:p>
          <a:p>
            <a:endParaRPr lang="en-US" dirty="0" smtClean="0"/>
          </a:p>
          <a:p>
            <a:r>
              <a:rPr lang="en-US" dirty="0" smtClean="0"/>
              <a:t>Would benefit from special early runs with relaxed </a:t>
            </a:r>
            <a:r>
              <a:rPr lang="en-US" dirty="0" err="1" smtClean="0"/>
              <a:t>prescales</a:t>
            </a:r>
            <a:r>
              <a:rPr lang="en-US" dirty="0" smtClean="0"/>
              <a:t> for low threshold supporting triggers</a:t>
            </a:r>
          </a:p>
          <a:p>
            <a:pPr lvl="1"/>
            <a:r>
              <a:rPr lang="en-US" dirty="0" smtClean="0"/>
              <a:t>Forward jets typically very difficult to study early</a:t>
            </a:r>
          </a:p>
          <a:p>
            <a:pPr lvl="1"/>
            <a:r>
              <a:rPr lang="en-US" dirty="0" smtClean="0"/>
              <a:t>Need J+FJ for calibration sample for jet eta </a:t>
            </a:r>
            <a:r>
              <a:rPr lang="en-US" dirty="0" err="1" smtClean="0"/>
              <a:t>intercalibration</a:t>
            </a:r>
            <a:r>
              <a:rPr lang="en-US" dirty="0" smtClean="0"/>
              <a:t> 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94006-EC2A-5246-B772-ACD6C9223609}" type="datetime1">
              <a:rPr lang="en-US" smtClean="0"/>
              <a:t>29/10/14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 Commissioning - TGM 29/10/2014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595BB-F496-6846-8C9E-D52CCDDAC46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575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Et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79" y="3477227"/>
            <a:ext cx="4412370" cy="29922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887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Jet trigger commissioning so 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679" y="1145483"/>
            <a:ext cx="8229600" cy="2131618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 smtClean="0"/>
              <a:t>Cosmics</a:t>
            </a:r>
            <a:r>
              <a:rPr lang="en-US" dirty="0" smtClean="0"/>
              <a:t> runs: jet triggers in M5 and M6</a:t>
            </a:r>
          </a:p>
          <a:p>
            <a:pPr lvl="1"/>
            <a:r>
              <a:rPr lang="en-US" dirty="0" smtClean="0"/>
              <a:t>EF_j0_perf_L1MU10, </a:t>
            </a:r>
            <a:r>
              <a:rPr lang="en-US" dirty="0" smtClean="0"/>
              <a:t>EF_j0_perf_L1J10, EF_j0_perf_L1RD0_EMPTY</a:t>
            </a:r>
          </a:p>
          <a:p>
            <a:r>
              <a:rPr lang="en-US" dirty="0" smtClean="0"/>
              <a:t>No offline monitoring plots yet, but online plots quite interesting</a:t>
            </a:r>
            <a:endParaRPr lang="en-US" dirty="0" smtClean="0"/>
          </a:p>
          <a:p>
            <a:pPr lvl="1"/>
            <a:r>
              <a:rPr lang="en-US" dirty="0" smtClean="0"/>
              <a:t>Effect of noise clear in many low ET clusters in e.g. run 242651 (left) </a:t>
            </a:r>
          </a:p>
          <a:p>
            <a:pPr lvl="1"/>
            <a:r>
              <a:rPr lang="en-US" dirty="0" smtClean="0"/>
              <a:t>Solved later in run 242841 (right) – possibly noise masks applied now</a:t>
            </a:r>
          </a:p>
          <a:p>
            <a:r>
              <a:rPr lang="en-US" dirty="0" smtClean="0"/>
              <a:t>Online / on-the-job training for several future experts: </a:t>
            </a:r>
            <a:r>
              <a:rPr lang="en-US" dirty="0" err="1" smtClean="0"/>
              <a:t>Aparajita</a:t>
            </a:r>
            <a:r>
              <a:rPr lang="en-US" dirty="0" smtClean="0"/>
              <a:t>, </a:t>
            </a:r>
            <a:r>
              <a:rPr lang="en-US" dirty="0" err="1" smtClean="0"/>
              <a:t>Sebastien</a:t>
            </a:r>
            <a:r>
              <a:rPr lang="en-US" dirty="0" smtClean="0"/>
              <a:t>, Antonia, Lee</a:t>
            </a:r>
            <a:endParaRPr lang="en-US" dirty="0"/>
          </a:p>
        </p:txBody>
      </p:sp>
      <p:pic>
        <p:nvPicPr>
          <p:cNvPr id="10" name="Picture 9" descr="E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226" y="3433900"/>
            <a:ext cx="4476259" cy="3035624"/>
          </a:xfrm>
          <a:prstGeom prst="rect">
            <a:avLst/>
          </a:prstGeom>
        </p:spPr>
      </p:pic>
      <p:pic>
        <p:nvPicPr>
          <p:cNvPr id="11" name="Picture 10" descr="tcEta_vs_Ph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111" y="3477224"/>
            <a:ext cx="4412374" cy="2992300"/>
          </a:xfrm>
          <a:prstGeom prst="rect">
            <a:avLst/>
          </a:prstGeom>
        </p:spPr>
      </p:pic>
      <p:pic>
        <p:nvPicPr>
          <p:cNvPr id="12" name="Picture 11" descr="TCmaker_Eta_vs_Phi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54" y="3477226"/>
            <a:ext cx="4412372" cy="2992298"/>
          </a:xfrm>
          <a:prstGeom prst="rect">
            <a:avLst/>
          </a:prstGeom>
        </p:spPr>
      </p:pic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5DAF0-CCAD-0648-B1AF-06F7572754B0}" type="datetime1">
              <a:rPr lang="en-US" smtClean="0"/>
              <a:t>29/10/14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 Commissioning - TGM 29/10/2014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595BB-F496-6846-8C9E-D52CCDDAC46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394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Et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79" y="3477227"/>
            <a:ext cx="4412370" cy="29922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887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Jet trigger commissioning so 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679" y="1145483"/>
            <a:ext cx="8229600" cy="2131618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 smtClean="0"/>
              <a:t>Cosmics</a:t>
            </a:r>
            <a:r>
              <a:rPr lang="en-US" dirty="0" smtClean="0"/>
              <a:t> runs: jet triggers in M5 and M6</a:t>
            </a:r>
          </a:p>
          <a:p>
            <a:pPr lvl="1"/>
            <a:r>
              <a:rPr lang="en-US" dirty="0" smtClean="0"/>
              <a:t>EF_j0_perf_L1MU10, </a:t>
            </a:r>
            <a:r>
              <a:rPr lang="en-US" dirty="0" smtClean="0"/>
              <a:t>EF_j0_perf_L1J10, EF_j0_perf_L1RD0_EMPTY</a:t>
            </a:r>
          </a:p>
          <a:p>
            <a:r>
              <a:rPr lang="en-US" dirty="0" smtClean="0"/>
              <a:t>No offline monitoring plots yet, but online plots quite interesting</a:t>
            </a:r>
            <a:endParaRPr lang="en-US" dirty="0" smtClean="0"/>
          </a:p>
          <a:p>
            <a:pPr lvl="1"/>
            <a:r>
              <a:rPr lang="en-US" dirty="0" smtClean="0"/>
              <a:t>Effect of noise clear in many low ET clusters in e.g. run 242651 (left) </a:t>
            </a:r>
          </a:p>
          <a:p>
            <a:pPr lvl="1"/>
            <a:r>
              <a:rPr lang="en-US" dirty="0" smtClean="0"/>
              <a:t>Solved later in run 242841 (right) – possibly noise masks applied now</a:t>
            </a:r>
          </a:p>
          <a:p>
            <a:r>
              <a:rPr lang="en-US" dirty="0" smtClean="0"/>
              <a:t>Online / on-the-job training for several future experts: </a:t>
            </a:r>
            <a:r>
              <a:rPr lang="en-US" dirty="0" err="1" smtClean="0"/>
              <a:t>Aparajita</a:t>
            </a:r>
            <a:r>
              <a:rPr lang="en-US" dirty="0" smtClean="0"/>
              <a:t>, </a:t>
            </a:r>
            <a:r>
              <a:rPr lang="en-US" dirty="0" err="1" smtClean="0"/>
              <a:t>Sebastien</a:t>
            </a:r>
            <a:r>
              <a:rPr lang="en-US" dirty="0" smtClean="0"/>
              <a:t>, Antonia, Lee</a:t>
            </a:r>
            <a:endParaRPr lang="en-US" dirty="0"/>
          </a:p>
        </p:txBody>
      </p:sp>
      <p:pic>
        <p:nvPicPr>
          <p:cNvPr id="10" name="Picture 9" descr="E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226" y="3433900"/>
            <a:ext cx="4476259" cy="303562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D235-0443-AC4C-AE99-48776C7933E6}" type="datetime1">
              <a:rPr lang="en-US" smtClean="0"/>
              <a:t>29/10/14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 Commissioning - TGM 29/10/2014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595BB-F496-6846-8C9E-D52CCDDAC46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033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8876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Comissioning</a:t>
            </a:r>
            <a:r>
              <a:rPr lang="en-US" dirty="0" smtClean="0"/>
              <a:t>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1802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Should use well extra time afforded by LHC schedule</a:t>
            </a:r>
          </a:p>
          <a:p>
            <a:r>
              <a:rPr lang="en-US" dirty="0" err="1" smtClean="0"/>
              <a:t>Cosmics</a:t>
            </a:r>
            <a:r>
              <a:rPr lang="en-US" dirty="0" smtClean="0"/>
              <a:t> and single beam periods useful to deploy new (validated) features</a:t>
            </a:r>
          </a:p>
          <a:p>
            <a:r>
              <a:rPr lang="en-US" dirty="0" smtClean="0"/>
              <a:t>Important to be ready to analyze data quickly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3731820"/>
            <a:ext cx="9144000" cy="2702824"/>
            <a:chOff x="0" y="4155176"/>
            <a:chExt cx="9144000" cy="270282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475747"/>
              <a:ext cx="9144000" cy="2382253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7352826" y="4155176"/>
              <a:ext cx="1791174" cy="627196"/>
              <a:chOff x="7352826" y="4155176"/>
              <a:chExt cx="1791174" cy="627196"/>
            </a:xfrm>
          </p:grpSpPr>
          <p:sp>
            <p:nvSpPr>
              <p:cNvPr id="8" name="Down Arrow 7"/>
              <p:cNvSpPr/>
              <p:nvPr/>
            </p:nvSpPr>
            <p:spPr>
              <a:xfrm>
                <a:off x="7995611" y="4475747"/>
                <a:ext cx="691189" cy="306625"/>
              </a:xfrm>
              <a:prstGeom prst="down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352826" y="4155176"/>
                <a:ext cx="17911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CHEP in 1 month</a:t>
                </a:r>
                <a:endParaRPr lang="en-US" dirty="0"/>
              </a:p>
            </p:txBody>
          </p:sp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3371" y="5535008"/>
              <a:ext cx="4773532" cy="1119153"/>
            </a:xfrm>
            <a:prstGeom prst="rect">
              <a:avLst/>
            </a:prstGeom>
          </p:spPr>
        </p:pic>
      </p:grp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EBA1-F796-C444-BC46-C97F855CBA67}" type="datetime1">
              <a:rPr lang="en-US" smtClean="0"/>
              <a:t>29/10/14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 Commissioning - TGM 29/10/2014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595BB-F496-6846-8C9E-D52CCDDAC46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187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615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Jet trigger commissioning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001" y="1113274"/>
            <a:ext cx="8855335" cy="282728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Use data from special run in May for initial comparisons with offline jets</a:t>
            </a:r>
          </a:p>
          <a:p>
            <a:r>
              <a:rPr lang="en-US" dirty="0" smtClean="0"/>
              <a:t>Data from 50ns run: 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hould allow detailed comparisons with offline </a:t>
            </a:r>
          </a:p>
          <a:p>
            <a:pPr lvl="1"/>
            <a:r>
              <a:rPr lang="en-US" dirty="0" smtClean="0"/>
              <a:t>Need low-</a:t>
            </a:r>
            <a:r>
              <a:rPr lang="en-US" dirty="0" err="1" smtClean="0"/>
              <a:t>prescale</a:t>
            </a:r>
            <a:r>
              <a:rPr lang="en-US" dirty="0" smtClean="0"/>
              <a:t> </a:t>
            </a:r>
            <a:r>
              <a:rPr lang="en-US" dirty="0" smtClean="0"/>
              <a:t>triggers to collect calibration data (forward jets, eta </a:t>
            </a:r>
            <a:r>
              <a:rPr lang="en-US" dirty="0" err="1" smtClean="0"/>
              <a:t>intercalibration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Pileup subtraction: use 50ns run to study </a:t>
            </a:r>
            <a:r>
              <a:rPr lang="en-US" dirty="0" smtClean="0"/>
              <a:t>higher pileup </a:t>
            </a:r>
          </a:p>
          <a:p>
            <a:pPr lvl="1"/>
            <a:r>
              <a:rPr lang="en-US" dirty="0" smtClean="0"/>
              <a:t>Determine trigger efficiencies/corrections </a:t>
            </a:r>
          </a:p>
          <a:p>
            <a:pPr lvl="1"/>
            <a:r>
              <a:rPr lang="en-US" dirty="0" smtClean="0"/>
              <a:t>Move to physics running</a:t>
            </a:r>
            <a:endParaRPr lang="en-US" dirty="0" smtClean="0"/>
          </a:p>
        </p:txBody>
      </p:sp>
      <p:grpSp>
        <p:nvGrpSpPr>
          <p:cNvPr id="13" name="Group 12"/>
          <p:cNvGrpSpPr/>
          <p:nvPr/>
        </p:nvGrpSpPr>
        <p:grpSpPr>
          <a:xfrm>
            <a:off x="0" y="3580209"/>
            <a:ext cx="9144000" cy="2845699"/>
            <a:chOff x="0" y="1868492"/>
            <a:chExt cx="9144000" cy="284569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087723"/>
              <a:ext cx="9144000" cy="2626468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6976561" y="2215458"/>
              <a:ext cx="1113115" cy="441962"/>
              <a:chOff x="9081286" y="5113945"/>
              <a:chExt cx="1113115" cy="441962"/>
            </a:xfrm>
          </p:grpSpPr>
          <p:sp>
            <p:nvSpPr>
              <p:cNvPr id="7" name="Down Arrow 6"/>
              <p:cNvSpPr/>
              <p:nvPr/>
            </p:nvSpPr>
            <p:spPr>
              <a:xfrm>
                <a:off x="9263542" y="5249282"/>
                <a:ext cx="691189" cy="306625"/>
              </a:xfrm>
              <a:prstGeom prst="down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081286" y="5113945"/>
                <a:ext cx="11131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IEEE ICC</a:t>
                </a:r>
                <a:endParaRPr lang="en-US" dirty="0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2153264" y="1868492"/>
              <a:ext cx="691189" cy="657982"/>
              <a:chOff x="9263542" y="4744613"/>
              <a:chExt cx="691189" cy="657982"/>
            </a:xfrm>
          </p:grpSpPr>
          <p:sp>
            <p:nvSpPr>
              <p:cNvPr id="11" name="Down Arrow 10"/>
              <p:cNvSpPr/>
              <p:nvPr/>
            </p:nvSpPr>
            <p:spPr>
              <a:xfrm>
                <a:off x="9263542" y="5095970"/>
                <a:ext cx="691189" cy="306625"/>
              </a:xfrm>
              <a:prstGeom prst="down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9263542" y="4744613"/>
                <a:ext cx="6911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CHEP</a:t>
                </a:r>
                <a:endParaRPr lang="en-US" dirty="0"/>
              </a:p>
            </p:txBody>
          </p:sp>
        </p:grp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247" y="2414222"/>
            <a:ext cx="2179518" cy="1463618"/>
          </a:xfrm>
          <a:prstGeom prst="rect">
            <a:avLst/>
          </a:prstGeom>
        </p:spPr>
      </p:pic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9A31-E04E-B444-BBB8-9646224EAB85}" type="datetime1">
              <a:rPr lang="en-US" smtClean="0"/>
              <a:t>29/10/14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 Commissioning - TGM 29/10/2014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595BB-F496-6846-8C9E-D52CCDDAC46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425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615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Jet trigger commissioning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0313"/>
            <a:ext cx="8686800" cy="210110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Move to 25 ns </a:t>
            </a:r>
            <a:r>
              <a:rPr lang="en-US" dirty="0" smtClean="0"/>
              <a:t>run – final commissioning: </a:t>
            </a:r>
          </a:p>
          <a:p>
            <a:r>
              <a:rPr lang="en-US" dirty="0" smtClean="0"/>
              <a:t>Check performance against 50ns run</a:t>
            </a:r>
          </a:p>
          <a:p>
            <a:r>
              <a:rPr lang="en-US" dirty="0" smtClean="0"/>
              <a:t>Find differences: noise, calibration, pileup subtraction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Probably need to re-derive efficiencies/corrections</a:t>
            </a:r>
          </a:p>
          <a:p>
            <a:r>
              <a:rPr lang="en-US" dirty="0" smtClean="0"/>
              <a:t>Accumulate calibration data for final 2015 jet calibration </a:t>
            </a:r>
            <a:r>
              <a:rPr lang="en-US" dirty="0" err="1" smtClean="0"/>
              <a:t>etc</a:t>
            </a:r>
            <a:endParaRPr 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0" y="3723220"/>
            <a:ext cx="9144000" cy="2696014"/>
            <a:chOff x="0" y="4097051"/>
            <a:chExt cx="9144000" cy="2696014"/>
          </a:xfrm>
        </p:grpSpPr>
        <p:grpSp>
          <p:nvGrpSpPr>
            <p:cNvPr id="14" name="Group 13"/>
            <p:cNvGrpSpPr/>
            <p:nvPr/>
          </p:nvGrpSpPr>
          <p:grpSpPr>
            <a:xfrm>
              <a:off x="0" y="4097051"/>
              <a:ext cx="9144000" cy="2696014"/>
              <a:chOff x="0" y="1875467"/>
              <a:chExt cx="9144000" cy="2696014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2273300"/>
                <a:ext cx="9144000" cy="2298181"/>
              </a:xfrm>
              <a:prstGeom prst="rect">
                <a:avLst/>
              </a:prstGeom>
            </p:spPr>
          </p:pic>
          <p:grpSp>
            <p:nvGrpSpPr>
              <p:cNvPr id="16" name="Group 15"/>
              <p:cNvGrpSpPr/>
              <p:nvPr/>
            </p:nvGrpSpPr>
            <p:grpSpPr>
              <a:xfrm>
                <a:off x="6408835" y="1875467"/>
                <a:ext cx="706867" cy="626150"/>
                <a:chOff x="9263542" y="5058213"/>
                <a:chExt cx="706867" cy="626150"/>
              </a:xfrm>
            </p:grpSpPr>
            <p:sp>
              <p:nvSpPr>
                <p:cNvPr id="17" name="Down Arrow 16"/>
                <p:cNvSpPr/>
                <p:nvPr/>
              </p:nvSpPr>
              <p:spPr>
                <a:xfrm>
                  <a:off x="9263542" y="5377738"/>
                  <a:ext cx="691189" cy="306625"/>
                </a:xfrm>
                <a:prstGeom prst="downArrow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9279220" y="5058213"/>
                  <a:ext cx="69118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LHCP</a:t>
                  </a:r>
                  <a:endParaRPr lang="en-US" dirty="0"/>
                </a:p>
              </p:txBody>
            </p:sp>
          </p:grpSp>
        </p:grpSp>
        <p:sp>
          <p:nvSpPr>
            <p:cNvPr id="19" name="Down Arrow 18"/>
            <p:cNvSpPr/>
            <p:nvPr/>
          </p:nvSpPr>
          <p:spPr>
            <a:xfrm>
              <a:off x="2695448" y="4445078"/>
              <a:ext cx="691189" cy="278124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695448" y="4101275"/>
              <a:ext cx="6911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EPS</a:t>
              </a:r>
              <a:endParaRPr lang="en-US" dirty="0"/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ED994-A5C6-D749-AB12-716BF67B54AA}" type="datetime1">
              <a:rPr lang="en-US" smtClean="0"/>
              <a:t>29/10/14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 Commissioning - TGM 29/10/2014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595BB-F496-6846-8C9E-D52CCDDAC46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017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1578</TotalTime>
  <Words>1230</Words>
  <Application>Microsoft Macintosh PowerPoint</Application>
  <PresentationFormat>On-screen Show (4:3)</PresentationFormat>
  <Paragraphs>183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Jet Trigger Commissioning Plans</vt:lpstr>
      <vt:lpstr>Outlook</vt:lpstr>
      <vt:lpstr>Jet trigger commissioning strategy</vt:lpstr>
      <vt:lpstr>Jet trigger commissioning strategy</vt:lpstr>
      <vt:lpstr>Jet trigger commissioning so far</vt:lpstr>
      <vt:lpstr>Jet trigger commissioning so far</vt:lpstr>
      <vt:lpstr>Comissioning timeline</vt:lpstr>
      <vt:lpstr>Jet trigger commissioning strategy</vt:lpstr>
      <vt:lpstr>Jet trigger commissioning strategy</vt:lpstr>
      <vt:lpstr>Specific issues</vt:lpstr>
      <vt:lpstr>Specific issues – Jet calibration data</vt:lpstr>
      <vt:lpstr>PowerPoint Presentation</vt:lpstr>
      <vt:lpstr>PowerPoint Presentation</vt:lpstr>
      <vt:lpstr>Questions from Kunihiro: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Ricardo Goncalo</dc:creator>
  <cp:lastModifiedBy>Ricardo Goncalo</cp:lastModifiedBy>
  <cp:revision>40</cp:revision>
  <dcterms:created xsi:type="dcterms:W3CDTF">2014-10-28T11:29:17Z</dcterms:created>
  <dcterms:modified xsi:type="dcterms:W3CDTF">2014-10-29T13:47:35Z</dcterms:modified>
</cp:coreProperties>
</file>