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79" r:id="rId3"/>
    <p:sldId id="281" r:id="rId4"/>
    <p:sldId id="282" r:id="rId5"/>
    <p:sldId id="283" r:id="rId6"/>
    <p:sldId id="291" r:id="rId7"/>
    <p:sldId id="284" r:id="rId8"/>
    <p:sldId id="285" r:id="rId9"/>
    <p:sldId id="286" r:id="rId10"/>
    <p:sldId id="288" r:id="rId11"/>
    <p:sldId id="287" r:id="rId12"/>
    <p:sldId id="289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1" r:id="rId21"/>
    <p:sldId id="290" r:id="rId22"/>
    <p:sldId id="292" r:id="rId23"/>
    <p:sldId id="275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7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40C89-0EE2-5B4B-8921-25CB4936E34A}" type="datetimeFigureOut">
              <a:rPr lang="en-US" smtClean="0"/>
              <a:t>24/09/14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098B3-3BDD-8343-9A8A-2B3B16F0F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47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BFF27-7378-994A-BCBD-40C368FB8230}" type="datetimeFigureOut">
              <a:rPr lang="en-US" smtClean="0"/>
              <a:t>24/09/14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F2828-DD9E-504F-9C24-5C147526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754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86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1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5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9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2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8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5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7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59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3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3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CC595-4024-E840-BC3E-512CA5C9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8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1429641/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.cern.ch/record/1437018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2228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of the Jet Trigger Contributions to the Jet &amp; MET Trigger Session at HCW 2014</a:t>
            </a:r>
            <a:br>
              <a:rPr lang="en-US" dirty="0" smtClean="0"/>
            </a:br>
            <a:r>
              <a:rPr lang="en-US" sz="2400" dirty="0" smtClean="0"/>
              <a:t>(the </a:t>
            </a:r>
            <a:r>
              <a:rPr lang="en-US" sz="2400" b="1" u="sng" dirty="0" smtClean="0"/>
              <a:t>first</a:t>
            </a:r>
            <a:r>
              <a:rPr lang="en-US" sz="2400" dirty="0" smtClean="0"/>
              <a:t> – but not last – dedicated trigger session at HCW!)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Trigger General </a:t>
            </a:r>
            <a:r>
              <a:rPr lang="en-US" dirty="0" smtClean="0"/>
              <a:t>Meeting – 24/9/2014</a:t>
            </a:r>
            <a:endParaRPr lang="en-US" dirty="0" smtClean="0"/>
          </a:p>
          <a:p>
            <a:r>
              <a:rPr lang="en-US" sz="2600" dirty="0" smtClean="0"/>
              <a:t>Ricardo Goncalo, David Miller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5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833"/>
          </a:xfrm>
        </p:spPr>
        <p:txBody>
          <a:bodyPr/>
          <a:lstStyle/>
          <a:p>
            <a:r>
              <a:rPr lang="en-US" dirty="0" smtClean="0"/>
              <a:t>Monitoring and Validation (I)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2430"/>
            <a:ext cx="8213856" cy="5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10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068"/>
          </a:xfrm>
        </p:spPr>
        <p:txBody>
          <a:bodyPr/>
          <a:lstStyle/>
          <a:p>
            <a:r>
              <a:rPr lang="en-US" dirty="0" smtClean="0"/>
              <a:t>Monitoring and Validation (II)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21" y="1286031"/>
            <a:ext cx="8004421" cy="4848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0309" y="2060886"/>
            <a:ext cx="124505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Lee Sawyer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12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323314"/>
            <a:ext cx="86106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50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 of the offline jet calibration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590"/>
          <a:stretch/>
        </p:blipFill>
        <p:spPr>
          <a:xfrm>
            <a:off x="457200" y="1032497"/>
            <a:ext cx="8362950" cy="532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4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 of the offline jet calibration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590"/>
          <a:stretch/>
        </p:blipFill>
        <p:spPr>
          <a:xfrm>
            <a:off x="457200" y="1032497"/>
            <a:ext cx="8362950" cy="5323853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1857662" y="1186720"/>
            <a:ext cx="1102003" cy="1048985"/>
          </a:xfrm>
          <a:prstGeom prst="frame">
            <a:avLst>
              <a:gd name="adj1" fmla="val 3495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2980655" y="1186720"/>
            <a:ext cx="1102003" cy="1048985"/>
          </a:xfrm>
          <a:prstGeom prst="frame">
            <a:avLst>
              <a:gd name="adj1" fmla="val 3495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5190127" y="1186720"/>
            <a:ext cx="1102003" cy="1048985"/>
          </a:xfrm>
          <a:prstGeom prst="frame">
            <a:avLst>
              <a:gd name="adj1" fmla="val 3495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082658" y="1186720"/>
            <a:ext cx="1102003" cy="1048985"/>
          </a:xfrm>
          <a:prstGeom prst="frame">
            <a:avLst>
              <a:gd name="adj1" fmla="val 34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2970444"/>
            <a:ext cx="175730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 full event </a:t>
            </a:r>
            <a:r>
              <a:rPr lang="en-US" dirty="0" err="1" smtClean="0"/>
              <a:t>topoclusters</a:t>
            </a:r>
            <a:r>
              <a:rPr lang="en-US" dirty="0" smtClean="0"/>
              <a:t> for rho calculation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56044" y="3530672"/>
            <a:ext cx="175730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 full event tracks and PV identification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82658" y="2970444"/>
            <a:ext cx="1757301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Only requires derived constants: </a:t>
            </a:r>
          </a:p>
          <a:p>
            <a:pPr algn="ctr"/>
            <a:r>
              <a:rPr lang="en-US" dirty="0" smtClean="0"/>
              <a:t>f(</a:t>
            </a:r>
            <a:r>
              <a:rPr lang="en-US" dirty="0" err="1" smtClean="0"/>
              <a:t>pT</a:t>
            </a:r>
            <a:r>
              <a:rPr lang="en-US" dirty="0" smtClean="0"/>
              <a:t>, eta)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19800" y="3432109"/>
            <a:ext cx="175730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 extra jet info like layer energies and full tracking info</a:t>
            </a:r>
            <a:endParaRPr lang="en-US" dirty="0"/>
          </a:p>
        </p:txBody>
      </p:sp>
      <p:sp>
        <p:nvSpPr>
          <p:cNvPr id="16" name="Frame 15"/>
          <p:cNvSpPr/>
          <p:nvPr/>
        </p:nvSpPr>
        <p:spPr>
          <a:xfrm>
            <a:off x="6292130" y="1186720"/>
            <a:ext cx="1102003" cy="1048985"/>
          </a:xfrm>
          <a:prstGeom prst="frame">
            <a:avLst>
              <a:gd name="adj1" fmla="val 34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1" idx="0"/>
            <a:endCxn id="7" idx="2"/>
          </p:cNvCxnSpPr>
          <p:nvPr/>
        </p:nvCxnSpPr>
        <p:spPr>
          <a:xfrm flipV="1">
            <a:off x="1335851" y="2235705"/>
            <a:ext cx="1072813" cy="734739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0"/>
            <a:endCxn id="8" idx="2"/>
          </p:cNvCxnSpPr>
          <p:nvPr/>
        </p:nvCxnSpPr>
        <p:spPr>
          <a:xfrm flipV="1">
            <a:off x="3134695" y="2235705"/>
            <a:ext cx="396962" cy="129496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0"/>
            <a:endCxn id="9" idx="2"/>
          </p:cNvCxnSpPr>
          <p:nvPr/>
        </p:nvCxnSpPr>
        <p:spPr>
          <a:xfrm flipH="1" flipV="1">
            <a:off x="5741129" y="2235705"/>
            <a:ext cx="1157322" cy="1196404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0"/>
            <a:endCxn id="10" idx="2"/>
          </p:cNvCxnSpPr>
          <p:nvPr/>
        </p:nvCxnSpPr>
        <p:spPr>
          <a:xfrm flipH="1" flipV="1">
            <a:off x="4633660" y="2235705"/>
            <a:ext cx="327649" cy="734739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3" idx="0"/>
          </p:cNvCxnSpPr>
          <p:nvPr/>
        </p:nvCxnSpPr>
        <p:spPr>
          <a:xfrm flipV="1">
            <a:off x="4961309" y="2235706"/>
            <a:ext cx="1937142" cy="734738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013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22" y="33224"/>
            <a:ext cx="8229600" cy="1143000"/>
          </a:xfrm>
        </p:spPr>
        <p:txBody>
          <a:bodyPr/>
          <a:lstStyle/>
          <a:p>
            <a:r>
              <a:rPr lang="en-US" dirty="0" smtClean="0"/>
              <a:t>Pile-up subtraction: rho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62" y="913820"/>
            <a:ext cx="4419600" cy="290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22" y="5311484"/>
            <a:ext cx="8133579" cy="88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215" y="913820"/>
            <a:ext cx="3695417" cy="3629032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5069215" y="5311484"/>
            <a:ext cx="1431510" cy="880967"/>
          </a:xfrm>
          <a:prstGeom prst="donut">
            <a:avLst>
              <a:gd name="adj" fmla="val 951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7307"/>
          <a:stretch/>
        </p:blipFill>
        <p:spPr>
          <a:xfrm>
            <a:off x="646111" y="4027979"/>
            <a:ext cx="2667000" cy="10297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0824" y="3946197"/>
            <a:ext cx="175730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 full event </a:t>
            </a:r>
            <a:r>
              <a:rPr lang="en-US" dirty="0" err="1" smtClean="0"/>
              <a:t>topoclusters</a:t>
            </a:r>
            <a:r>
              <a:rPr lang="en-US" dirty="0" smtClean="0"/>
              <a:t> for rho calculation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1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11"/>
            <a:ext cx="9144000" cy="794901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TopoClustering</a:t>
            </a:r>
            <a:r>
              <a:rPr lang="en-US" sz="3200" dirty="0" smtClean="0"/>
              <a:t>, Full and Partial Scan, and all that…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768731"/>
            <a:ext cx="9144000" cy="246655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Several techniques developed and maintained in the offline world that are needed in trigger</a:t>
            </a:r>
          </a:p>
          <a:p>
            <a:pPr lvl="1"/>
            <a:r>
              <a:rPr lang="en-US" dirty="0"/>
              <a:t>Pileup suppression </a:t>
            </a:r>
            <a:r>
              <a:rPr lang="en-US" dirty="0" smtClean="0"/>
              <a:t>will become more important</a:t>
            </a:r>
          </a:p>
          <a:p>
            <a:pPr lvl="1"/>
            <a:r>
              <a:rPr lang="en-US" dirty="0" smtClean="0"/>
              <a:t>Calibration should be taken from offline</a:t>
            </a:r>
          </a:p>
          <a:p>
            <a:pPr lvl="1"/>
            <a:r>
              <a:rPr lang="en-US" dirty="0" smtClean="0"/>
              <a:t>We don’t have the capability to keep maintain our own versions (and would complicate things)</a:t>
            </a:r>
          </a:p>
          <a:p>
            <a:endParaRPr lang="en-US" dirty="0" smtClean="0"/>
          </a:p>
          <a:p>
            <a:r>
              <a:rPr lang="en-US" dirty="0" err="1" smtClean="0"/>
              <a:t>TopoCluster</a:t>
            </a:r>
            <a:r>
              <a:rPr lang="en-US" dirty="0" smtClean="0"/>
              <a:t> making: </a:t>
            </a:r>
          </a:p>
          <a:p>
            <a:pPr lvl="1"/>
            <a:r>
              <a:rPr lang="en-US" dirty="0" smtClean="0"/>
              <a:t>3D groups of adjoining cells started from seed cells (4σ above noise)</a:t>
            </a:r>
          </a:p>
          <a:p>
            <a:pPr lvl="1"/>
            <a:r>
              <a:rPr lang="en-US" dirty="0" smtClean="0"/>
              <a:t>Add adjoining cells if above 2σ </a:t>
            </a:r>
            <a:r>
              <a:rPr lang="en-US" dirty="0"/>
              <a:t>above </a:t>
            </a:r>
            <a:r>
              <a:rPr lang="en-US" dirty="0" smtClean="0"/>
              <a:t>noise, plus an extra layer 0σ </a:t>
            </a:r>
            <a:r>
              <a:rPr lang="en-US" dirty="0"/>
              <a:t>above </a:t>
            </a:r>
            <a:r>
              <a:rPr lang="en-US" dirty="0" smtClean="0"/>
              <a:t>noise (4/2/0 scheme)</a:t>
            </a:r>
          </a:p>
          <a:p>
            <a:pPr lvl="1"/>
            <a:r>
              <a:rPr lang="en-US" dirty="0" smtClean="0"/>
              <a:t>Split initial clusters into smaller ones surrounding hot spots – splitting</a:t>
            </a:r>
          </a:p>
          <a:p>
            <a:pPr lvl="1"/>
            <a:r>
              <a:rPr lang="en-US" dirty="0" smtClean="0"/>
              <a:t>Following that: calculate cluster moments, classify clusters (EM/HAD), apply calibration, find jets, calibrate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5418"/>
            <a:ext cx="9144000" cy="31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5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timing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17" y="1219943"/>
            <a:ext cx="8926783" cy="322532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Rel_0, </a:t>
            </a:r>
            <a:r>
              <a:rPr lang="en-US" dirty="0" err="1" smtClean="0"/>
              <a:t>devval</a:t>
            </a:r>
            <a:r>
              <a:rPr lang="en-US" dirty="0" smtClean="0"/>
              <a:t>, on </a:t>
            </a:r>
            <a:r>
              <a:rPr lang="en-US" dirty="0"/>
              <a:t>a test bed pc</a:t>
            </a:r>
          </a:p>
          <a:p>
            <a:r>
              <a:rPr lang="en-US" dirty="0" err="1"/>
              <a:t>RoI</a:t>
            </a:r>
            <a:r>
              <a:rPr lang="en-US" dirty="0"/>
              <a:t> size of 1x1 (Partial Scan)</a:t>
            </a:r>
          </a:p>
          <a:p>
            <a:r>
              <a:rPr lang="en-US" dirty="0" smtClean="0"/>
              <a:t>Chains</a:t>
            </a:r>
            <a:r>
              <a:rPr lang="en-US" dirty="0"/>
              <a:t>: L1 J20 → EF </a:t>
            </a:r>
            <a:r>
              <a:rPr lang="en-US" dirty="0" smtClean="0"/>
              <a:t>j110; also tried </a:t>
            </a:r>
            <a:r>
              <a:rPr lang="en-US" dirty="0" err="1" smtClean="0"/>
              <a:t>multijet</a:t>
            </a:r>
            <a:r>
              <a:rPr lang="en-US" dirty="0" smtClean="0"/>
              <a:t> chains for comparison</a:t>
            </a:r>
          </a:p>
          <a:p>
            <a:r>
              <a:rPr lang="en-US" dirty="0" smtClean="0"/>
              <a:t>Geometry - ATLAS-IBL-03-00-00</a:t>
            </a:r>
          </a:p>
          <a:p>
            <a:r>
              <a:rPr lang="en-US" dirty="0" err="1" smtClean="0"/>
              <a:t>ConditionsTag</a:t>
            </a:r>
            <a:r>
              <a:rPr lang="en-US" dirty="0" smtClean="0"/>
              <a:t> </a:t>
            </a:r>
            <a:r>
              <a:rPr lang="en-US" dirty="0"/>
              <a:t>- OFLCOND-MC12-IBL-20-80-25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(lead Anti-k</a:t>
            </a:r>
            <a:r>
              <a:rPr lang="en-US" baseline="-25000" dirty="0"/>
              <a:t>T</a:t>
            </a:r>
            <a:r>
              <a:rPr lang="en-US" dirty="0"/>
              <a:t>6 truth jet) = 80-200 </a:t>
            </a:r>
            <a:r>
              <a:rPr lang="en-US" dirty="0" err="1"/>
              <a:t>GeV</a:t>
            </a:r>
            <a:r>
              <a:rPr lang="en-US" dirty="0"/>
              <a:t> sample</a:t>
            </a:r>
          </a:p>
          <a:p>
            <a:r>
              <a:rPr lang="en-US" dirty="0" smtClean="0"/>
              <a:t>mc12 </a:t>
            </a:r>
            <a:r>
              <a:rPr lang="en-US" dirty="0"/>
              <a:t>14TeV.147911.Pythia8 AU2CT10 </a:t>
            </a:r>
            <a:r>
              <a:rPr lang="en-US" dirty="0" err="1"/>
              <a:t>jetjet</a:t>
            </a:r>
            <a:r>
              <a:rPr lang="en-US" dirty="0"/>
              <a:t> JZ2W.recon.RDO.e1996 s1715 s1691 r4741</a:t>
            </a:r>
          </a:p>
          <a:p>
            <a:pPr lvl="1"/>
            <a:r>
              <a:rPr lang="en-US" b="1" dirty="0" smtClean="0"/>
              <a:t>pileup</a:t>
            </a:r>
            <a:r>
              <a:rPr lang="en-US" b="1" dirty="0"/>
              <a:t>- 80</a:t>
            </a:r>
          </a:p>
          <a:p>
            <a:r>
              <a:rPr lang="en-US" dirty="0" smtClean="0"/>
              <a:t>mc12 </a:t>
            </a:r>
            <a:r>
              <a:rPr lang="en-US" dirty="0"/>
              <a:t>14TeV.147912.Pythia8 AU2CT10 </a:t>
            </a:r>
            <a:r>
              <a:rPr lang="en-US" dirty="0" err="1"/>
              <a:t>jetjet</a:t>
            </a:r>
            <a:r>
              <a:rPr lang="en-US" dirty="0"/>
              <a:t> JZ2W.recon.RDO.e1996 s1715 s1691 r4739</a:t>
            </a:r>
          </a:p>
          <a:p>
            <a:pPr lvl="1"/>
            <a:r>
              <a:rPr lang="en-US" b="1" dirty="0" smtClean="0"/>
              <a:t>pileup</a:t>
            </a:r>
            <a:r>
              <a:rPr lang="en-US" b="1" dirty="0"/>
              <a:t>- </a:t>
            </a:r>
            <a:r>
              <a:rPr lang="en-US" b="1" dirty="0" smtClean="0"/>
              <a:t>40</a:t>
            </a:r>
          </a:p>
          <a:p>
            <a:r>
              <a:rPr lang="en-US" b="1" dirty="0" smtClean="0"/>
              <a:t>Will redo with wider range of samples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72368" y="316485"/>
            <a:ext cx="17540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Ademar</a:t>
            </a:r>
            <a:r>
              <a:rPr lang="en-US" dirty="0" smtClean="0"/>
              <a:t> Delgado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161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805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CellContainer</a:t>
            </a:r>
            <a:r>
              <a:rPr lang="en-US" dirty="0" smtClean="0"/>
              <a:t> and cluster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565" y="1215835"/>
            <a:ext cx="3335743" cy="495072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Cell maker:</a:t>
            </a:r>
          </a:p>
          <a:p>
            <a:pPr lvl="1"/>
            <a:r>
              <a:rPr lang="en-US" dirty="0" smtClean="0"/>
              <a:t>Partial scan much less costly on average</a:t>
            </a:r>
          </a:p>
          <a:p>
            <a:pPr lvl="1"/>
            <a:r>
              <a:rPr lang="en-US" dirty="0" smtClean="0"/>
              <a:t>But longer tails and bigger dependence on pileup</a:t>
            </a:r>
          </a:p>
          <a:p>
            <a:endParaRPr lang="en-US" dirty="0" smtClean="0"/>
          </a:p>
          <a:p>
            <a:r>
              <a:rPr lang="en-US" dirty="0" smtClean="0"/>
              <a:t>Cluster Maker:</a:t>
            </a:r>
          </a:p>
          <a:p>
            <a:pPr lvl="1"/>
            <a:r>
              <a:rPr lang="en-US" dirty="0" smtClean="0"/>
              <a:t>Full Scan total time much larger than Partial Scan</a:t>
            </a:r>
          </a:p>
          <a:p>
            <a:pPr lvl="1"/>
            <a:r>
              <a:rPr lang="en-US" b="1" dirty="0" smtClean="0"/>
              <a:t>Breakdown in next slide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686" y="1096506"/>
            <a:ext cx="5323730" cy="2602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686" y="3772870"/>
            <a:ext cx="5323730" cy="2626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2368" y="2338582"/>
            <a:ext cx="17540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Ademar</a:t>
            </a:r>
            <a:r>
              <a:rPr lang="en-US" dirty="0" smtClean="0"/>
              <a:t> Delgado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5367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6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Partial </a:t>
            </a:r>
            <a:r>
              <a:rPr lang="en-US" dirty="0" err="1" smtClean="0"/>
              <a:t>vs</a:t>
            </a:r>
            <a:r>
              <a:rPr lang="en-US" dirty="0" smtClean="0"/>
              <a:t> Full Scan – </a:t>
            </a:r>
            <a:r>
              <a:rPr lang="en-US" dirty="0"/>
              <a:t>T</a:t>
            </a:r>
            <a:r>
              <a:rPr lang="en-US" dirty="0" smtClean="0"/>
              <a:t>iming 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0381" y="1397001"/>
            <a:ext cx="2592819" cy="495934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Cluster making </a:t>
            </a:r>
            <a:r>
              <a:rPr lang="en-US" dirty="0" smtClean="0"/>
              <a:t>time roughly same as calibration</a:t>
            </a:r>
          </a:p>
          <a:p>
            <a:endParaRPr lang="en-US" dirty="0" smtClean="0"/>
          </a:p>
          <a:p>
            <a:r>
              <a:rPr lang="en-US" dirty="0" smtClean="0"/>
              <a:t>PS much less than FS but longer tails</a:t>
            </a:r>
          </a:p>
          <a:p>
            <a:endParaRPr lang="en-US" dirty="0"/>
          </a:p>
          <a:p>
            <a:r>
              <a:rPr lang="en-US" dirty="0" smtClean="0"/>
              <a:t>Small effect from pileup</a:t>
            </a:r>
          </a:p>
          <a:p>
            <a:endParaRPr lang="en-US" dirty="0" smtClean="0"/>
          </a:p>
          <a:p>
            <a:r>
              <a:rPr lang="en-US" dirty="0" smtClean="0"/>
              <a:t>Comparing to r.17: </a:t>
            </a:r>
          </a:p>
          <a:p>
            <a:pPr lvl="1"/>
            <a:r>
              <a:rPr lang="en-US" dirty="0" smtClean="0"/>
              <a:t>6% increase in clustering in r.19</a:t>
            </a:r>
          </a:p>
          <a:p>
            <a:pPr lvl="1"/>
            <a:r>
              <a:rPr lang="en-US" dirty="0" smtClean="0"/>
              <a:t>6x reduction in cell container making (60 to 10ms/</a:t>
            </a:r>
            <a:r>
              <a:rPr lang="en-US" dirty="0" err="1" smtClean="0"/>
              <a:t>evt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651"/>
              </p:ext>
            </p:extLst>
          </p:nvPr>
        </p:nvGraphicFramePr>
        <p:xfrm>
          <a:off x="2743200" y="1397001"/>
          <a:ext cx="6096000" cy="2266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239"/>
                <a:gridCol w="885577"/>
                <a:gridCol w="829184"/>
                <a:gridCol w="1443240"/>
                <a:gridCol w="802032"/>
                <a:gridCol w="802728"/>
              </a:tblGrid>
              <a:tr h="1968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Clustering [</a:t>
                      </a:r>
                      <a:r>
                        <a:rPr lang="en-US" sz="1400" dirty="0" err="1" smtClean="0"/>
                        <a:t>ms</a:t>
                      </a:r>
                      <a:r>
                        <a:rPr lang="en-US" sz="1400" dirty="0" smtClean="0"/>
                        <a:t>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&lt;μ&gt;=40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&lt;μ&gt;=80</a:t>
                      </a:r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Calibration [</a:t>
                      </a:r>
                      <a:r>
                        <a:rPr lang="en-US" sz="1400" dirty="0" err="1" smtClean="0"/>
                        <a:t>ms</a:t>
                      </a:r>
                      <a:r>
                        <a:rPr lang="en-US" sz="1400" dirty="0" smtClean="0"/>
                        <a:t>]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&lt;μ&gt;=40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&lt;μ&gt;=80</a:t>
                      </a:r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Cells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9.7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Moments 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29.7</a:t>
                      </a:r>
                      <a:endParaRPr lang="en-US" sz="1400" dirty="0"/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53.7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52.7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Dead</a:t>
                      </a:r>
                      <a:r>
                        <a:rPr lang="en-US" sz="1400" baseline="0" dirty="0" smtClean="0"/>
                        <a:t> Material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17.2</a:t>
                      </a:r>
                      <a:endParaRPr lang="en-US" sz="1400" dirty="0"/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 splitting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57.7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61.9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 of cluster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16.3</a:t>
                      </a:r>
                      <a:endParaRPr lang="en-US" sz="1400" dirty="0"/>
                    </a:p>
                  </a:txBody>
                  <a:tcPr/>
                </a:tc>
              </a:tr>
              <a:tr h="333223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Full</a:t>
                      </a:r>
                      <a:r>
                        <a:rPr lang="en-US" sz="1800" b="1" baseline="0" dirty="0" smtClean="0"/>
                        <a:t> calorimeter </a:t>
                      </a:r>
                      <a:r>
                        <a:rPr lang="en-US" sz="1800" b="1" dirty="0" smtClean="0"/>
                        <a:t>scan</a:t>
                      </a:r>
                      <a:r>
                        <a:rPr lang="en-US" sz="1800" b="1" baseline="0" dirty="0" smtClean="0"/>
                        <a:t> </a:t>
                      </a:r>
                      <a:endParaRPr lang="en-US" sz="1800" b="1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Local calibration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23.9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26.4</a:t>
                      </a:r>
                      <a:endParaRPr lang="en-US" sz="1400" dirty="0"/>
                    </a:p>
                  </a:txBody>
                  <a:tcPr/>
                </a:tc>
              </a:tr>
              <a:tr h="300807">
                <a:tc gridSpan="3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 of</a:t>
                      </a:r>
                      <a:r>
                        <a:rPr lang="en-US" sz="1400" baseline="0" dirty="0" smtClean="0"/>
                        <a:t> cluster </a:t>
                      </a:r>
                      <a:r>
                        <a:rPr lang="en-US" sz="1400" dirty="0" smtClean="0"/>
                        <a:t>Pi0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/>
                </a:tc>
              </a:tr>
              <a:tr h="1968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Totals: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121.3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124.3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Totals: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105.6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436582"/>
              </p:ext>
            </p:extLst>
          </p:nvPr>
        </p:nvGraphicFramePr>
        <p:xfrm>
          <a:off x="2743200" y="4089532"/>
          <a:ext cx="6096000" cy="239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239"/>
                <a:gridCol w="885577"/>
                <a:gridCol w="829184"/>
                <a:gridCol w="1443240"/>
                <a:gridCol w="802032"/>
                <a:gridCol w="802728"/>
              </a:tblGrid>
              <a:tr h="1968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Clustering [</a:t>
                      </a:r>
                      <a:r>
                        <a:rPr lang="en-US" sz="1400" dirty="0" err="1" smtClean="0"/>
                        <a:t>ms</a:t>
                      </a:r>
                      <a:r>
                        <a:rPr lang="en-US" sz="1400" dirty="0" smtClean="0"/>
                        <a:t>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&lt;μ&gt;=40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&lt;μ&gt;=80</a:t>
                      </a:r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Calibration [</a:t>
                      </a:r>
                      <a:r>
                        <a:rPr lang="en-US" sz="1400" dirty="0" err="1" smtClean="0"/>
                        <a:t>ms</a:t>
                      </a:r>
                      <a:r>
                        <a:rPr lang="en-US" sz="1400" dirty="0" smtClean="0"/>
                        <a:t>]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&lt;μ&gt;=40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&lt;μ&gt;=80</a:t>
                      </a:r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Cells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5.1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Moments 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2.5</a:t>
                      </a:r>
                      <a:endParaRPr lang="en-US" sz="1400" dirty="0"/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5.4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Dead</a:t>
                      </a:r>
                      <a:r>
                        <a:rPr lang="en-US" sz="1400" baseline="0" dirty="0" smtClean="0"/>
                        <a:t> Material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2.4</a:t>
                      </a:r>
                      <a:endParaRPr lang="en-US" sz="1400" dirty="0"/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 splitting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6.6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 of cluster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/>
                </a:tc>
              </a:tr>
              <a:tr h="333223">
                <a:tc rowSpan="2"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Partial</a:t>
                      </a:r>
                      <a:r>
                        <a:rPr lang="en-US" sz="2000" b="1" baseline="0" dirty="0" smtClean="0"/>
                        <a:t> calorimeter </a:t>
                      </a:r>
                      <a:r>
                        <a:rPr lang="en-US" sz="2000" b="1" dirty="0" smtClean="0"/>
                        <a:t>scan</a:t>
                      </a:r>
                      <a:r>
                        <a:rPr lang="en-US" sz="2000" b="1" baseline="0" dirty="0" smtClean="0"/>
                        <a:t> </a:t>
                      </a:r>
                      <a:endParaRPr lang="en-US" sz="2000" b="1" dirty="0" smtClean="0"/>
                    </a:p>
                    <a:p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Local calibration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3.2</a:t>
                      </a:r>
                      <a:endParaRPr lang="en-US" sz="1400" dirty="0"/>
                    </a:p>
                  </a:txBody>
                  <a:tcPr/>
                </a:tc>
              </a:tr>
              <a:tr h="300807">
                <a:tc gridSpan="3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 of</a:t>
                      </a:r>
                      <a:r>
                        <a:rPr lang="en-US" sz="1400" baseline="0" dirty="0" smtClean="0"/>
                        <a:t> cluster </a:t>
                      </a:r>
                      <a:r>
                        <a:rPr lang="en-US" sz="1400" dirty="0" smtClean="0"/>
                        <a:t>Pi0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/>
                </a:tc>
              </a:tr>
              <a:tr h="1968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Totals: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17.1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Totals: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12.5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72368" y="131819"/>
            <a:ext cx="17540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Ademar</a:t>
            </a:r>
            <a:r>
              <a:rPr lang="en-US" dirty="0" smtClean="0"/>
              <a:t> Delgado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477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874"/>
            <a:ext cx="8229600" cy="771244"/>
          </a:xfrm>
        </p:spPr>
        <p:txBody>
          <a:bodyPr/>
          <a:lstStyle/>
          <a:p>
            <a:r>
              <a:rPr lang="en-US" dirty="0" smtClean="0"/>
              <a:t>Very lively and useful workshop!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1" y="1090704"/>
            <a:ext cx="8893387" cy="545353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First time there was a trigger session in HCW – very good for </a:t>
            </a:r>
            <a:r>
              <a:rPr lang="en-US" dirty="0" err="1" smtClean="0"/>
              <a:t>harmonisation</a:t>
            </a:r>
            <a:r>
              <a:rPr lang="en-US" dirty="0" smtClean="0"/>
              <a:t>!</a:t>
            </a:r>
          </a:p>
          <a:p>
            <a:r>
              <a:rPr lang="en-US" dirty="0" smtClean="0"/>
              <a:t>192 contributions to HCW, 25+ in Jet/MET trigger session</a:t>
            </a:r>
          </a:p>
          <a:p>
            <a:r>
              <a:rPr lang="en-US" dirty="0" smtClean="0"/>
              <a:t>Won’t cover full set of subjects here</a:t>
            </a:r>
          </a:p>
          <a:p>
            <a:pPr lvl="1"/>
            <a:r>
              <a:rPr lang="en-US" dirty="0" smtClean="0"/>
              <a:t>Particle flow coming of age</a:t>
            </a:r>
          </a:p>
          <a:p>
            <a:pPr lvl="1"/>
            <a:r>
              <a:rPr lang="en-US" dirty="0" smtClean="0"/>
              <a:t>Simulation / fast simulation / ISF</a:t>
            </a:r>
          </a:p>
          <a:p>
            <a:pPr lvl="1"/>
            <a:r>
              <a:rPr lang="en-US" dirty="0" smtClean="0"/>
              <a:t>IBL and increased dead material</a:t>
            </a:r>
          </a:p>
          <a:p>
            <a:pPr lvl="1"/>
            <a:r>
              <a:rPr lang="en-US" dirty="0" smtClean="0"/>
              <a:t>Calibration and noise suppression</a:t>
            </a:r>
          </a:p>
          <a:p>
            <a:pPr lvl="1"/>
            <a:r>
              <a:rPr lang="en-US" dirty="0" smtClean="0"/>
              <a:t>Jet cleaning</a:t>
            </a:r>
          </a:p>
          <a:p>
            <a:pPr lvl="1"/>
            <a:r>
              <a:rPr lang="en-US" dirty="0" smtClean="0"/>
              <a:t>Jet energy scale and resolution</a:t>
            </a:r>
          </a:p>
          <a:p>
            <a:pPr lvl="1"/>
            <a:r>
              <a:rPr lang="en-US" dirty="0" smtClean="0"/>
              <a:t>Substructure techniques</a:t>
            </a:r>
          </a:p>
          <a:p>
            <a:pPr lvl="1"/>
            <a:r>
              <a:rPr lang="en-US" dirty="0" smtClean="0"/>
              <a:t>Tagging (q/g, boson, top,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Missing ET</a:t>
            </a:r>
          </a:p>
          <a:p>
            <a:pPr lvl="1"/>
            <a:r>
              <a:rPr lang="en-US" dirty="0" smtClean="0"/>
              <a:t>Monitoring and validation</a:t>
            </a:r>
          </a:p>
          <a:p>
            <a:pPr lvl="1"/>
            <a:r>
              <a:rPr lang="en-US" dirty="0" smtClean="0"/>
              <a:t>Software and analysis model</a:t>
            </a:r>
          </a:p>
          <a:p>
            <a:pPr lvl="1"/>
            <a:r>
              <a:rPr lang="en-US" dirty="0" smtClean="0"/>
              <a:t>Jets in run III  and HL-HLC</a:t>
            </a:r>
          </a:p>
          <a:p>
            <a:pPr lvl="1"/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Concentrate on issues involving trigger:</a:t>
            </a:r>
          </a:p>
          <a:p>
            <a:pPr lvl="1"/>
            <a:r>
              <a:rPr lang="en-US" dirty="0" smtClean="0"/>
              <a:t>Jet trigger use cases;  		– </a:t>
            </a:r>
            <a:r>
              <a:rPr lang="en-US" dirty="0"/>
              <a:t>J</a:t>
            </a:r>
            <a:r>
              <a:rPr lang="en-US" dirty="0" smtClean="0"/>
              <a:t>et trigger monitoring</a:t>
            </a:r>
          </a:p>
          <a:p>
            <a:pPr lvl="1"/>
            <a:r>
              <a:rPr lang="en-US" dirty="0"/>
              <a:t>Jet calibration and pileup subtraction plus </a:t>
            </a:r>
            <a:r>
              <a:rPr lang="en-US" dirty="0" err="1"/>
              <a:t>TopoCluster</a:t>
            </a:r>
            <a:r>
              <a:rPr lang="en-US" dirty="0"/>
              <a:t> timing measurements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450" y="2405530"/>
            <a:ext cx="4856019" cy="297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09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005" y="3428731"/>
            <a:ext cx="4957520" cy="3168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51436" cy="652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343"/>
            <a:ext cx="3135235" cy="50729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Resolution and linearity improvement  for charged </a:t>
            </a:r>
            <a:r>
              <a:rPr lang="en-US" dirty="0" err="1" smtClean="0"/>
              <a:t>pions</a:t>
            </a:r>
            <a:r>
              <a:rPr lang="en-US" dirty="0" smtClean="0"/>
              <a:t> after each correction: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EM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LCW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Out of cluster</a:t>
            </a:r>
          </a:p>
          <a:p>
            <a:pPr lvl="1"/>
            <a:r>
              <a:rPr lang="en-US" dirty="0" smtClean="0"/>
              <a:t>Dead material</a:t>
            </a:r>
          </a:p>
          <a:p>
            <a:endParaRPr lang="en-US" dirty="0" smtClean="0"/>
          </a:p>
          <a:p>
            <a:r>
              <a:rPr lang="en-US" dirty="0" smtClean="0"/>
              <a:t>Conditions:</a:t>
            </a:r>
          </a:p>
          <a:p>
            <a:pPr lvl="1"/>
            <a:r>
              <a:rPr lang="en-US" dirty="0" smtClean="0"/>
              <a:t>&lt;</a:t>
            </a:r>
            <a:r>
              <a:rPr lang="en-US" dirty="0"/>
              <a:t>μ</a:t>
            </a:r>
            <a:r>
              <a:rPr lang="en-US" dirty="0" smtClean="0"/>
              <a:t>&gt;=0</a:t>
            </a:r>
          </a:p>
          <a:p>
            <a:pPr lvl="1"/>
            <a:r>
              <a:rPr lang="en-US" dirty="0" smtClean="0"/>
              <a:t>IBL geometry</a:t>
            </a:r>
          </a:p>
          <a:p>
            <a:pPr lvl="1"/>
            <a:r>
              <a:rPr lang="en-US" dirty="0" smtClean="0"/>
              <a:t>2&lt;|</a:t>
            </a:r>
            <a:r>
              <a:rPr lang="en-US" dirty="0" err="1" smtClean="0"/>
              <a:t>η</a:t>
            </a:r>
            <a:r>
              <a:rPr lang="en-US" dirty="0" smtClean="0"/>
              <a:t>|&lt;2.2</a:t>
            </a:r>
          </a:p>
          <a:p>
            <a:pPr lvl="1"/>
            <a:r>
              <a:rPr lang="en-US" dirty="0" smtClean="0"/>
              <a:t>4 samplings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061" y="301187"/>
            <a:ext cx="5011464" cy="3252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50226" y="64971"/>
            <a:ext cx="133657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Sven </a:t>
            </a:r>
            <a:r>
              <a:rPr lang="en-US" dirty="0" err="1" smtClean="0"/>
              <a:t>Menke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0685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52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0627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Very lively discussions and many issues covered</a:t>
            </a:r>
          </a:p>
          <a:p>
            <a:endParaRPr lang="en-US" dirty="0" smtClean="0"/>
          </a:p>
          <a:p>
            <a:r>
              <a:rPr lang="en-US" dirty="0" smtClean="0"/>
              <a:t>Great interaction with offline jet/MET group</a:t>
            </a:r>
          </a:p>
          <a:p>
            <a:pPr lvl="1"/>
            <a:r>
              <a:rPr lang="en-US" dirty="0" smtClean="0"/>
              <a:t>Extremely useful for e.g. software development and monitoring</a:t>
            </a:r>
          </a:p>
          <a:p>
            <a:endParaRPr lang="en-US" dirty="0" smtClean="0"/>
          </a:p>
          <a:p>
            <a:r>
              <a:rPr lang="en-US" dirty="0" smtClean="0"/>
              <a:t>Made clear that we should strive for full-scan as default solution if at all possible</a:t>
            </a:r>
          </a:p>
          <a:p>
            <a:pPr lvl="1"/>
            <a:r>
              <a:rPr lang="en-US" dirty="0" smtClean="0"/>
              <a:t>Pileup subtraction essential to good performance in coming LHC runs</a:t>
            </a:r>
          </a:p>
          <a:p>
            <a:pPr lvl="1"/>
            <a:r>
              <a:rPr lang="en-US" dirty="0" smtClean="0"/>
              <a:t>Keep in sync with offline developments to help maintainability and make use of offline effort</a:t>
            </a:r>
          </a:p>
          <a:p>
            <a:pPr lvl="1"/>
            <a:r>
              <a:rPr lang="en-US" dirty="0" smtClean="0"/>
              <a:t>New timing breakdown suggests solutions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Keep studying performance impact from L1 (</a:t>
            </a:r>
            <a:r>
              <a:rPr lang="en-US" dirty="0" err="1" smtClean="0"/>
              <a:t>nMCM</a:t>
            </a:r>
            <a:r>
              <a:rPr lang="en-US" dirty="0" smtClean="0"/>
              <a:t>), L1.5 (calibration?), HLT clustering and pileup,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57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64119"/>
            <a:ext cx="8229600" cy="1143000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69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4" y="3374893"/>
            <a:ext cx="3511177" cy="3168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341"/>
            <a:ext cx="4906682" cy="935597"/>
          </a:xfrm>
        </p:spPr>
        <p:txBody>
          <a:bodyPr/>
          <a:lstStyle/>
          <a:p>
            <a:r>
              <a:rPr lang="en-US" dirty="0" smtClean="0"/>
              <a:t>L1.5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71" y="1150137"/>
            <a:ext cx="5348970" cy="222475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TriggerTower</a:t>
            </a:r>
            <a:r>
              <a:rPr lang="en-US" dirty="0" smtClean="0"/>
              <a:t> full scan recovers L1 inefficiency for close-by jets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ee </a:t>
            </a:r>
            <a:r>
              <a:rPr lang="en-US" dirty="0" smtClean="0">
                <a:hlinkClick r:id="rId3"/>
              </a:rPr>
              <a:t>ATL</a:t>
            </a:r>
            <a:r>
              <a:rPr lang="en-US" dirty="0">
                <a:hlinkClick r:id="rId3"/>
              </a:rPr>
              <a:t>-COM-DAQ-2012-</a:t>
            </a:r>
            <a:r>
              <a:rPr lang="en-US" dirty="0" smtClean="0">
                <a:hlinkClick r:id="rId3"/>
              </a:rPr>
              <a:t>009</a:t>
            </a:r>
            <a:endParaRPr lang="en-US" dirty="0" smtClean="0"/>
          </a:p>
          <a:p>
            <a:r>
              <a:rPr lang="en-US" dirty="0" smtClean="0"/>
              <a:t>Reasonable </a:t>
            </a:r>
            <a:r>
              <a:rPr lang="en-US" dirty="0" err="1" smtClean="0"/>
              <a:t>spacial</a:t>
            </a:r>
            <a:r>
              <a:rPr lang="en-US" dirty="0" smtClean="0"/>
              <a:t> resolution</a:t>
            </a:r>
            <a:endParaRPr lang="en-US" baseline="-25000" dirty="0" smtClean="0"/>
          </a:p>
          <a:p>
            <a:r>
              <a:rPr lang="en-US" dirty="0" smtClean="0"/>
              <a:t>Energy resolution same as L1 </a:t>
            </a:r>
          </a:p>
          <a:p>
            <a:pPr lvl="1"/>
            <a:r>
              <a:rPr lang="en-US" dirty="0" smtClean="0"/>
              <a:t>See </a:t>
            </a:r>
            <a:r>
              <a:rPr lang="en-US" dirty="0">
                <a:hlinkClick r:id="rId3"/>
              </a:rPr>
              <a:t>ATL-COM-DAQ-2012-</a:t>
            </a:r>
            <a:r>
              <a:rPr lang="en-US" dirty="0" smtClean="0">
                <a:hlinkClick r:id="rId3"/>
              </a:rPr>
              <a:t>009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TopoClusters in Jets - TGM 20/8/2014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9CF2-EFEC-C844-A50D-476364616AB0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882" y="274638"/>
            <a:ext cx="3547035" cy="3179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77" y="3454071"/>
            <a:ext cx="3451440" cy="31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09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52682" cy="875833"/>
          </a:xfrm>
        </p:spPr>
        <p:txBody>
          <a:bodyPr/>
          <a:lstStyle/>
          <a:p>
            <a:r>
              <a:rPr lang="en-US" dirty="0" smtClean="0"/>
              <a:t>L1.5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36" y="1153459"/>
            <a:ext cx="5166091" cy="25086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From </a:t>
            </a:r>
            <a:r>
              <a:rPr lang="en-US" b="1" dirty="0" smtClean="0"/>
              <a:t>Run </a:t>
            </a:r>
            <a:r>
              <a:rPr lang="en-US" b="1" dirty="0"/>
              <a:t>I tests </a:t>
            </a:r>
            <a:r>
              <a:rPr lang="en-US" dirty="0"/>
              <a:t>(</a:t>
            </a:r>
            <a:r>
              <a:rPr lang="en-US" sz="2300" dirty="0"/>
              <a:t>see </a:t>
            </a:r>
            <a:r>
              <a:rPr lang="en-US" sz="2300" dirty="0">
                <a:hlinkClick r:id="rId2"/>
              </a:rPr>
              <a:t>ATL-COM-DAQ-2012-</a:t>
            </a:r>
            <a:r>
              <a:rPr lang="en-US" sz="2300" dirty="0" smtClean="0">
                <a:hlinkClick r:id="rId2"/>
              </a:rPr>
              <a:t>015</a:t>
            </a:r>
            <a:r>
              <a:rPr lang="en-US" dirty="0" smtClean="0"/>
              <a:t>): </a:t>
            </a:r>
          </a:p>
          <a:p>
            <a:pPr lvl="1"/>
            <a:r>
              <a:rPr lang="en-US" dirty="0" smtClean="0"/>
              <a:t>L1Calo </a:t>
            </a:r>
            <a:r>
              <a:rPr lang="en-US" dirty="0" err="1" smtClean="0"/>
              <a:t>ROSes</a:t>
            </a:r>
            <a:r>
              <a:rPr lang="en-US" dirty="0" smtClean="0"/>
              <a:t> (3 for TT, 1 for JE) read out at up to 7kHz</a:t>
            </a:r>
          </a:p>
          <a:p>
            <a:pPr lvl="1"/>
            <a:r>
              <a:rPr lang="en-US" dirty="0" smtClean="0"/>
              <a:t>Expect up to 15kHz with upgraded </a:t>
            </a:r>
            <a:r>
              <a:rPr lang="en-US" dirty="0" err="1" smtClean="0"/>
              <a:t>ROSes</a:t>
            </a:r>
            <a:endParaRPr lang="en-US" dirty="0" smtClean="0"/>
          </a:p>
          <a:p>
            <a:r>
              <a:rPr lang="en-US" dirty="0"/>
              <a:t>Total time around 12ms</a:t>
            </a:r>
          </a:p>
          <a:p>
            <a:pPr lvl="1"/>
            <a:r>
              <a:rPr lang="en-US" dirty="0" smtClean="0"/>
              <a:t>Readout time around 9ms</a:t>
            </a:r>
          </a:p>
          <a:p>
            <a:pPr lvl="1"/>
            <a:r>
              <a:rPr lang="en-US" dirty="0" smtClean="0"/>
              <a:t>Jet finding (anti-</a:t>
            </a:r>
            <a:r>
              <a:rPr lang="en-US" dirty="0" err="1" smtClean="0"/>
              <a:t>kT</a:t>
            </a:r>
            <a:r>
              <a:rPr lang="en-US" dirty="0" smtClean="0"/>
              <a:t> 0.4) around 1-2ms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TopoClusters in Jets - TGM 20/8/2014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9CF2-EFEC-C844-A50D-476364616AB0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327" y="414618"/>
            <a:ext cx="3470931" cy="3186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327" y="3630706"/>
            <a:ext cx="3559931" cy="3227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648" y="3615765"/>
            <a:ext cx="3425543" cy="305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00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7" y="3809999"/>
            <a:ext cx="8686800" cy="2754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50447" cy="1143000"/>
          </a:xfrm>
        </p:spPr>
        <p:txBody>
          <a:bodyPr>
            <a:noAutofit/>
          </a:bodyPr>
          <a:lstStyle/>
          <a:p>
            <a:r>
              <a:rPr lang="en-US" sz="4000" dirty="0" err="1"/>
              <a:t>TopoCluster</a:t>
            </a:r>
            <a:r>
              <a:rPr lang="en-US" sz="4000" dirty="0"/>
              <a:t> </a:t>
            </a:r>
            <a:r>
              <a:rPr lang="en-US" sz="4000" dirty="0" smtClean="0"/>
              <a:t>performance</a:t>
            </a:r>
            <a:endParaRPr lang="en-US" sz="40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600200"/>
            <a:ext cx="3950447" cy="2269563"/>
          </a:xfrm>
        </p:spPr>
        <p:txBody>
          <a:bodyPr/>
          <a:lstStyle/>
          <a:p>
            <a:r>
              <a:rPr lang="en-US" dirty="0" smtClean="0"/>
              <a:t>Comparing PS to FS </a:t>
            </a:r>
          </a:p>
          <a:p>
            <a:r>
              <a:rPr lang="en-US" dirty="0" smtClean="0"/>
              <a:t>Assumes FS performance is closer to offline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TopoClusters in Jets - TGM 20/8/2014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9CF2-EFEC-C844-A50D-476364616AB0}" type="slidenum">
              <a:rPr lang="en-US" smtClean="0"/>
              <a:t>26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11524" y="3824940"/>
            <a:ext cx="199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Ademar</a:t>
            </a:r>
            <a:r>
              <a:rPr lang="en-US" dirty="0" smtClean="0"/>
              <a:t> Delgado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407647" y="443152"/>
            <a:ext cx="4642759" cy="3191772"/>
            <a:chOff x="4407647" y="443152"/>
            <a:chExt cx="4642759" cy="3191772"/>
          </a:xfrm>
        </p:grpSpPr>
        <p:grpSp>
          <p:nvGrpSpPr>
            <p:cNvPr id="16" name="Group 15"/>
            <p:cNvGrpSpPr/>
            <p:nvPr/>
          </p:nvGrpSpPr>
          <p:grpSpPr>
            <a:xfrm>
              <a:off x="4407647" y="474245"/>
              <a:ext cx="4642759" cy="3160679"/>
              <a:chOff x="4407647" y="474245"/>
              <a:chExt cx="4642759" cy="3160679"/>
            </a:xfrm>
          </p:grpSpPr>
          <p:pic>
            <p:nvPicPr>
              <p:cNvPr id="3" name="Picture 2" descr="3j50_roi10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148687" y="-266795"/>
                <a:ext cx="3160679" cy="4642759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024233" y="2256101"/>
                <a:ext cx="25221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000" dirty="0" smtClean="0"/>
                  <a:t>E</a:t>
                </a:r>
                <a:r>
                  <a:rPr lang="en-US" sz="2000" baseline="-25000" dirty="0" smtClean="0"/>
                  <a:t>T</a:t>
                </a:r>
                <a:r>
                  <a:rPr lang="en-US" sz="2000" dirty="0" smtClean="0"/>
                  <a:t> of 3</a:t>
                </a:r>
                <a:r>
                  <a:rPr lang="en-US" sz="2000" baseline="30000" dirty="0" smtClean="0"/>
                  <a:t>rd</a:t>
                </a:r>
                <a:r>
                  <a:rPr lang="en-US" sz="2000" dirty="0" smtClean="0"/>
                  <a:t> jet in 3j50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000" dirty="0" err="1" smtClean="0"/>
                  <a:t>sRoI</a:t>
                </a:r>
                <a:r>
                  <a:rPr lang="en-US" sz="2000" dirty="0" smtClean="0"/>
                  <a:t> size 1x1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000" dirty="0" smtClean="0"/>
                  <a:t>Events have </a:t>
                </a:r>
                <a:endParaRPr lang="en-US" sz="2000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553200" y="443152"/>
              <a:ext cx="1993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David Freeborn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53012" y="5085311"/>
            <a:ext cx="28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PS</a:t>
            </a:r>
            <a:r>
              <a:rPr lang="en-US" dirty="0"/>
              <a:t> </a:t>
            </a:r>
            <a:r>
              <a:rPr lang="en-US" dirty="0" smtClean="0"/>
              <a:t>- E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FS</a:t>
            </a:r>
            <a:r>
              <a:rPr lang="en-US" dirty="0" smtClean="0"/>
              <a:t>)/E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FS</a:t>
            </a:r>
            <a:r>
              <a:rPr lang="en-US" dirty="0" smtClean="0"/>
              <a:t>  versus </a:t>
            </a:r>
            <a:r>
              <a:rPr lang="en-US" dirty="0" err="1" smtClean="0"/>
              <a:t>η</a:t>
            </a:r>
            <a:r>
              <a:rPr lang="en-US" baseline="30000" dirty="0" err="1" smtClean="0"/>
              <a:t>FS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6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5B7-EADF-EE42-AFED-FD4750310D7A}" type="datetime1">
              <a:rPr lang="en-US" smtClean="0"/>
              <a:t>24/09/14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Jet/MET Trigger Session - HCW 2014,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183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Single jet triggers in the </a:t>
            </a:r>
            <a:r>
              <a:rPr lang="en-US" dirty="0" err="1" smtClean="0"/>
              <a:t>hadronic</a:t>
            </a:r>
            <a:r>
              <a:rPr lang="en-US" dirty="0" smtClean="0"/>
              <a:t> </a:t>
            </a:r>
            <a:r>
              <a:rPr lang="en-US" dirty="0" err="1" smtClean="0"/>
              <a:t>diboson</a:t>
            </a:r>
            <a:r>
              <a:rPr lang="en-US" dirty="0" smtClean="0"/>
              <a:t> resonance search (VV-&gt;JJ) </a:t>
            </a:r>
            <a:endParaRPr lang="en-US" dirty="0"/>
          </a:p>
        </p:txBody>
      </p:sp>
      <p:pic>
        <p:nvPicPr>
          <p:cNvPr id="8" name="Picture 7" descr="VVJJ_trigger_mu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7" y="2544483"/>
            <a:ext cx="8559800" cy="3924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200" y="1752600"/>
            <a:ext cx="277420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VV-&gt;JJ team (Enrique Must)</a:t>
            </a:r>
          </a:p>
        </p:txBody>
      </p:sp>
    </p:spTree>
    <p:extLst>
      <p:ext uri="{BB962C8B-B14F-4D97-AF65-F5344CB8AC3E}">
        <p14:creationId xmlns:p14="http://schemas.microsoft.com/office/powerpoint/2010/main" val="248829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2372-4D5E-9F4F-B5B1-3147F54E91FE}" type="datetime1">
              <a:rPr lang="en-US" smtClean="0"/>
              <a:t>24/09/14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Jet/MET Trigger Session - HCW 2014, Munich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JetHT_NoPtCut_HT65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5459"/>
            <a:ext cx="9144000" cy="6606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3292" y="3449006"/>
            <a:ext cx="151443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Joakim</a:t>
            </a:r>
            <a:r>
              <a:rPr lang="en-US" dirty="0" smtClean="0"/>
              <a:t> Olsson</a:t>
            </a:r>
          </a:p>
        </p:txBody>
      </p:sp>
    </p:spTree>
    <p:extLst>
      <p:ext uri="{BB962C8B-B14F-4D97-AF65-F5344CB8AC3E}">
        <p14:creationId xmlns:p14="http://schemas.microsoft.com/office/powerpoint/2010/main" val="384252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33224"/>
            <a:ext cx="8229600" cy="978392"/>
          </a:xfrm>
        </p:spPr>
        <p:txBody>
          <a:bodyPr>
            <a:normAutofit/>
          </a:bodyPr>
          <a:lstStyle/>
          <a:p>
            <a:r>
              <a:rPr lang="en-US" dirty="0" smtClean="0"/>
              <a:t>L1 HT triggers for fat jets: signal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B2FB-3EEE-1841-88D8-E63576DC8293}" type="datetime1">
              <a:rPr lang="en-US" smtClean="0"/>
              <a:t>24/09/14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Jet/MET Trigger Session - HCW 2014, Munich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5</a:t>
            </a:fld>
            <a:endParaRPr lang="en-US"/>
          </a:p>
        </p:txBody>
      </p:sp>
      <p:pic>
        <p:nvPicPr>
          <p:cNvPr id="18" name="Picture 17" descr="Roberta_HTforFatJets_TurnOn_ttb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70" y="891011"/>
            <a:ext cx="4654066" cy="2996055"/>
          </a:xfrm>
          <a:prstGeom prst="rect">
            <a:avLst/>
          </a:prstGeom>
        </p:spPr>
      </p:pic>
      <p:pic>
        <p:nvPicPr>
          <p:cNvPr id="17" name="Picture 16" descr="Roberta_HTforFatJets_TurnOn_Zprime1TeV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"/>
          <a:stretch/>
        </p:blipFill>
        <p:spPr>
          <a:xfrm>
            <a:off x="0" y="891010"/>
            <a:ext cx="4586432" cy="29698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34000" y="3886200"/>
            <a:ext cx="356498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UBA (</a:t>
            </a:r>
            <a:r>
              <a:rPr lang="en-US" dirty="0" err="1" smtClean="0"/>
              <a:t>Devesa</a:t>
            </a:r>
            <a:r>
              <a:rPr lang="en-US" dirty="0" smtClean="0"/>
              <a:t>, </a:t>
            </a:r>
            <a:r>
              <a:rPr lang="en-US" dirty="0" err="1" smtClean="0"/>
              <a:t>Reisin</a:t>
            </a:r>
            <a:r>
              <a:rPr lang="en-US" dirty="0" smtClean="0"/>
              <a:t>, Otero, </a:t>
            </a:r>
            <a:r>
              <a:rPr lang="en-US" dirty="0" err="1" smtClean="0"/>
              <a:t>Piegaia</a:t>
            </a:r>
            <a:r>
              <a:rPr lang="en-US" dirty="0" smtClean="0"/>
              <a:t>) </a:t>
            </a:r>
          </a:p>
        </p:txBody>
      </p:sp>
      <p:pic>
        <p:nvPicPr>
          <p:cNvPr id="21" name="Picture 20" descr="Roberta_HTforFatJets_Option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2" y="3947459"/>
            <a:ext cx="4020430" cy="1718132"/>
          </a:xfrm>
          <a:prstGeom prst="rect">
            <a:avLst/>
          </a:prstGeom>
        </p:spPr>
      </p:pic>
      <p:pic>
        <p:nvPicPr>
          <p:cNvPr id="13" name="Picture 12" descr="Roberta_HTforFatJets_RatesTab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4" y="5103357"/>
            <a:ext cx="8485896" cy="16928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904" y="5665591"/>
            <a:ext cx="7389214" cy="13546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0909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69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4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77" y="12231"/>
            <a:ext cx="8229600" cy="1143000"/>
          </a:xfrm>
        </p:spPr>
        <p:txBody>
          <a:bodyPr/>
          <a:lstStyle/>
          <a:p>
            <a:r>
              <a:rPr lang="en-US" dirty="0" smtClean="0"/>
              <a:t>Razor trigger implementation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5B7-EADF-EE42-AFED-FD4750310D7A}" type="datetime1">
              <a:rPr lang="en-US" smtClean="0"/>
              <a:t>24/09/14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Jet/MET Trigger Session - HCW 2014,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TrigHLTJetHemishpereR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491"/>
            <a:ext cx="9144000" cy="4758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2400" y="964977"/>
            <a:ext cx="103664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Larry Lee</a:t>
            </a:r>
          </a:p>
        </p:txBody>
      </p:sp>
    </p:spTree>
    <p:extLst>
      <p:ext uri="{BB962C8B-B14F-4D97-AF65-F5344CB8AC3E}">
        <p14:creationId xmlns:p14="http://schemas.microsoft.com/office/powerpoint/2010/main" val="293405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Unique efficiencies of the razor triggers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5B7-EADF-EE42-AFED-FD4750310D7A}" type="datetime1">
              <a:rPr lang="en-US" smtClean="0"/>
              <a:t>24/09/14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Jet/MET Trigger Session - HCW 2014,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Razor_Overlap_g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80701"/>
            <a:ext cx="6781800" cy="5248927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8153400" y="1219200"/>
            <a:ext cx="685800" cy="4648200"/>
          </a:xfrm>
          <a:prstGeom prst="donut">
            <a:avLst>
              <a:gd name="adj" fmla="val 1275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219200"/>
            <a:ext cx="1721382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Read the</a:t>
            </a:r>
          </a:p>
          <a:p>
            <a:pPr algn="ctr"/>
            <a:r>
              <a:rPr lang="en-US" b="1" i="1" dirty="0" smtClean="0"/>
              <a:t>Y-axis </a:t>
            </a:r>
            <a:r>
              <a:rPr lang="en-US" i="1" dirty="0" smtClean="0"/>
              <a:t>for a </a:t>
            </a:r>
          </a:p>
          <a:p>
            <a:pPr algn="ctr"/>
            <a:r>
              <a:rPr lang="en-US" i="1" dirty="0" smtClean="0"/>
              <a:t>given trigger</a:t>
            </a:r>
          </a:p>
          <a:p>
            <a:pPr algn="ctr"/>
            <a:r>
              <a:rPr lang="en-US" i="1" dirty="0" smtClean="0"/>
              <a:t>and then look</a:t>
            </a:r>
          </a:p>
          <a:p>
            <a:pPr algn="ctr"/>
            <a:r>
              <a:rPr lang="en-US" i="1" dirty="0" smtClean="0"/>
              <a:t>at the value </a:t>
            </a:r>
          </a:p>
          <a:p>
            <a:pPr algn="ctr"/>
            <a:r>
              <a:rPr lang="en-US" i="1" dirty="0" smtClean="0"/>
              <a:t>for any trigger</a:t>
            </a:r>
          </a:p>
          <a:p>
            <a:pPr algn="ctr"/>
            <a:r>
              <a:rPr lang="en-US" i="1" dirty="0" smtClean="0"/>
              <a:t>on the X-axis to</a:t>
            </a:r>
          </a:p>
          <a:p>
            <a:pPr algn="ctr"/>
            <a:r>
              <a:rPr lang="en-US" i="1" dirty="0" smtClean="0"/>
              <a:t>see the benefit</a:t>
            </a:r>
            <a:endParaRPr lang="en-US" i="1" dirty="0"/>
          </a:p>
        </p:txBody>
      </p:sp>
      <p:sp>
        <p:nvSpPr>
          <p:cNvPr id="10" name="Donut 9"/>
          <p:cNvSpPr/>
          <p:nvPr/>
        </p:nvSpPr>
        <p:spPr>
          <a:xfrm flipH="1">
            <a:off x="2286000" y="3886200"/>
            <a:ext cx="1631418" cy="1905000"/>
          </a:xfrm>
          <a:prstGeom prst="donut">
            <a:avLst>
              <a:gd name="adj" fmla="val 481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15" y="5105400"/>
            <a:ext cx="1948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Razor triggers with</a:t>
            </a:r>
          </a:p>
          <a:p>
            <a:pPr algn="ctr"/>
            <a:r>
              <a:rPr lang="en-US" dirty="0" smtClean="0"/>
              <a:t>Different L1 seeds</a:t>
            </a:r>
          </a:p>
          <a:p>
            <a:pPr algn="ctr"/>
            <a:r>
              <a:rPr lang="en-US" dirty="0" smtClean="0"/>
              <a:t>(HT and </a:t>
            </a:r>
            <a:r>
              <a:rPr lang="en-US" dirty="0" err="1" smtClean="0"/>
              <a:t>multijet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855853" y="53340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13973" y="6010104"/>
            <a:ext cx="26084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Chris Rogan, Emma </a:t>
            </a:r>
            <a:r>
              <a:rPr lang="en-US" dirty="0" err="1" smtClean="0"/>
              <a:t>Tolley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552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5"/>
            <a:ext cx="8229600" cy="1143000"/>
          </a:xfrm>
        </p:spPr>
        <p:txBody>
          <a:bodyPr/>
          <a:lstStyle/>
          <a:p>
            <a:r>
              <a:rPr lang="en-US" dirty="0" smtClean="0"/>
              <a:t>Fat jet trigger at L1 for Run III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75B7-EADF-EE42-AFED-FD4750310D7A}" type="datetime1">
              <a:rPr lang="en-US" smtClean="0"/>
              <a:t>24/09/14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Jet/MET Trigger Session - HCW 2014,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" y="990600"/>
            <a:ext cx="9088777" cy="5259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1400" y="1144735"/>
            <a:ext cx="148129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Giordon</a:t>
            </a:r>
            <a:r>
              <a:rPr lang="en-US" dirty="0" smtClean="0"/>
              <a:t> Stark</a:t>
            </a:r>
          </a:p>
        </p:txBody>
      </p:sp>
    </p:spTree>
    <p:extLst>
      <p:ext uri="{BB962C8B-B14F-4D97-AF65-F5344CB8AC3E}">
        <p14:creationId xmlns:p14="http://schemas.microsoft.com/office/powerpoint/2010/main" val="156465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1453</Words>
  <Application>Microsoft Macintosh PowerPoint</Application>
  <PresentationFormat>On-screen Show (4:3)</PresentationFormat>
  <Paragraphs>301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Summary of the Jet Trigger Contributions to the Jet &amp; MET Trigger Session at HCW 2014 (the first – but not last – dedicated trigger session at HCW!)</vt:lpstr>
      <vt:lpstr>Very lively and useful workshop!</vt:lpstr>
      <vt:lpstr>Single jet triggers in the hadronic diboson resonance search (VV-&gt;JJ) </vt:lpstr>
      <vt:lpstr>PowerPoint Presentation</vt:lpstr>
      <vt:lpstr>L1 HT triggers for fat jets: signal</vt:lpstr>
      <vt:lpstr>PowerPoint Presentation</vt:lpstr>
      <vt:lpstr>Razor trigger implementation</vt:lpstr>
      <vt:lpstr>Unique efficiencies of the razor triggers</vt:lpstr>
      <vt:lpstr>Fat jet trigger at L1 for Run III</vt:lpstr>
      <vt:lpstr>Monitoring and Validation (I)</vt:lpstr>
      <vt:lpstr>Monitoring and Validation (II)</vt:lpstr>
      <vt:lpstr>PowerPoint Presentation</vt:lpstr>
      <vt:lpstr>Overview of the offline jet calibration</vt:lpstr>
      <vt:lpstr>Overview of the offline jet calibration</vt:lpstr>
      <vt:lpstr>Pile-up subtraction: rho</vt:lpstr>
      <vt:lpstr>TopoClustering, Full and Partial Scan, and all that…</vt:lpstr>
      <vt:lpstr>Latest timing tests</vt:lpstr>
      <vt:lpstr>CellContainer and cluster making</vt:lpstr>
      <vt:lpstr>Partial vs Full Scan – Timing Summary</vt:lpstr>
      <vt:lpstr>Calibration</vt:lpstr>
      <vt:lpstr>PowerPoint Presentation</vt:lpstr>
      <vt:lpstr>Summary</vt:lpstr>
      <vt:lpstr>Backup</vt:lpstr>
      <vt:lpstr>L1.5 performance</vt:lpstr>
      <vt:lpstr>L1.5 cost</vt:lpstr>
      <vt:lpstr>TopoCluster performance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the Jet Trigger Contribitions to the Jet &amp; MET Trigger Session at HCW 2014 (the first – but not last – dedicated trigger session at HCW!)</dc:title>
  <dc:creator>David W. Miller</dc:creator>
  <cp:lastModifiedBy>Ricardo Goncalo</cp:lastModifiedBy>
  <cp:revision>17</cp:revision>
  <dcterms:created xsi:type="dcterms:W3CDTF">2014-09-23T13:15:54Z</dcterms:created>
  <dcterms:modified xsi:type="dcterms:W3CDTF">2014-09-24T12:07:39Z</dcterms:modified>
</cp:coreProperties>
</file>