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73" r:id="rId4"/>
    <p:sldId id="274" r:id="rId5"/>
    <p:sldId id="271" r:id="rId6"/>
    <p:sldId id="280" r:id="rId7"/>
    <p:sldId id="275" r:id="rId8"/>
    <p:sldId id="281" r:id="rId9"/>
    <p:sldId id="267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504D5-37FD-E348-8953-6FE6C66FC1C5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40DB4-7E9E-BF4A-957C-A4C67E14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9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A08FC-8757-E44D-B690-A296658CD4A4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C47E7-5786-7F4A-B94F-537070C4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61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4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7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3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6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2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69CF2-EFEC-C844-A50D-476364616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.cern.ch/record/143701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1429641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Jet Slice – use of </a:t>
            </a:r>
            <a:r>
              <a:rPr lang="en-US" dirty="0" err="1" smtClean="0"/>
              <a:t>TopoClusters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61752"/>
            <a:ext cx="6400800" cy="14628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(LIP) and David Miller (Chicago) </a:t>
            </a:r>
          </a:p>
          <a:p>
            <a:r>
              <a:rPr lang="en-US" dirty="0"/>
              <a:t>F</a:t>
            </a:r>
            <a:r>
              <a:rPr lang="en-US" dirty="0" smtClean="0"/>
              <a:t>or the Jet Trigger Group</a:t>
            </a:r>
          </a:p>
          <a:p>
            <a:r>
              <a:rPr lang="en-US" dirty="0" smtClean="0"/>
              <a:t>Trigger General Meeting – </a:t>
            </a:r>
            <a:r>
              <a:rPr lang="en-US" dirty="0" smtClean="0"/>
              <a:t>20 August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8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833"/>
          </a:xfrm>
        </p:spPr>
        <p:txBody>
          <a:bodyPr/>
          <a:lstStyle/>
          <a:p>
            <a:r>
              <a:rPr lang="en-US" dirty="0"/>
              <a:t>Additional costs: Jet Calibration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85" y="1121562"/>
            <a:ext cx="7567376" cy="52853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472" y="6406870"/>
            <a:ext cx="8815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Signature coordination meeting – 20 Mar </a:t>
            </a:r>
            <a:r>
              <a:rPr lang="en-US" dirty="0"/>
              <a:t>14: https://</a:t>
            </a:r>
            <a:r>
              <a:rPr lang="en-US" dirty="0" err="1"/>
              <a:t>indico.cern.ch</a:t>
            </a:r>
            <a:r>
              <a:rPr lang="en-US" dirty="0"/>
              <a:t>/event/308670/ </a:t>
            </a:r>
          </a:p>
        </p:txBody>
      </p:sp>
    </p:spTree>
    <p:extLst>
      <p:ext uri="{BB962C8B-B14F-4D97-AF65-F5344CB8AC3E}">
        <p14:creationId xmlns:p14="http://schemas.microsoft.com/office/powerpoint/2010/main" val="10637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5100"/>
            <a:ext cx="85217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5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118" y="274638"/>
            <a:ext cx="4144682" cy="7264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 of </a:t>
            </a:r>
            <a:r>
              <a:rPr lang="en-US" sz="3600" dirty="0" err="1" smtClean="0"/>
              <a:t>TopoClusters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118" y="1001059"/>
            <a:ext cx="4377764" cy="539974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TopoClusters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Essential</a:t>
            </a:r>
            <a:r>
              <a:rPr lang="en-US" dirty="0" smtClean="0"/>
              <a:t> </a:t>
            </a:r>
            <a:r>
              <a:rPr lang="en-US" dirty="0" smtClean="0"/>
              <a:t>to have performance close to </a:t>
            </a:r>
            <a:r>
              <a:rPr lang="en-US" dirty="0" smtClean="0"/>
              <a:t>offline</a:t>
            </a:r>
            <a:endParaRPr lang="en-US" dirty="0" smtClean="0"/>
          </a:p>
          <a:p>
            <a:pPr lvl="1"/>
            <a:r>
              <a:rPr lang="en-US" dirty="0" smtClean="0"/>
              <a:t>Good </a:t>
            </a:r>
            <a:r>
              <a:rPr lang="en-US" dirty="0" smtClean="0"/>
              <a:t>resolution </a:t>
            </a:r>
            <a:r>
              <a:rPr lang="en-US" dirty="0" err="1" smtClean="0"/>
              <a:t>wrt</a:t>
            </a:r>
            <a:r>
              <a:rPr lang="en-US" dirty="0" smtClean="0"/>
              <a:t> offline paramount </a:t>
            </a:r>
            <a:r>
              <a:rPr lang="en-US" dirty="0" smtClean="0"/>
              <a:t>to </a:t>
            </a:r>
            <a:r>
              <a:rPr lang="en-US" dirty="0" smtClean="0"/>
              <a:t>control </a:t>
            </a:r>
            <a:r>
              <a:rPr lang="en-US" dirty="0" smtClean="0"/>
              <a:t>rates</a:t>
            </a:r>
          </a:p>
          <a:p>
            <a:r>
              <a:rPr lang="en-US" dirty="0" smtClean="0"/>
              <a:t>Additionally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dirty="0" err="1" smtClean="0"/>
              <a:t>TriggerTower</a:t>
            </a:r>
            <a:r>
              <a:rPr lang="en-US" dirty="0" smtClean="0"/>
              <a:t> </a:t>
            </a:r>
            <a:r>
              <a:rPr lang="en-US" dirty="0" smtClean="0"/>
              <a:t>full scan (L1.5)</a:t>
            </a:r>
          </a:p>
          <a:p>
            <a:pPr lvl="1"/>
            <a:r>
              <a:rPr lang="en-US" dirty="0" smtClean="0"/>
              <a:t>Runs </a:t>
            </a:r>
            <a:r>
              <a:rPr lang="en-US" dirty="0"/>
              <a:t>Anti-</a:t>
            </a:r>
            <a:r>
              <a:rPr lang="en-US" dirty="0" err="1"/>
              <a:t>kT</a:t>
            </a:r>
            <a:r>
              <a:rPr lang="en-US" dirty="0"/>
              <a:t> jet </a:t>
            </a:r>
            <a:r>
              <a:rPr lang="en-US" dirty="0" err="1" smtClean="0"/>
              <a:t>reco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smtClean="0"/>
              <a:t>0.1x0.1 </a:t>
            </a:r>
            <a:r>
              <a:rPr lang="en-US" dirty="0" err="1" smtClean="0"/>
              <a:t>TriggerTowers</a:t>
            </a:r>
            <a:endParaRPr lang="en-US" dirty="0" smtClean="0"/>
          </a:p>
          <a:p>
            <a:pPr lvl="1"/>
            <a:r>
              <a:rPr lang="en-US" b="1" dirty="0" smtClean="0"/>
              <a:t>Avoids bias from close-by jets</a:t>
            </a:r>
            <a:endParaRPr lang="en-US" b="1" dirty="0" smtClean="0"/>
          </a:p>
          <a:p>
            <a:pPr lvl="1"/>
            <a:r>
              <a:rPr lang="en-US" dirty="0" smtClean="0"/>
              <a:t>Current </a:t>
            </a:r>
            <a:r>
              <a:rPr lang="en-US" dirty="0" smtClean="0"/>
              <a:t>plan is to run L1.5 to seed HLT reconstruction</a:t>
            </a:r>
          </a:p>
          <a:p>
            <a:r>
              <a:rPr lang="en-US" dirty="0" smtClean="0"/>
              <a:t>Could </a:t>
            </a:r>
            <a:r>
              <a:rPr lang="en-US" dirty="0" smtClean="0"/>
              <a:t>not </a:t>
            </a:r>
            <a:r>
              <a:rPr lang="en-US" dirty="0" smtClean="0"/>
              <a:t>test with </a:t>
            </a:r>
            <a:r>
              <a:rPr lang="en-US" dirty="0" smtClean="0"/>
              <a:t>L1.5 yet</a:t>
            </a:r>
          </a:p>
          <a:p>
            <a:pPr lvl="1"/>
            <a:r>
              <a:rPr lang="en-US" dirty="0" smtClean="0"/>
              <a:t>But see Run I cost and  performance </a:t>
            </a:r>
            <a:r>
              <a:rPr lang="en-US" dirty="0" smtClean="0"/>
              <a:t>in next slide 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8495" y="274638"/>
            <a:ext cx="4169815" cy="6126163"/>
            <a:chOff x="128495" y="274638"/>
            <a:chExt cx="4169815" cy="61261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495" y="274638"/>
              <a:ext cx="4169815" cy="612616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39059" y="3451412"/>
              <a:ext cx="4059251" cy="1030941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39059" y="1389529"/>
            <a:ext cx="2885141" cy="597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0800000">
            <a:off x="3154082" y="1419412"/>
            <a:ext cx="1417918" cy="1359647"/>
          </a:xfrm>
          <a:prstGeom prst="bentConnector3">
            <a:avLst>
              <a:gd name="adj1" fmla="val 20495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75527" y="1065021"/>
            <a:ext cx="58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L1.5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6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52682" cy="875833"/>
          </a:xfrm>
        </p:spPr>
        <p:txBody>
          <a:bodyPr/>
          <a:lstStyle/>
          <a:p>
            <a:r>
              <a:rPr lang="en-US" dirty="0" smtClean="0"/>
              <a:t>L1.5 </a:t>
            </a:r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36" y="1153459"/>
            <a:ext cx="5166091" cy="25086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</a:t>
            </a:r>
            <a:r>
              <a:rPr lang="en-US" b="1" dirty="0" smtClean="0"/>
              <a:t>Run </a:t>
            </a:r>
            <a:r>
              <a:rPr lang="en-US" b="1" dirty="0"/>
              <a:t>I tests </a:t>
            </a:r>
            <a:r>
              <a:rPr lang="en-US" dirty="0"/>
              <a:t>(</a:t>
            </a:r>
            <a:r>
              <a:rPr lang="en-US" sz="2300" dirty="0"/>
              <a:t>see </a:t>
            </a:r>
            <a:r>
              <a:rPr lang="en-US" sz="2300" dirty="0">
                <a:hlinkClick r:id="rId2"/>
              </a:rPr>
              <a:t>ATL-COM-DAQ-2012-</a:t>
            </a:r>
            <a:r>
              <a:rPr lang="en-US" sz="2300" dirty="0" smtClean="0">
                <a:hlinkClick r:id="rId2"/>
              </a:rPr>
              <a:t>015</a:t>
            </a:r>
            <a:r>
              <a:rPr lang="en-US" dirty="0" smtClean="0"/>
              <a:t>): </a:t>
            </a:r>
            <a:endParaRPr lang="en-US" dirty="0" smtClean="0"/>
          </a:p>
          <a:p>
            <a:pPr lvl="1"/>
            <a:r>
              <a:rPr lang="en-US" dirty="0" smtClean="0"/>
              <a:t>L1Calo </a:t>
            </a:r>
            <a:r>
              <a:rPr lang="en-US" dirty="0" err="1" smtClean="0"/>
              <a:t>ROSes</a:t>
            </a:r>
            <a:r>
              <a:rPr lang="en-US" dirty="0" smtClean="0"/>
              <a:t> (3 for TT, 1 for JE) read out at up to 7kHz</a:t>
            </a:r>
          </a:p>
          <a:p>
            <a:pPr lvl="1"/>
            <a:r>
              <a:rPr lang="en-US" dirty="0" smtClean="0"/>
              <a:t>Expect up to 15kHz with upgraded </a:t>
            </a:r>
            <a:r>
              <a:rPr lang="en-US" dirty="0" err="1" smtClean="0"/>
              <a:t>ROSes</a:t>
            </a:r>
            <a:endParaRPr lang="en-US" dirty="0" smtClean="0"/>
          </a:p>
          <a:p>
            <a:r>
              <a:rPr lang="en-US" dirty="0"/>
              <a:t>Total time around 12ms</a:t>
            </a:r>
          </a:p>
          <a:p>
            <a:pPr lvl="1"/>
            <a:r>
              <a:rPr lang="en-US" dirty="0" smtClean="0"/>
              <a:t>Readout time around 9ms</a:t>
            </a:r>
          </a:p>
          <a:p>
            <a:pPr lvl="1"/>
            <a:r>
              <a:rPr lang="en-US" dirty="0" smtClean="0"/>
              <a:t>Jet finding (anti-</a:t>
            </a:r>
            <a:r>
              <a:rPr lang="en-US" dirty="0" err="1" smtClean="0"/>
              <a:t>kT</a:t>
            </a:r>
            <a:r>
              <a:rPr lang="en-US" dirty="0" smtClean="0"/>
              <a:t> 0.4) around 1-2ms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327" y="414618"/>
            <a:ext cx="3470931" cy="3186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327" y="3630706"/>
            <a:ext cx="3559931" cy="3227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648" y="3615765"/>
            <a:ext cx="3425543" cy="30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3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3374893"/>
            <a:ext cx="3511177" cy="3168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341"/>
            <a:ext cx="4906682" cy="935597"/>
          </a:xfrm>
        </p:spPr>
        <p:txBody>
          <a:bodyPr/>
          <a:lstStyle/>
          <a:p>
            <a:r>
              <a:rPr lang="en-US" dirty="0" smtClean="0"/>
              <a:t>L1.5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71" y="1150137"/>
            <a:ext cx="5348970" cy="22247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TriggerTower</a:t>
            </a:r>
            <a:r>
              <a:rPr lang="en-US" dirty="0" smtClean="0"/>
              <a:t> full scan recovers L1 inefficiency for close-by jets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ee </a:t>
            </a:r>
            <a:r>
              <a:rPr lang="en-US" dirty="0" smtClean="0">
                <a:hlinkClick r:id="rId3"/>
              </a:rPr>
              <a:t>ATL</a:t>
            </a:r>
            <a:r>
              <a:rPr lang="en-US" dirty="0">
                <a:hlinkClick r:id="rId3"/>
              </a:rPr>
              <a:t>-COM-DAQ-2012-</a:t>
            </a:r>
            <a:r>
              <a:rPr lang="en-US" dirty="0" smtClean="0">
                <a:hlinkClick r:id="rId3"/>
              </a:rPr>
              <a:t>009</a:t>
            </a:r>
            <a:endParaRPr lang="en-US" dirty="0" smtClean="0"/>
          </a:p>
          <a:p>
            <a:r>
              <a:rPr lang="en-US" dirty="0" smtClean="0"/>
              <a:t>Reasonable </a:t>
            </a:r>
            <a:r>
              <a:rPr lang="en-US" dirty="0" err="1" smtClean="0"/>
              <a:t>spacial</a:t>
            </a:r>
            <a:r>
              <a:rPr lang="en-US" dirty="0" smtClean="0"/>
              <a:t> resolution</a:t>
            </a:r>
            <a:endParaRPr lang="en-US" baseline="-25000" dirty="0" smtClean="0"/>
          </a:p>
          <a:p>
            <a:r>
              <a:rPr lang="en-US" dirty="0" smtClean="0"/>
              <a:t>Energy resolution same as L1 </a:t>
            </a:r>
          </a:p>
          <a:p>
            <a:pPr lvl="1"/>
            <a:r>
              <a:rPr lang="en-US" dirty="0" smtClean="0"/>
              <a:t>See </a:t>
            </a:r>
            <a:r>
              <a:rPr lang="en-US" dirty="0">
                <a:hlinkClick r:id="rId3"/>
              </a:rPr>
              <a:t>ATL-COM-DAQ-2012-</a:t>
            </a:r>
            <a:r>
              <a:rPr lang="en-US" dirty="0" smtClean="0">
                <a:hlinkClick r:id="rId3"/>
              </a:rPr>
              <a:t>009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882" y="274638"/>
            <a:ext cx="3547035" cy="3179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477" y="3454071"/>
            <a:ext cx="3451440" cy="31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5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3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TopoCluster</a:t>
            </a:r>
            <a:r>
              <a:rPr lang="en-US" sz="3600" dirty="0" smtClean="0"/>
              <a:t> making and Partial </a:t>
            </a:r>
            <a:r>
              <a:rPr lang="en-US" sz="3600" dirty="0" err="1" smtClean="0"/>
              <a:t>vs</a:t>
            </a:r>
            <a:r>
              <a:rPr lang="en-US" sz="3600" dirty="0" smtClean="0"/>
              <a:t> Full Scan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06" y="1600200"/>
            <a:ext cx="8636000" cy="44509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L1.5 code not working at present: partial results only</a:t>
            </a:r>
          </a:p>
          <a:p>
            <a:pPr lvl="1"/>
            <a:r>
              <a:rPr lang="en-US" dirty="0"/>
              <a:t>Partial scan seeded directly by L1 for now</a:t>
            </a:r>
          </a:p>
          <a:p>
            <a:endParaRPr lang="en-US" dirty="0" smtClean="0"/>
          </a:p>
          <a:p>
            <a:r>
              <a:rPr lang="en-US" dirty="0" smtClean="0"/>
              <a:t>Latest numbers comparing partial scan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full-scan of calorimeter </a:t>
            </a:r>
            <a:r>
              <a:rPr lang="en-US" dirty="0" smtClean="0"/>
              <a:t>cells, both using </a:t>
            </a:r>
            <a:r>
              <a:rPr lang="en-US" dirty="0" err="1" smtClean="0"/>
              <a:t>TopoClusters</a:t>
            </a:r>
            <a:endParaRPr lang="en-US" dirty="0" smtClean="0"/>
          </a:p>
          <a:p>
            <a:pPr lvl="1"/>
            <a:r>
              <a:rPr lang="en-US" dirty="0" smtClean="0"/>
              <a:t>Full-scan should have </a:t>
            </a:r>
            <a:r>
              <a:rPr lang="en-US" b="1" dirty="0" smtClean="0"/>
              <a:t>performance close to offline </a:t>
            </a:r>
          </a:p>
          <a:p>
            <a:pPr lvl="1"/>
            <a:r>
              <a:rPr lang="en-US" dirty="0" smtClean="0"/>
              <a:t>Again, this is essential – cannot show direct comparisons now, but studies are ongoing</a:t>
            </a:r>
          </a:p>
          <a:p>
            <a:endParaRPr lang="en-US" dirty="0" smtClean="0"/>
          </a:p>
          <a:p>
            <a:r>
              <a:rPr lang="en-US" dirty="0" smtClean="0"/>
              <a:t>Details:</a:t>
            </a:r>
          </a:p>
          <a:p>
            <a:pPr lvl="1"/>
            <a:r>
              <a:rPr lang="en-US" dirty="0" smtClean="0"/>
              <a:t>MC sample: mc12 14TeV JZ2W: akT0.6 (truth); E</a:t>
            </a:r>
            <a:r>
              <a:rPr lang="en-US" baseline="-25000" dirty="0" smtClean="0"/>
              <a:t>T</a:t>
            </a:r>
            <a:r>
              <a:rPr lang="en-US" dirty="0" smtClean="0"/>
              <a:t>=80-200 </a:t>
            </a:r>
            <a:r>
              <a:rPr lang="en-US" dirty="0" err="1" smtClean="0"/>
              <a:t>GeV</a:t>
            </a:r>
            <a:r>
              <a:rPr lang="en-US" dirty="0" smtClean="0"/>
              <a:t>; &lt;μ&gt;= 80</a:t>
            </a:r>
          </a:p>
          <a:p>
            <a:pPr lvl="1"/>
            <a:r>
              <a:rPr lang="en-US" dirty="0" smtClean="0"/>
              <a:t>L1_J20 seed shown here L1_J50 also studied</a:t>
            </a:r>
          </a:p>
          <a:p>
            <a:pPr lvl="1"/>
            <a:r>
              <a:rPr lang="en-US" dirty="0" smtClean="0"/>
              <a:t>Opening </a:t>
            </a:r>
            <a:r>
              <a:rPr lang="en-US" dirty="0" err="1" smtClean="0"/>
              <a:t>sRoI’s</a:t>
            </a:r>
            <a:r>
              <a:rPr lang="en-US" dirty="0" smtClean="0"/>
              <a:t> of 1x1 or 1.5x1.5 around L1 </a:t>
            </a:r>
            <a:r>
              <a:rPr lang="en-US" dirty="0" err="1" smtClean="0"/>
              <a:t>RoIs</a:t>
            </a:r>
            <a:r>
              <a:rPr lang="en-US" dirty="0" smtClean="0"/>
              <a:t>, 0.8x0.8 also studied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3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7" y="3809999"/>
            <a:ext cx="8686800" cy="2754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50447" cy="1143000"/>
          </a:xfrm>
        </p:spPr>
        <p:txBody>
          <a:bodyPr>
            <a:noAutofit/>
          </a:bodyPr>
          <a:lstStyle/>
          <a:p>
            <a:r>
              <a:rPr lang="en-US" sz="4000" dirty="0" err="1"/>
              <a:t>TopoCluster</a:t>
            </a:r>
            <a:r>
              <a:rPr lang="en-US" sz="4000" dirty="0"/>
              <a:t> </a:t>
            </a:r>
            <a:r>
              <a:rPr lang="en-US" sz="4000" dirty="0" smtClean="0"/>
              <a:t>performance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3950447" cy="2269563"/>
          </a:xfrm>
        </p:spPr>
        <p:txBody>
          <a:bodyPr/>
          <a:lstStyle/>
          <a:p>
            <a:r>
              <a:rPr lang="en-US" dirty="0" smtClean="0"/>
              <a:t>Comparing PS to FS </a:t>
            </a:r>
          </a:p>
          <a:p>
            <a:r>
              <a:rPr lang="en-US" dirty="0" smtClean="0"/>
              <a:t>Assumes FS performance is closer to offline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11524" y="3824940"/>
            <a:ext cx="199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Ademar</a:t>
            </a:r>
            <a:r>
              <a:rPr lang="en-US" dirty="0" smtClean="0"/>
              <a:t> Delgado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407647" y="443152"/>
            <a:ext cx="4642759" cy="3191772"/>
            <a:chOff x="4407647" y="443152"/>
            <a:chExt cx="4642759" cy="3191772"/>
          </a:xfrm>
        </p:grpSpPr>
        <p:grpSp>
          <p:nvGrpSpPr>
            <p:cNvPr id="16" name="Group 15"/>
            <p:cNvGrpSpPr/>
            <p:nvPr/>
          </p:nvGrpSpPr>
          <p:grpSpPr>
            <a:xfrm>
              <a:off x="4407647" y="474245"/>
              <a:ext cx="4642759" cy="3160679"/>
              <a:chOff x="4407647" y="474245"/>
              <a:chExt cx="4642759" cy="3160679"/>
            </a:xfrm>
          </p:grpSpPr>
          <p:pic>
            <p:nvPicPr>
              <p:cNvPr id="3" name="Picture 2" descr="3j50_roi10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148687" y="-266795"/>
                <a:ext cx="3160679" cy="4642759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024233" y="2256101"/>
                <a:ext cx="252211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sz="2000" dirty="0" smtClean="0"/>
                  <a:t>E</a:t>
                </a:r>
                <a:r>
                  <a:rPr lang="en-US" sz="2000" baseline="-25000" dirty="0" smtClean="0"/>
                  <a:t>T</a:t>
                </a:r>
                <a:r>
                  <a:rPr lang="en-US" sz="2000" dirty="0" smtClean="0"/>
                  <a:t> of 3</a:t>
                </a:r>
                <a:r>
                  <a:rPr lang="en-US" sz="2000" baseline="30000" dirty="0" smtClean="0"/>
                  <a:t>rd</a:t>
                </a:r>
                <a:r>
                  <a:rPr lang="en-US" sz="2000" dirty="0" smtClean="0"/>
                  <a:t> jet in 3j50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2000" dirty="0" err="1" smtClean="0"/>
                  <a:t>sRoI</a:t>
                </a:r>
                <a:r>
                  <a:rPr lang="en-US" sz="2000" dirty="0" smtClean="0"/>
                  <a:t> size 1x1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2000" dirty="0" smtClean="0"/>
                  <a:t>Events have </a:t>
                </a:r>
                <a:endParaRPr lang="en-US" sz="2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553200" y="443152"/>
              <a:ext cx="1993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David Freeborn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53012" y="5085311"/>
            <a:ext cx="282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PS</a:t>
            </a:r>
            <a:r>
              <a:rPr lang="en-US" dirty="0"/>
              <a:t> </a:t>
            </a:r>
            <a:r>
              <a:rPr lang="en-US" dirty="0" smtClean="0"/>
              <a:t>- E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FS</a:t>
            </a:r>
            <a:r>
              <a:rPr lang="en-US" dirty="0" smtClean="0"/>
              <a:t>)/E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FS</a:t>
            </a:r>
            <a:r>
              <a:rPr lang="en-US" dirty="0" smtClean="0"/>
              <a:t>  versus </a:t>
            </a:r>
            <a:r>
              <a:rPr lang="en-US" dirty="0" err="1" smtClean="0"/>
              <a:t>η</a:t>
            </a:r>
            <a:r>
              <a:rPr lang="en-US" baseline="30000" dirty="0" err="1" smtClean="0"/>
              <a:t>FS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7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597"/>
          </a:xfrm>
        </p:spPr>
        <p:txBody>
          <a:bodyPr/>
          <a:lstStyle/>
          <a:p>
            <a:r>
              <a:rPr lang="en-US" dirty="0" err="1" smtClean="0"/>
              <a:t>TopoCluster</a:t>
            </a:r>
            <a:r>
              <a:rPr lang="en-US" dirty="0" smtClean="0"/>
              <a:t> making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06024" y="75031"/>
            <a:ext cx="199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Ademar</a:t>
            </a:r>
            <a:r>
              <a:rPr lang="en-US" dirty="0" smtClean="0"/>
              <a:t> Delgado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21553" y="3723780"/>
            <a:ext cx="7670800" cy="2737158"/>
            <a:chOff x="621553" y="3723780"/>
            <a:chExt cx="7670800" cy="27371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553" y="3723780"/>
              <a:ext cx="7670800" cy="2737158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790267" y="4072467"/>
              <a:ext cx="1371600" cy="71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334934" y="4072467"/>
              <a:ext cx="3826933" cy="923330"/>
              <a:chOff x="2794000" y="1634067"/>
              <a:chExt cx="3996267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124200" y="1634067"/>
                <a:ext cx="36660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FS: &lt;t&gt;≈260ms</a:t>
                </a:r>
              </a:p>
              <a:p>
                <a:r>
                  <a:rPr lang="en-US" dirty="0" smtClean="0"/>
                  <a:t>PS</a:t>
                </a:r>
                <a:r>
                  <a:rPr lang="en-US" dirty="0"/>
                  <a:t>: &lt;t&gt;</a:t>
                </a:r>
                <a:r>
                  <a:rPr lang="en-US" dirty="0" smtClean="0"/>
                  <a:t>≈28ms – L1_J20 1x1 </a:t>
                </a:r>
                <a:r>
                  <a:rPr lang="en-US" dirty="0" err="1" smtClean="0"/>
                  <a:t>sRoI</a:t>
                </a:r>
                <a:endParaRPr lang="en-US" dirty="0" smtClean="0"/>
              </a:p>
              <a:p>
                <a:r>
                  <a:rPr lang="en-US" dirty="0" smtClean="0"/>
                  <a:t>PS: &lt;t&gt;≈45ms – L1_J20 1.5x1.5 </a:t>
                </a:r>
                <a:r>
                  <a:rPr lang="en-US" dirty="0" err="1" smtClean="0"/>
                  <a:t>sRoI</a:t>
                </a:r>
                <a:endParaRPr lang="en-US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794000" y="2108200"/>
                <a:ext cx="330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802467" y="2379133"/>
                <a:ext cx="330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2802467" y="1744133"/>
                <a:ext cx="321733" cy="18626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58800" y="1038927"/>
            <a:ext cx="7733553" cy="2769260"/>
            <a:chOff x="558800" y="1068809"/>
            <a:chExt cx="7733553" cy="27692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00" y="1068809"/>
              <a:ext cx="7733553" cy="276926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4320942" y="2095732"/>
              <a:ext cx="3840926" cy="923330"/>
              <a:chOff x="4320942" y="2095732"/>
              <a:chExt cx="3840926" cy="92333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698518" y="2095732"/>
                <a:ext cx="3463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FS: &lt;t&gt;≈10ms</a:t>
                </a:r>
              </a:p>
              <a:p>
                <a:r>
                  <a:rPr lang="en-US" dirty="0" smtClean="0"/>
                  <a:t>PS</a:t>
                </a:r>
                <a:r>
                  <a:rPr lang="en-US" dirty="0"/>
                  <a:t>: &lt;t&gt;</a:t>
                </a:r>
                <a:r>
                  <a:rPr lang="en-US" dirty="0" smtClean="0"/>
                  <a:t>≈6ms – L1_J20 1x1 </a:t>
                </a:r>
                <a:r>
                  <a:rPr lang="en-US" dirty="0" err="1" smtClean="0"/>
                  <a:t>sRoI</a:t>
                </a:r>
                <a:endParaRPr lang="en-US" dirty="0" smtClean="0"/>
              </a:p>
              <a:p>
                <a:r>
                  <a:rPr lang="en-US" dirty="0" smtClean="0"/>
                  <a:t>PS: &lt;t&gt;≈10ms – L1_J20 1.5x1.5 </a:t>
                </a:r>
                <a:r>
                  <a:rPr lang="en-US" dirty="0" err="1" smtClean="0"/>
                  <a:t>sRoI</a:t>
                </a:r>
                <a:endParaRPr lang="en-US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320942" y="2650066"/>
                <a:ext cx="330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329409" y="2920999"/>
                <a:ext cx="330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4329409" y="2285999"/>
                <a:ext cx="321733" cy="18626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43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Conclusions…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77" y="1417638"/>
            <a:ext cx="8800352" cy="493871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TopoClusters</a:t>
            </a:r>
            <a:r>
              <a:rPr lang="en-US" b="1" dirty="0" smtClean="0"/>
              <a:t> essential for the jet trigger</a:t>
            </a:r>
          </a:p>
          <a:p>
            <a:pPr lvl="1"/>
            <a:r>
              <a:rPr lang="en-US" dirty="0" smtClean="0"/>
              <a:t>The cost is high, but we believe the gains will be measured in physics</a:t>
            </a:r>
          </a:p>
          <a:p>
            <a:pPr lvl="1"/>
            <a:r>
              <a:rPr lang="en-US" dirty="0" smtClean="0"/>
              <a:t>PS, L1.5, and the menu provide tunable parameters to minimize impact of processing time</a:t>
            </a:r>
          </a:p>
          <a:p>
            <a:endParaRPr lang="en-US" b="1" dirty="0" smtClean="0"/>
          </a:p>
          <a:p>
            <a:r>
              <a:rPr lang="en-US" b="1" dirty="0" smtClean="0"/>
              <a:t>To-do (many things…): </a:t>
            </a:r>
          </a:p>
          <a:p>
            <a:pPr lvl="1"/>
            <a:r>
              <a:rPr lang="en-US" dirty="0" smtClean="0"/>
              <a:t>Direct comparison with offline jets</a:t>
            </a:r>
          </a:p>
          <a:p>
            <a:pPr lvl="1"/>
            <a:r>
              <a:rPr lang="en-US" dirty="0" smtClean="0"/>
              <a:t>Study performance of different calibration methods – both time and energy/position important</a:t>
            </a:r>
          </a:p>
          <a:p>
            <a:pPr lvl="1"/>
            <a:r>
              <a:rPr lang="en-US" dirty="0" smtClean="0"/>
              <a:t>Using L1.5 to seed </a:t>
            </a:r>
            <a:r>
              <a:rPr lang="en-US" dirty="0" err="1" smtClean="0"/>
              <a:t>TopoCluster</a:t>
            </a:r>
            <a:r>
              <a:rPr lang="en-US" dirty="0" smtClean="0"/>
              <a:t> and jet finding</a:t>
            </a:r>
          </a:p>
          <a:p>
            <a:pPr lvl="1"/>
            <a:r>
              <a:rPr lang="en-US" dirty="0" err="1" smtClean="0"/>
              <a:t>Optimisation</a:t>
            </a:r>
            <a:r>
              <a:rPr lang="en-US" dirty="0" smtClean="0"/>
              <a:t> of PS parameters: </a:t>
            </a:r>
            <a:r>
              <a:rPr lang="en-US" dirty="0" err="1" smtClean="0"/>
              <a:t>sRoI</a:t>
            </a:r>
            <a:r>
              <a:rPr lang="en-US" dirty="0" smtClean="0"/>
              <a:t> size, L1 seed – although reasonable values are now clear</a:t>
            </a:r>
          </a:p>
          <a:p>
            <a:pPr lvl="1"/>
            <a:r>
              <a:rPr lang="en-US" dirty="0" smtClean="0"/>
              <a:t>Establishing menu after/in parallel with reconstruction options</a:t>
            </a:r>
          </a:p>
          <a:p>
            <a:pPr lvl="1"/>
            <a:r>
              <a:rPr lang="en-US" dirty="0" smtClean="0"/>
              <a:t>Development: fixing some geometrical effects coming from </a:t>
            </a:r>
            <a:r>
              <a:rPr lang="en-US" dirty="0" err="1" smtClean="0"/>
              <a:t>RegionSelector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20402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TopoClusters in Jets - TGM 20/8/2014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9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715</Words>
  <Application>Microsoft Macintosh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Jet Slice – use of TopoClusters</vt:lpstr>
      <vt:lpstr>Use of TopoClusters</vt:lpstr>
      <vt:lpstr>L1.5 cost</vt:lpstr>
      <vt:lpstr>L1.5 performance</vt:lpstr>
      <vt:lpstr>TopoCluster making and Partial vs Full Scan</vt:lpstr>
      <vt:lpstr>TopoCluster performance</vt:lpstr>
      <vt:lpstr>TopoCluster making cost</vt:lpstr>
      <vt:lpstr>Conclusions… so far</vt:lpstr>
      <vt:lpstr>Backup</vt:lpstr>
      <vt:lpstr>Additional costs: Jet Calibration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51</cp:revision>
  <dcterms:created xsi:type="dcterms:W3CDTF">2014-07-08T17:56:59Z</dcterms:created>
  <dcterms:modified xsi:type="dcterms:W3CDTF">2014-08-20T14:06:51Z</dcterms:modified>
</cp:coreProperties>
</file>