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8" r:id="rId3"/>
    <p:sldId id="270" r:id="rId4"/>
    <p:sldId id="261" r:id="rId5"/>
    <p:sldId id="260" r:id="rId6"/>
    <p:sldId id="263" r:id="rId7"/>
    <p:sldId id="259" r:id="rId8"/>
    <p:sldId id="265" r:id="rId9"/>
    <p:sldId id="262" r:id="rId10"/>
    <p:sldId id="269" r:id="rId11"/>
    <p:sldId id="268" r:id="rId12"/>
    <p:sldId id="267" r:id="rId13"/>
    <p:sldId id="264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17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C504D5-37FD-E348-8953-6FE6C66FC1C5}" type="datetimeFigureOut">
              <a:rPr lang="en-US" smtClean="0"/>
              <a:t>09/07/14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140DB4-7E9E-BF4A-957C-A4C67E145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0092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1A08FC-8757-E44D-B690-A296658CD4A4}" type="datetimeFigureOut">
              <a:rPr lang="en-US" smtClean="0"/>
              <a:t>09/07/14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C47E7-5786-7F4A-B94F-537070C43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3613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09/07/14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Jet Slice Status - TGM 9/7/2014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69CF2-EFEC-C844-A50D-476364616A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445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09/07/14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Jet Slice Status - TGM 9/7/2014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69CF2-EFEC-C844-A50D-476364616A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522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09/07/14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Jet Slice Status - TGM 9/7/2014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69CF2-EFEC-C844-A50D-476364616A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924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09/07/14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Jet Slice Status - TGM 9/7/2014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69CF2-EFEC-C844-A50D-476364616A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587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09/07/14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Jet Slice Status - TGM 9/7/2014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69CF2-EFEC-C844-A50D-476364616A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83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09/07/14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Jet Slice Status - TGM 9/7/2014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69CF2-EFEC-C844-A50D-476364616A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776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09/07/14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Jet Slice Status - TGM 9/7/2014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69CF2-EFEC-C844-A50D-476364616A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137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09/07/14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Jet Slice Status - TGM 9/7/2014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69CF2-EFEC-C844-A50D-476364616A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964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09/07/14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Jet Slice Status - TGM 9/7/2014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69CF2-EFEC-C844-A50D-476364616A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523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09/07/14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Jet Slice Status - TGM 9/7/2014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69CF2-EFEC-C844-A50D-476364616A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351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09/07/14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Jet Slice Status - TGM 9/7/2014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69CF2-EFEC-C844-A50D-476364616A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119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09/07/14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Jet Slice Status - TGM 9/7/2014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69CF2-EFEC-C844-A50D-476364616A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56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atlas-trig-jet-menu@cern.ch" TargetMode="External"/><Relationship Id="rId4" Type="http://schemas.openxmlformats.org/officeDocument/2006/relationships/hyperlink" Target="mailto:atlas-trig-jet-monitoring@cern.ch" TargetMode="External"/><Relationship Id="rId5" Type="http://schemas.openxmlformats.org/officeDocument/2006/relationships/hyperlink" Target="mailto:atlas-trig-jet-pileup@cern.ch" TargetMode="External"/><Relationship Id="rId1" Type="http://schemas.openxmlformats.org/officeDocument/2006/relationships/slideLayout" Target="../slideLayouts/slideLayout4.xml"/><Relationship Id="rId2" Type="http://schemas.openxmlformats.org/officeDocument/2006/relationships/hyperlink" Target="mailto:atlas-trig-jet@cern.ch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Jet Slice Status Report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61752"/>
            <a:ext cx="6400800" cy="1462826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r>
              <a:rPr lang="en-US" dirty="0" smtClean="0"/>
              <a:t> (LIP) and David Miller (Chicago) </a:t>
            </a:r>
          </a:p>
          <a:p>
            <a:r>
              <a:rPr lang="en-US" dirty="0"/>
              <a:t>F</a:t>
            </a:r>
            <a:r>
              <a:rPr lang="en-US" dirty="0" smtClean="0"/>
              <a:t>or the Jet Trigger Group</a:t>
            </a:r>
          </a:p>
          <a:p>
            <a:r>
              <a:rPr lang="en-US" dirty="0" smtClean="0"/>
              <a:t>Trigger General Meeting – 9 July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4817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6068"/>
          </a:xfrm>
        </p:spPr>
        <p:txBody>
          <a:bodyPr/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22160" y="1090706"/>
            <a:ext cx="3591859" cy="526564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Jet reconstruction </a:t>
            </a:r>
            <a:r>
              <a:rPr lang="en-US" dirty="0" err="1" smtClean="0"/>
              <a:t>performace</a:t>
            </a:r>
            <a:r>
              <a:rPr lang="en-US" dirty="0" smtClean="0"/>
              <a:t> essential to use PS solution</a:t>
            </a:r>
          </a:p>
          <a:p>
            <a:r>
              <a:rPr lang="en-US" dirty="0" smtClean="0"/>
              <a:t>Generally good</a:t>
            </a:r>
          </a:p>
          <a:p>
            <a:pPr lvl="1"/>
            <a:r>
              <a:rPr lang="en-US" dirty="0" smtClean="0"/>
              <a:t>Small difference at threshold (PS </a:t>
            </a:r>
            <a:r>
              <a:rPr lang="en-US" dirty="0" err="1" smtClean="0"/>
              <a:t>vs</a:t>
            </a:r>
            <a:r>
              <a:rPr lang="en-US" dirty="0" smtClean="0"/>
              <a:t> FS)</a:t>
            </a:r>
          </a:p>
          <a:p>
            <a:pPr lvl="1"/>
            <a:r>
              <a:rPr lang="en-US" dirty="0" smtClean="0"/>
              <a:t>Small differences in efficiency (PS </a:t>
            </a:r>
            <a:r>
              <a:rPr lang="en-US" dirty="0" err="1" smtClean="0"/>
              <a:t>vs</a:t>
            </a:r>
            <a:r>
              <a:rPr lang="en-US" dirty="0" smtClean="0"/>
              <a:t> FS)</a:t>
            </a:r>
          </a:p>
          <a:p>
            <a:r>
              <a:rPr lang="en-US" dirty="0" smtClean="0"/>
              <a:t>Also good correlation (PS </a:t>
            </a:r>
            <a:r>
              <a:rPr lang="en-US" dirty="0" err="1" smtClean="0"/>
              <a:t>vs</a:t>
            </a:r>
            <a:r>
              <a:rPr lang="en-US" dirty="0" smtClean="0"/>
              <a:t> FS) seen in jet position</a:t>
            </a:r>
          </a:p>
          <a:p>
            <a:r>
              <a:rPr lang="en-US" dirty="0" smtClean="0"/>
              <a:t>Area around L1 </a:t>
            </a:r>
            <a:r>
              <a:rPr lang="en-US" dirty="0" err="1" smtClean="0"/>
              <a:t>RoI</a:t>
            </a:r>
            <a:r>
              <a:rPr lang="en-US" dirty="0" smtClean="0"/>
              <a:t> used for </a:t>
            </a:r>
            <a:r>
              <a:rPr lang="en-US" dirty="0" err="1" smtClean="0"/>
              <a:t>sRoI</a:t>
            </a:r>
            <a:r>
              <a:rPr lang="en-US" dirty="0" smtClean="0"/>
              <a:t> making would need to be optimized </a:t>
            </a:r>
            <a:endParaRPr lang="en-US" dirty="0"/>
          </a:p>
        </p:txBody>
      </p:sp>
      <p:pic>
        <p:nvPicPr>
          <p:cNvPr id="8" name="Picture 7" descr="eff_leading_j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4019" y="3887978"/>
            <a:ext cx="5229980" cy="2599562"/>
          </a:xfrm>
          <a:prstGeom prst="rect">
            <a:avLst/>
          </a:prstGeom>
        </p:spPr>
      </p:pic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09/07/14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Jet Slice Status - TGM 9/7/2014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69CF2-EFEC-C844-A50D-476364616AB0}" type="slidenum">
              <a:rPr lang="en-US" smtClean="0"/>
              <a:t>10</a:t>
            </a:fld>
            <a:endParaRPr lang="en-US"/>
          </a:p>
        </p:txBody>
      </p:sp>
      <p:pic>
        <p:nvPicPr>
          <p:cNvPr id="2" name="Picture 1" descr="events_accepte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4020" y="1244600"/>
            <a:ext cx="5229980" cy="246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590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DC14 is current highest priority</a:t>
            </a:r>
          </a:p>
          <a:p>
            <a:pPr lvl="1"/>
            <a:r>
              <a:rPr lang="en-US" dirty="0" smtClean="0"/>
              <a:t>Several open software tasks, but in “bug fixing mode”  </a:t>
            </a:r>
          </a:p>
          <a:p>
            <a:pPr lvl="1"/>
            <a:r>
              <a:rPr lang="en-US" dirty="0" smtClean="0"/>
              <a:t>Basic jet trigger functionality almost in place</a:t>
            </a:r>
          </a:p>
          <a:p>
            <a:endParaRPr lang="en-US" dirty="0" smtClean="0"/>
          </a:p>
          <a:p>
            <a:r>
              <a:rPr lang="en-US" dirty="0" smtClean="0"/>
              <a:t>After this will need detailed performance and bias studies for signals and rate estimates for backgrounds</a:t>
            </a:r>
          </a:p>
          <a:p>
            <a:pPr lvl="1"/>
            <a:r>
              <a:rPr lang="en-US" dirty="0" smtClean="0"/>
              <a:t>Will inform tuning menu for Run II</a:t>
            </a:r>
          </a:p>
          <a:p>
            <a:endParaRPr lang="en-US" dirty="0" smtClean="0"/>
          </a:p>
          <a:p>
            <a:r>
              <a:rPr lang="en-US" dirty="0" smtClean="0"/>
              <a:t>Prepare </a:t>
            </a:r>
            <a:r>
              <a:rPr lang="en-US" dirty="0"/>
              <a:t>m</a:t>
            </a:r>
            <a:r>
              <a:rPr lang="en-US" dirty="0" smtClean="0"/>
              <a:t>onitoring infrastructure and </a:t>
            </a:r>
            <a:r>
              <a:rPr lang="en-US" dirty="0" smtClean="0"/>
              <a:t>team of experts to support online tests and running</a:t>
            </a:r>
          </a:p>
          <a:p>
            <a:endParaRPr lang="en-US" dirty="0" smtClean="0"/>
          </a:p>
          <a:p>
            <a:r>
              <a:rPr lang="en-US" dirty="0" smtClean="0"/>
              <a:t>Other developments:</a:t>
            </a:r>
          </a:p>
          <a:p>
            <a:pPr lvl="1"/>
            <a:r>
              <a:rPr lang="en-US" dirty="0" smtClean="0"/>
              <a:t>Should have </a:t>
            </a:r>
            <a:r>
              <a:rPr lang="en-US" dirty="0" err="1" smtClean="0"/>
              <a:t>TriggerTower</a:t>
            </a:r>
            <a:r>
              <a:rPr lang="en-US" dirty="0" smtClean="0"/>
              <a:t> based chains in our toolbox</a:t>
            </a:r>
          </a:p>
          <a:p>
            <a:pPr lvl="1"/>
            <a:r>
              <a:rPr lang="en-US" dirty="0" smtClean="0"/>
              <a:t>Substructure, </a:t>
            </a:r>
            <a:r>
              <a:rPr lang="en-US" dirty="0" err="1" smtClean="0"/>
              <a:t>reclustering</a:t>
            </a:r>
            <a:r>
              <a:rPr lang="en-US" dirty="0" smtClean="0"/>
              <a:t>, </a:t>
            </a:r>
            <a:r>
              <a:rPr lang="en-US" dirty="0" err="1" smtClean="0"/>
              <a:t>etc</a:t>
            </a:r>
            <a:r>
              <a:rPr lang="en-US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09/07/14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Jet Slice Status - TGM 9/7/2014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69CF2-EFEC-C844-A50D-476364616AB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7616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620402"/>
            <a:ext cx="8229600" cy="1143000"/>
          </a:xfrm>
        </p:spPr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09/07/14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Jet Slice Status - TGM 9/7/2014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69CF2-EFEC-C844-A50D-476364616AB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2993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5833"/>
          </a:xfrm>
        </p:spPr>
        <p:txBody>
          <a:bodyPr/>
          <a:lstStyle/>
          <a:p>
            <a:r>
              <a:rPr lang="en-US" dirty="0" smtClean="0"/>
              <a:t>FS </a:t>
            </a:r>
            <a:r>
              <a:rPr lang="en-US" dirty="0" err="1" smtClean="0"/>
              <a:t>vs</a:t>
            </a:r>
            <a:r>
              <a:rPr lang="en-US" dirty="0" smtClean="0"/>
              <a:t> PS test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906" y="1570317"/>
            <a:ext cx="8686800" cy="4256741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Tests made with mc12 14TeV di-jet JZ2W sample</a:t>
            </a:r>
          </a:p>
          <a:p>
            <a:r>
              <a:rPr lang="en-US" dirty="0" smtClean="0"/>
              <a:t>On a test bed pc</a:t>
            </a:r>
          </a:p>
          <a:p>
            <a:r>
              <a:rPr lang="en-US" dirty="0" smtClean="0"/>
              <a:t>chain EF_j110, with L1_J20 and L1_J50 L1 items</a:t>
            </a:r>
          </a:p>
          <a:p>
            <a:r>
              <a:rPr lang="en-US" dirty="0" smtClean="0"/>
              <a:t>Super </a:t>
            </a:r>
            <a:r>
              <a:rPr lang="en-US" dirty="0" err="1" smtClean="0"/>
              <a:t>RoI</a:t>
            </a:r>
            <a:r>
              <a:rPr lang="en-US" dirty="0" smtClean="0"/>
              <a:t> (</a:t>
            </a:r>
            <a:r>
              <a:rPr lang="en-US" dirty="0" err="1" smtClean="0"/>
              <a:t>sRoI</a:t>
            </a:r>
            <a:r>
              <a:rPr lang="en-US" dirty="0" smtClean="0"/>
              <a:t>) made from squares in </a:t>
            </a:r>
            <a:r>
              <a:rPr lang="en-US" dirty="0" err="1" smtClean="0"/>
              <a:t>ηxφ</a:t>
            </a:r>
            <a:r>
              <a:rPr lang="en-US" dirty="0" smtClean="0"/>
              <a:t> = 1x1 around L1 </a:t>
            </a:r>
            <a:r>
              <a:rPr lang="en-US" dirty="0" err="1" smtClean="0"/>
              <a:t>RoIs</a:t>
            </a:r>
            <a:endParaRPr lang="en-US" dirty="0" smtClean="0"/>
          </a:p>
          <a:p>
            <a:r>
              <a:rPr lang="en-US" dirty="0" smtClean="0"/>
              <a:t>Sample details:</a:t>
            </a:r>
          </a:p>
          <a:p>
            <a:pPr lvl="1"/>
            <a:r>
              <a:rPr lang="en-US" sz="2000" dirty="0" smtClean="0"/>
              <a:t>mc12 14TeV.147911.Pythia8_AU2CT10_jetjet_JZ2W.recon.RDO.e1996 s1715 s1691 r4741</a:t>
            </a:r>
            <a:endParaRPr lang="en-US" sz="1400" dirty="0" smtClean="0"/>
          </a:p>
          <a:p>
            <a:pPr lvl="1"/>
            <a:r>
              <a:rPr lang="en-US" dirty="0" smtClean="0"/>
              <a:t>80-200 </a:t>
            </a:r>
            <a:r>
              <a:rPr lang="en-US" dirty="0" err="1" smtClean="0"/>
              <a:t>GeV</a:t>
            </a:r>
            <a:r>
              <a:rPr lang="en-US" dirty="0" smtClean="0"/>
              <a:t> sample</a:t>
            </a:r>
          </a:p>
          <a:p>
            <a:pPr lvl="1"/>
            <a:r>
              <a:rPr lang="en-US" dirty="0" smtClean="0"/>
              <a:t>Pileup: 80</a:t>
            </a:r>
          </a:p>
          <a:p>
            <a:r>
              <a:rPr lang="en-US" dirty="0" smtClean="0"/>
              <a:t>Other:</a:t>
            </a:r>
          </a:p>
          <a:p>
            <a:pPr lvl="1"/>
            <a:r>
              <a:rPr lang="en-US" dirty="0" smtClean="0"/>
              <a:t>Geometry - ATLAS-IBL-03-00-00</a:t>
            </a:r>
          </a:p>
          <a:p>
            <a:pPr lvl="1"/>
            <a:r>
              <a:rPr lang="en-US" dirty="0" err="1" smtClean="0"/>
              <a:t>ConditionsTag</a:t>
            </a:r>
            <a:r>
              <a:rPr lang="en-US" dirty="0" smtClean="0"/>
              <a:t> - OFLCOND-MC12-IBL-20-80-25</a:t>
            </a:r>
          </a:p>
          <a:p>
            <a:pPr lvl="1"/>
            <a:r>
              <a:rPr lang="en-US" dirty="0" smtClean="0"/>
              <a:t>Release: AtlasP1HLT,19.0.X.Y-VAL,64,here,rel_0</a:t>
            </a:r>
          </a:p>
          <a:p>
            <a:pPr lvl="1"/>
            <a:r>
              <a:rPr lang="en-US" dirty="0" smtClean="0"/>
              <a:t>Changed </a:t>
            </a:r>
            <a:r>
              <a:rPr lang="en-US" dirty="0" err="1" smtClean="0"/>
              <a:t>TriggerMenu</a:t>
            </a:r>
            <a:r>
              <a:rPr lang="en-US" dirty="0" smtClean="0"/>
              <a:t>, and other small fixes.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09/07/14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Jet Slice Status - TGM 9/7/2014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69CF2-EFEC-C844-A50D-476364616AB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3612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Full Scan Time</a:t>
            </a:r>
            <a:endParaRPr lang="en-US" dirty="0"/>
          </a:p>
        </p:txBody>
      </p:sp>
      <p:pic>
        <p:nvPicPr>
          <p:cNvPr id="7" name="Content Placeholder 6" descr="FS_andPS_TOTALTime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03" r="6703"/>
          <a:stretch>
            <a:fillRect/>
          </a:stretch>
        </p:blipFill>
        <p:spPr/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09/07/14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Jet Slice Status - TGM 9/7/2014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69CF2-EFEC-C844-A50D-476364616AB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700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351" y="1869142"/>
            <a:ext cx="5662707" cy="2030506"/>
          </a:xfrm>
        </p:spPr>
        <p:txBody>
          <a:bodyPr>
            <a:normAutofit fontScale="85000" lnSpcReduction="10000"/>
          </a:bodyPr>
          <a:lstStyle/>
          <a:p>
            <a:r>
              <a:rPr lang="en-US" sz="3800" dirty="0" smtClean="0"/>
              <a:t>Ongoing activity</a:t>
            </a:r>
          </a:p>
          <a:p>
            <a:r>
              <a:rPr lang="en-US" sz="3800" dirty="0" smtClean="0"/>
              <a:t>Full-scan versus partial-scan</a:t>
            </a:r>
          </a:p>
          <a:p>
            <a:r>
              <a:rPr lang="en-US" sz="3800" dirty="0" smtClean="0"/>
              <a:t>Plans </a:t>
            </a: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57200" y="4467410"/>
            <a:ext cx="8229600" cy="1823104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Mailing lists:</a:t>
            </a:r>
          </a:p>
          <a:p>
            <a:pPr lvl="1"/>
            <a:r>
              <a:rPr lang="en-US" dirty="0" smtClean="0">
                <a:hlinkClick r:id="rId2"/>
              </a:rPr>
              <a:t>atlas-trig-jet@cern.ch</a:t>
            </a:r>
            <a:r>
              <a:rPr lang="en-US" dirty="0" smtClean="0"/>
              <a:t>: announcements and general news </a:t>
            </a:r>
          </a:p>
          <a:p>
            <a:pPr lvl="1"/>
            <a:r>
              <a:rPr lang="en-US" dirty="0" smtClean="0">
                <a:hlinkClick r:id="rId3"/>
              </a:rPr>
              <a:t>atlas-trig-jet-menu@cern.ch</a:t>
            </a:r>
            <a:r>
              <a:rPr lang="en-US" dirty="0" smtClean="0"/>
              <a:t>: technical – jet trigger menu and software</a:t>
            </a:r>
          </a:p>
          <a:p>
            <a:pPr lvl="1"/>
            <a:r>
              <a:rPr lang="en-US" dirty="0" smtClean="0">
                <a:hlinkClick r:id="rId4"/>
              </a:rPr>
              <a:t>atlas-trig-jet-monitoring@cern.ch</a:t>
            </a:r>
            <a:r>
              <a:rPr lang="en-US" dirty="0" smtClean="0"/>
              <a:t>: monitoring and validation</a:t>
            </a:r>
          </a:p>
          <a:p>
            <a:pPr lvl="1"/>
            <a:r>
              <a:rPr lang="en-US" dirty="0" smtClean="0">
                <a:hlinkClick r:id="rId5"/>
              </a:rPr>
              <a:t>atlas-trig-jet-pileup@cern.ch</a:t>
            </a:r>
            <a:r>
              <a:rPr lang="en-US" dirty="0" smtClean="0"/>
              <a:t>: pileup discussions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09/07/14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Jet Slice Status - TGM 9/7/2014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69CF2-EFEC-C844-A50D-476364616AB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64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Ongoing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2211" y="1598706"/>
            <a:ext cx="7754472" cy="4527457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Study of partial scan versus Full scan – see below</a:t>
            </a:r>
          </a:p>
          <a:p>
            <a:r>
              <a:rPr lang="en-US" dirty="0" smtClean="0"/>
              <a:t>Software:</a:t>
            </a:r>
          </a:p>
          <a:p>
            <a:pPr lvl="1"/>
            <a:r>
              <a:rPr lang="en-US" dirty="0" smtClean="0"/>
              <a:t>Software development and maintenance</a:t>
            </a:r>
          </a:p>
          <a:p>
            <a:pPr lvl="1"/>
            <a:r>
              <a:rPr lang="en-US" dirty="0" smtClean="0"/>
              <a:t>Monitoring software for Run II </a:t>
            </a:r>
          </a:p>
          <a:p>
            <a:pPr lvl="1"/>
            <a:r>
              <a:rPr lang="en-US" smtClean="0"/>
              <a:t>Validation software for Run II</a:t>
            </a:r>
          </a:p>
          <a:p>
            <a:r>
              <a:rPr lang="en-US" smtClean="0"/>
              <a:t>Trigger </a:t>
            </a:r>
            <a:r>
              <a:rPr lang="en-US" dirty="0" smtClean="0"/>
              <a:t>performance and Menu optimization studies </a:t>
            </a:r>
          </a:p>
          <a:p>
            <a:r>
              <a:rPr lang="en-US" dirty="0" smtClean="0"/>
              <a:t>Pileup studies:</a:t>
            </a:r>
          </a:p>
          <a:p>
            <a:pPr lvl="1"/>
            <a:r>
              <a:rPr lang="en-US" dirty="0" smtClean="0"/>
              <a:t>Use of offline</a:t>
            </a:r>
            <a:r>
              <a:rPr lang="en-US" dirty="0" smtClean="0"/>
              <a:t> pileup subtraction in HLT</a:t>
            </a:r>
          </a:p>
          <a:p>
            <a:pPr lvl="1"/>
            <a:r>
              <a:rPr lang="en-US" dirty="0" smtClean="0"/>
              <a:t>Develop tools to assess pileup effect on rates and efficiencies</a:t>
            </a:r>
          </a:p>
          <a:p>
            <a:pPr lvl="1"/>
            <a:r>
              <a:rPr lang="en-US" dirty="0" smtClean="0"/>
              <a:t>Use of tracks (incl. FTK) for pileup suppression</a:t>
            </a:r>
          </a:p>
          <a:p>
            <a:r>
              <a:rPr lang="en-US" dirty="0" smtClean="0"/>
              <a:t>Other:</a:t>
            </a:r>
          </a:p>
          <a:p>
            <a:pPr lvl="1"/>
            <a:r>
              <a:rPr lang="en-US" dirty="0" smtClean="0"/>
              <a:t>E/p trigger development</a:t>
            </a:r>
          </a:p>
          <a:p>
            <a:pPr lvl="1"/>
            <a:r>
              <a:rPr lang="en-US" dirty="0" smtClean="0"/>
              <a:t>HT trigger</a:t>
            </a:r>
          </a:p>
          <a:p>
            <a:pPr lvl="1"/>
            <a:r>
              <a:rPr lang="en-US" dirty="0" smtClean="0"/>
              <a:t>Jet </a:t>
            </a:r>
            <a:r>
              <a:rPr lang="en-US" dirty="0" err="1" smtClean="0"/>
              <a:t>reclustering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09/07/14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Jet Slice Status - TGM 9/7/2014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69CF2-EFEC-C844-A50D-476364616AB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626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1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Developments for run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9882"/>
            <a:ext cx="8686800" cy="505646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L2 – EF merge:</a:t>
            </a:r>
          </a:p>
          <a:p>
            <a:pPr lvl="1"/>
            <a:r>
              <a:rPr lang="en-US" dirty="0" smtClean="0"/>
              <a:t>No L2 jets anymore!</a:t>
            </a:r>
          </a:p>
          <a:p>
            <a:pPr lvl="1"/>
            <a:r>
              <a:rPr lang="en-US" dirty="0" smtClean="0"/>
              <a:t>Suffered from offline migration and </a:t>
            </a:r>
            <a:r>
              <a:rPr lang="en-US" dirty="0" err="1" smtClean="0"/>
              <a:t>xAOD</a:t>
            </a:r>
            <a:r>
              <a:rPr lang="en-US" dirty="0" smtClean="0"/>
              <a:t> work</a:t>
            </a:r>
          </a:p>
          <a:p>
            <a:pPr lvl="1"/>
            <a:r>
              <a:rPr lang="en-US" dirty="0" smtClean="0"/>
              <a:t>Main triggers: </a:t>
            </a:r>
            <a:r>
              <a:rPr lang="en-US" dirty="0" err="1" smtClean="0"/>
              <a:t>TopoCluster</a:t>
            </a:r>
            <a:r>
              <a:rPr lang="en-US" dirty="0" smtClean="0"/>
              <a:t> jets </a:t>
            </a:r>
          </a:p>
          <a:p>
            <a:r>
              <a:rPr lang="en-US" dirty="0" smtClean="0"/>
              <a:t>DC14 readiness:</a:t>
            </a:r>
          </a:p>
          <a:p>
            <a:pPr lvl="1"/>
            <a:r>
              <a:rPr lang="en-US" dirty="0" smtClean="0"/>
              <a:t>Baseline menu and software running</a:t>
            </a:r>
          </a:p>
          <a:p>
            <a:pPr lvl="1"/>
            <a:r>
              <a:rPr lang="en-US" dirty="0" smtClean="0"/>
              <a:t>Problem with </a:t>
            </a:r>
            <a:r>
              <a:rPr lang="en-US" dirty="0" err="1" smtClean="0"/>
              <a:t>xAOD</a:t>
            </a:r>
            <a:r>
              <a:rPr lang="en-US" dirty="0" smtClean="0"/>
              <a:t> writing possibly solved today</a:t>
            </a:r>
          </a:p>
          <a:p>
            <a:pPr lvl="1"/>
            <a:r>
              <a:rPr lang="en-US" dirty="0" smtClean="0"/>
              <a:t>Problem with jet area calculation fixed temporarily 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ermanent solution seeds random numbers from event nr – later </a:t>
            </a:r>
          </a:p>
          <a:p>
            <a:r>
              <a:rPr lang="en-US" dirty="0" smtClean="0"/>
              <a:t>Other:</a:t>
            </a:r>
          </a:p>
          <a:p>
            <a:pPr lvl="1"/>
            <a:r>
              <a:rPr lang="en-US" dirty="0" smtClean="0"/>
              <a:t>Should also have </a:t>
            </a:r>
            <a:r>
              <a:rPr lang="en-US" dirty="0" err="1" smtClean="0"/>
              <a:t>TriggerTower</a:t>
            </a:r>
            <a:r>
              <a:rPr lang="en-US" dirty="0" smtClean="0"/>
              <a:t>-based chains in our toolbox</a:t>
            </a:r>
          </a:p>
          <a:p>
            <a:pPr lvl="1"/>
            <a:r>
              <a:rPr lang="en-US" dirty="0" smtClean="0"/>
              <a:t>Investigating fat jets and substructure</a:t>
            </a:r>
          </a:p>
          <a:p>
            <a:pPr lvl="1"/>
            <a:r>
              <a:rPr lang="en-US" dirty="0" smtClean="0"/>
              <a:t>Counting on </a:t>
            </a:r>
            <a:r>
              <a:rPr lang="en-US" dirty="0" err="1" smtClean="0"/>
              <a:t>nMCM</a:t>
            </a:r>
            <a:r>
              <a:rPr lang="en-US" dirty="0" smtClean="0"/>
              <a:t> improvements – will need simulation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09/07/14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Jet Slice Status - TGM 9/7/2014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69CF2-EFEC-C844-A50D-476364616AB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33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6068"/>
          </a:xfrm>
        </p:spPr>
        <p:txBody>
          <a:bodyPr/>
          <a:lstStyle/>
          <a:p>
            <a:r>
              <a:rPr lang="en-US" dirty="0" smtClean="0"/>
              <a:t>Partial scan versus full scan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293" y="1255060"/>
            <a:ext cx="8770471" cy="1746344"/>
          </a:xfrm>
        </p:spPr>
        <p:txBody>
          <a:bodyPr>
            <a:noAutofit/>
          </a:bodyPr>
          <a:lstStyle/>
          <a:p>
            <a:r>
              <a:rPr lang="en-US" sz="2400" dirty="0" smtClean="0"/>
              <a:t>For Run II we may be able to do a Full Scan of the </a:t>
            </a:r>
            <a:r>
              <a:rPr lang="en-US" sz="2400" dirty="0" err="1" smtClean="0"/>
              <a:t>calo</a:t>
            </a:r>
            <a:r>
              <a:rPr lang="en-US" sz="2400" dirty="0" smtClean="0"/>
              <a:t> at L1 rate</a:t>
            </a:r>
          </a:p>
          <a:p>
            <a:r>
              <a:rPr lang="en-US" sz="2400" dirty="0" smtClean="0"/>
              <a:t>But we need a plan B in case this is not feasible – Partial Scan</a:t>
            </a:r>
          </a:p>
          <a:p>
            <a:r>
              <a:rPr lang="en-US" sz="2400" dirty="0" smtClean="0"/>
              <a:t>Purpose of study is to assess the partial </a:t>
            </a:r>
            <a:r>
              <a:rPr lang="en-US" sz="2400" dirty="0" err="1" smtClean="0"/>
              <a:t>vs</a:t>
            </a:r>
            <a:r>
              <a:rPr lang="en-US" sz="2400" dirty="0" smtClean="0"/>
              <a:t> full scan performance</a:t>
            </a:r>
          </a:p>
          <a:p>
            <a:pPr lvl="1"/>
            <a:r>
              <a:rPr lang="en-US" sz="2000" dirty="0" smtClean="0"/>
              <a:t>CPU + I/O time, jet resolution (=&gt; </a:t>
            </a:r>
            <a:r>
              <a:rPr lang="en-US" sz="2000" dirty="0" err="1" smtClean="0"/>
              <a:t>backgr</a:t>
            </a:r>
            <a:r>
              <a:rPr lang="en-US" sz="2000" dirty="0" smtClean="0"/>
              <a:t>. rejection), rate, etc…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1882588" y="3167529"/>
            <a:ext cx="6663765" cy="1270000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12588" y="3406588"/>
            <a:ext cx="851647" cy="806824"/>
          </a:xfrm>
          <a:prstGeom prst="ellipse">
            <a:avLst/>
          </a:prstGeom>
          <a:noFill/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L1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82590" y="3167808"/>
            <a:ext cx="7470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HLT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2034989" y="3691027"/>
            <a:ext cx="2014070" cy="537325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00"/>
                </a:solidFill>
              </a:rPr>
              <a:t>Cell container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273178" y="3694573"/>
            <a:ext cx="1703294" cy="537325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rgbClr val="000000"/>
                </a:solidFill>
              </a:rPr>
              <a:t>TopoCluster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200590" y="3694573"/>
            <a:ext cx="896469" cy="537325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00"/>
                </a:solidFill>
              </a:rPr>
              <a:t>Jets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351058" y="3698119"/>
            <a:ext cx="1060824" cy="537325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00"/>
                </a:solidFill>
              </a:rPr>
              <a:t>Hypo</a:t>
            </a:r>
            <a:endParaRPr lang="en-US" sz="2400" dirty="0">
              <a:solidFill>
                <a:srgbClr val="000000"/>
              </a:solidFill>
            </a:endParaRPr>
          </a:p>
        </p:txBody>
      </p:sp>
      <p:cxnSp>
        <p:nvCxnSpPr>
          <p:cNvPr id="13" name="Straight Arrow Connector 12"/>
          <p:cNvCxnSpPr>
            <a:stCxn id="8" idx="3"/>
            <a:endCxn id="9" idx="1"/>
          </p:cNvCxnSpPr>
          <p:nvPr/>
        </p:nvCxnSpPr>
        <p:spPr>
          <a:xfrm>
            <a:off x="4049059" y="3959690"/>
            <a:ext cx="224119" cy="35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9" idx="3"/>
            <a:endCxn id="10" idx="1"/>
          </p:cNvCxnSpPr>
          <p:nvPr/>
        </p:nvCxnSpPr>
        <p:spPr>
          <a:xfrm>
            <a:off x="5976472" y="3963236"/>
            <a:ext cx="22411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0" idx="3"/>
            <a:endCxn id="11" idx="1"/>
          </p:cNvCxnSpPr>
          <p:nvPr/>
        </p:nvCxnSpPr>
        <p:spPr>
          <a:xfrm>
            <a:off x="7097059" y="3963236"/>
            <a:ext cx="253999" cy="35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5" idx="6"/>
            <a:endCxn id="4" idx="1"/>
          </p:cNvCxnSpPr>
          <p:nvPr/>
        </p:nvCxnSpPr>
        <p:spPr>
          <a:xfrm flipV="1">
            <a:off x="1464235" y="3802529"/>
            <a:ext cx="418353" cy="74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1957295" y="5546443"/>
            <a:ext cx="2014070" cy="537325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00"/>
                </a:solidFill>
              </a:rPr>
              <a:t>Cell container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73531" y="4930588"/>
            <a:ext cx="3839884" cy="1467223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1494117" y="4939692"/>
            <a:ext cx="27192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Full Scan</a:t>
            </a:r>
            <a:endParaRPr lang="en-US" sz="2800" dirty="0"/>
          </a:p>
        </p:txBody>
      </p:sp>
      <p:sp>
        <p:nvSpPr>
          <p:cNvPr id="29" name="Rectangle 28"/>
          <p:cNvSpPr/>
          <p:nvPr/>
        </p:nvSpPr>
        <p:spPr>
          <a:xfrm>
            <a:off x="531905" y="5546443"/>
            <a:ext cx="1171388" cy="537325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00"/>
                </a:solidFill>
              </a:rPr>
              <a:t>dummy</a:t>
            </a:r>
            <a:endParaRPr lang="en-US" sz="2400" dirty="0">
              <a:solidFill>
                <a:srgbClr val="000000"/>
              </a:solidFill>
            </a:endParaRPr>
          </a:p>
        </p:txBody>
      </p:sp>
      <p:cxnSp>
        <p:nvCxnSpPr>
          <p:cNvPr id="31" name="Straight Arrow Connector 30"/>
          <p:cNvCxnSpPr>
            <a:stCxn id="29" idx="3"/>
            <a:endCxn id="23" idx="1"/>
          </p:cNvCxnSpPr>
          <p:nvPr/>
        </p:nvCxnSpPr>
        <p:spPr>
          <a:xfrm>
            <a:off x="1703293" y="5815106"/>
            <a:ext cx="25400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6320117" y="5471738"/>
            <a:ext cx="1894537" cy="537325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00"/>
                </a:solidFill>
              </a:rPr>
              <a:t>Cell container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571997" y="4939692"/>
            <a:ext cx="3974355" cy="1458119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5692584" y="4972562"/>
            <a:ext cx="27192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Partial Scan</a:t>
            </a:r>
            <a:endParaRPr lang="en-US" sz="2800" dirty="0"/>
          </a:p>
        </p:txBody>
      </p:sp>
      <p:sp>
        <p:nvSpPr>
          <p:cNvPr id="40" name="Rectangle 39"/>
          <p:cNvSpPr/>
          <p:nvPr/>
        </p:nvSpPr>
        <p:spPr>
          <a:xfrm>
            <a:off x="4655668" y="5126220"/>
            <a:ext cx="513980" cy="376237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TE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655668" y="5594185"/>
            <a:ext cx="528920" cy="292431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TE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655668" y="5961529"/>
            <a:ext cx="513980" cy="376237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TE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453531" y="5552840"/>
            <a:ext cx="672352" cy="376237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rgbClr val="000000"/>
                </a:solidFill>
              </a:rPr>
              <a:t>sRoI</a:t>
            </a:r>
            <a:endParaRPr lang="en-US" sz="2000" dirty="0">
              <a:solidFill>
                <a:srgbClr val="000000"/>
              </a:solidFill>
            </a:endParaRPr>
          </a:p>
        </p:txBody>
      </p:sp>
      <p:cxnSp>
        <p:nvCxnSpPr>
          <p:cNvPr id="50" name="Straight Arrow Connector 49"/>
          <p:cNvCxnSpPr>
            <a:stCxn id="48" idx="3"/>
            <a:endCxn id="32" idx="1"/>
          </p:cNvCxnSpPr>
          <p:nvPr/>
        </p:nvCxnSpPr>
        <p:spPr>
          <a:xfrm flipV="1">
            <a:off x="6125883" y="5740401"/>
            <a:ext cx="194234" cy="5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Elbow Connector 54"/>
          <p:cNvCxnSpPr>
            <a:stCxn id="41" idx="3"/>
            <a:endCxn id="48" idx="1"/>
          </p:cNvCxnSpPr>
          <p:nvPr/>
        </p:nvCxnSpPr>
        <p:spPr>
          <a:xfrm>
            <a:off x="5184588" y="5740401"/>
            <a:ext cx="268943" cy="558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Elbow Connector 56"/>
          <p:cNvCxnSpPr>
            <a:stCxn id="40" idx="3"/>
            <a:endCxn id="48" idx="1"/>
          </p:cNvCxnSpPr>
          <p:nvPr/>
        </p:nvCxnSpPr>
        <p:spPr>
          <a:xfrm>
            <a:off x="5169648" y="5314339"/>
            <a:ext cx="283883" cy="42662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/>
          <p:cNvCxnSpPr>
            <a:stCxn id="42" idx="3"/>
            <a:endCxn id="48" idx="1"/>
          </p:cNvCxnSpPr>
          <p:nvPr/>
        </p:nvCxnSpPr>
        <p:spPr>
          <a:xfrm flipV="1">
            <a:off x="5169648" y="5740959"/>
            <a:ext cx="283883" cy="408689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23" idx="3"/>
          </p:cNvCxnSpPr>
          <p:nvPr/>
        </p:nvCxnSpPr>
        <p:spPr>
          <a:xfrm>
            <a:off x="3971365" y="5815106"/>
            <a:ext cx="24204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32" idx="3"/>
          </p:cNvCxnSpPr>
          <p:nvPr/>
        </p:nvCxnSpPr>
        <p:spPr>
          <a:xfrm>
            <a:off x="8214654" y="5740401"/>
            <a:ext cx="24205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Date Placeholder 7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09/07/14</a:t>
            </a:r>
            <a:endParaRPr lang="en-US"/>
          </a:p>
        </p:txBody>
      </p:sp>
      <p:sp>
        <p:nvSpPr>
          <p:cNvPr id="73" name="Footer Placeholder 7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Jet Slice Status - TGM 9/7/2014</a:t>
            </a:r>
            <a:endParaRPr lang="en-US"/>
          </a:p>
        </p:txBody>
      </p:sp>
      <p:sp>
        <p:nvSpPr>
          <p:cNvPr id="74" name="Slide Number Placeholder 7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69CF2-EFEC-C844-A50D-476364616AB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725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5833"/>
          </a:xfrm>
        </p:spPr>
        <p:txBody>
          <a:bodyPr/>
          <a:lstStyle/>
          <a:p>
            <a:r>
              <a:rPr lang="en-US" dirty="0" smtClean="0"/>
              <a:t>CPU time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177" y="1195295"/>
            <a:ext cx="8860118" cy="140446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Total time clearly FS ≈10x higher than PS (see backup)</a:t>
            </a:r>
          </a:p>
          <a:p>
            <a:r>
              <a:rPr lang="en-US" dirty="0" smtClean="0"/>
              <a:t>Sample </a:t>
            </a:r>
            <a:r>
              <a:rPr lang="en-US" dirty="0" smtClean="0"/>
              <a:t>mc12 14TeV di-jet JZ2W (80-200GeV) &lt;μ&gt;=80</a:t>
            </a:r>
            <a:endParaRPr lang="en-US" dirty="0" smtClean="0"/>
          </a:p>
          <a:p>
            <a:r>
              <a:rPr lang="en-US" dirty="0" smtClean="0"/>
              <a:t>Breakdown in next slide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553" y="2704354"/>
            <a:ext cx="7855278" cy="3884240"/>
          </a:xfrm>
          <a:prstGeom prst="rect">
            <a:avLst/>
          </a:prstGeom>
        </p:spPr>
      </p:pic>
      <p:sp>
        <p:nvSpPr>
          <p:cNvPr id="5" name="Content Placeholder 5"/>
          <p:cNvSpPr txBox="1">
            <a:spLocks/>
          </p:cNvSpPr>
          <p:nvPr/>
        </p:nvSpPr>
        <p:spPr>
          <a:xfrm>
            <a:off x="5291293" y="2887280"/>
            <a:ext cx="2924238" cy="1389750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mtClean="0"/>
              <a:t>Full scan</a:t>
            </a:r>
          </a:p>
          <a:p>
            <a:pPr marL="0" indent="0">
              <a:buFont typeface="Arial"/>
              <a:buNone/>
            </a:pPr>
            <a:r>
              <a:rPr lang="en-US" smtClean="0"/>
              <a:t>Partial scan (L1_J20)</a:t>
            </a:r>
          </a:p>
          <a:p>
            <a:pPr marL="0" indent="0">
              <a:buFont typeface="Arial"/>
              <a:buNone/>
            </a:pPr>
            <a:r>
              <a:rPr lang="en-US" smtClean="0"/>
              <a:t>Partial scan (L1_J50)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898567" y="2988854"/>
            <a:ext cx="395998" cy="995177"/>
            <a:chOff x="5225143" y="1625050"/>
            <a:chExt cx="395998" cy="995177"/>
          </a:xfrm>
        </p:grpSpPr>
        <p:sp>
          <p:nvSpPr>
            <p:cNvPr id="7" name="Rectangle 6"/>
            <p:cNvSpPr/>
            <p:nvPr/>
          </p:nvSpPr>
          <p:spPr>
            <a:xfrm>
              <a:off x="5225143" y="1625050"/>
              <a:ext cx="385857" cy="320026"/>
            </a:xfrm>
            <a:prstGeom prst="rect">
              <a:avLst/>
            </a:prstGeom>
            <a:solidFill>
              <a:srgbClr val="0000FF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225143" y="2064589"/>
              <a:ext cx="385857" cy="320026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/>
          </p:nvCxnSpPr>
          <p:spPr>
            <a:xfrm flipV="1">
              <a:off x="5225143" y="2620226"/>
              <a:ext cx="395998" cy="1"/>
            </a:xfrm>
            <a:prstGeom prst="line">
              <a:avLst/>
            </a:prstGeom>
            <a:ln w="381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09/07/14</a:t>
            </a:r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Jet Slice Status - TGM 9/7/2014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69CF2-EFEC-C844-A50D-476364616AB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9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5749" y="612588"/>
            <a:ext cx="3307976" cy="413060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Cell container maker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TopoCluster</a:t>
            </a:r>
            <a:r>
              <a:rPr lang="en-US" dirty="0" smtClean="0"/>
              <a:t> maker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51927" y="4743198"/>
            <a:ext cx="2924238" cy="13897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Full scan</a:t>
            </a:r>
          </a:p>
          <a:p>
            <a:pPr marL="0" indent="0">
              <a:buNone/>
            </a:pPr>
            <a:r>
              <a:rPr lang="en-US" dirty="0" smtClean="0"/>
              <a:t>Partial scan (L1_J20)</a:t>
            </a:r>
          </a:p>
          <a:p>
            <a:pPr marL="0" indent="0">
              <a:buNone/>
            </a:pPr>
            <a:r>
              <a:rPr lang="en-US" dirty="0" smtClean="0"/>
              <a:t>Partial scan (L1_J50)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3724" y="3230732"/>
            <a:ext cx="5590273" cy="2788667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259201" y="4844772"/>
            <a:ext cx="395998" cy="995177"/>
            <a:chOff x="5225143" y="1625050"/>
            <a:chExt cx="395998" cy="995177"/>
          </a:xfrm>
        </p:grpSpPr>
        <p:sp>
          <p:nvSpPr>
            <p:cNvPr id="7" name="Rectangle 6"/>
            <p:cNvSpPr/>
            <p:nvPr/>
          </p:nvSpPr>
          <p:spPr>
            <a:xfrm>
              <a:off x="5225143" y="1625050"/>
              <a:ext cx="385857" cy="320026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225143" y="2064589"/>
              <a:ext cx="385857" cy="320026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/>
            <p:cNvCxnSpPr/>
            <p:nvPr/>
          </p:nvCxnSpPr>
          <p:spPr>
            <a:xfrm flipV="1">
              <a:off x="5225143" y="2620226"/>
              <a:ext cx="395998" cy="1"/>
            </a:xfrm>
            <a:prstGeom prst="line">
              <a:avLst/>
            </a:prstGeom>
            <a:ln w="381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09/07/14</a:t>
            </a:r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Jet Slice Status - TGM 9/7/2014</a:t>
            </a:r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69CF2-EFEC-C844-A50D-476364616AB0}" type="slidenum">
              <a:rPr lang="en-US" smtClean="0"/>
              <a:t>7</a:t>
            </a:fld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6163" y="343646"/>
            <a:ext cx="5567835" cy="275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540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64353" y="612588"/>
            <a:ext cx="2983833" cy="551357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Number of input cells depends on L1 item seeding Super </a:t>
            </a:r>
            <a:r>
              <a:rPr lang="en-US" dirty="0" err="1" smtClean="0"/>
              <a:t>RoI</a:t>
            </a:r>
            <a:r>
              <a:rPr lang="en-US" dirty="0" smtClean="0"/>
              <a:t> maker</a:t>
            </a:r>
          </a:p>
          <a:p>
            <a:endParaRPr lang="en-US" dirty="0" smtClean="0"/>
          </a:p>
          <a:p>
            <a:r>
              <a:rPr lang="en-US" dirty="0" smtClean="0"/>
              <a:t>Potential issue if we use PS: Tile region much wider than </a:t>
            </a:r>
            <a:r>
              <a:rPr lang="en-US" dirty="0" err="1" smtClean="0"/>
              <a:t>LAr</a:t>
            </a:r>
            <a:r>
              <a:rPr lang="en-US" dirty="0" smtClean="0"/>
              <a:t> (potential bias)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09/07/14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Jet Slice Status - TGM 9/7/2014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69CF2-EFEC-C844-A50D-476364616AB0}" type="slidenum">
              <a:rPr lang="en-US" smtClean="0"/>
              <a:t>8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8304" y="249965"/>
            <a:ext cx="6025695" cy="293250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8304" y="3544047"/>
            <a:ext cx="6019799" cy="258211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8175892" y="5892894"/>
            <a:ext cx="46757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800" dirty="0" err="1" smtClean="0"/>
              <a:t>η</a:t>
            </a:r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2923986" y="3626085"/>
            <a:ext cx="534895" cy="52322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φ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5312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6068"/>
          </a:xfrm>
        </p:spPr>
        <p:txBody>
          <a:bodyPr/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pic>
        <p:nvPicPr>
          <p:cNvPr id="8" name="Picture 7" descr="eff_leading_j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4019" y="3887978"/>
            <a:ext cx="5229980" cy="2599562"/>
          </a:xfrm>
          <a:prstGeom prst="rect">
            <a:avLst/>
          </a:prstGeom>
        </p:spPr>
      </p:pic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09/07/14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Jet Slice Status - TGM 9/7/2014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69CF2-EFEC-C844-A50D-476364616AB0}" type="slidenum">
              <a:rPr lang="en-US" smtClean="0"/>
              <a:t>9</a:t>
            </a:fld>
            <a:endParaRPr lang="en-US"/>
          </a:p>
        </p:txBody>
      </p:sp>
      <p:pic>
        <p:nvPicPr>
          <p:cNvPr id="12" name="Picture 11" descr="passingJet_p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4020" y="1244601"/>
            <a:ext cx="5229979" cy="2490694"/>
          </a:xfrm>
          <a:prstGeom prst="rect">
            <a:avLst/>
          </a:prstGeom>
        </p:spPr>
      </p:pic>
      <p:sp>
        <p:nvSpPr>
          <p:cNvPr id="14" name="Content Placeholder 6"/>
          <p:cNvSpPr>
            <a:spLocks noGrp="1"/>
          </p:cNvSpPr>
          <p:nvPr>
            <p:ph idx="1"/>
          </p:nvPr>
        </p:nvSpPr>
        <p:spPr>
          <a:xfrm>
            <a:off x="322160" y="1090706"/>
            <a:ext cx="3591859" cy="526564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Jet reconstruction </a:t>
            </a:r>
            <a:r>
              <a:rPr lang="en-US" dirty="0" err="1" smtClean="0"/>
              <a:t>performace</a:t>
            </a:r>
            <a:r>
              <a:rPr lang="en-US" dirty="0" smtClean="0"/>
              <a:t> essential to use PS solution</a:t>
            </a:r>
          </a:p>
          <a:p>
            <a:r>
              <a:rPr lang="en-US" dirty="0" smtClean="0"/>
              <a:t>Generally good</a:t>
            </a:r>
          </a:p>
          <a:p>
            <a:pPr lvl="1"/>
            <a:r>
              <a:rPr lang="en-US" dirty="0" smtClean="0"/>
              <a:t>Small difference at threshold (PS </a:t>
            </a:r>
            <a:r>
              <a:rPr lang="en-US" dirty="0" err="1" smtClean="0"/>
              <a:t>vs</a:t>
            </a:r>
            <a:r>
              <a:rPr lang="en-US" dirty="0" smtClean="0"/>
              <a:t> FS)</a:t>
            </a:r>
          </a:p>
          <a:p>
            <a:pPr lvl="1"/>
            <a:r>
              <a:rPr lang="en-US" dirty="0" smtClean="0"/>
              <a:t>Small differences in efficiency (PS </a:t>
            </a:r>
            <a:r>
              <a:rPr lang="en-US" dirty="0" err="1" smtClean="0"/>
              <a:t>vs</a:t>
            </a:r>
            <a:r>
              <a:rPr lang="en-US" dirty="0" smtClean="0"/>
              <a:t> FS)</a:t>
            </a:r>
          </a:p>
          <a:p>
            <a:r>
              <a:rPr lang="en-US" dirty="0" smtClean="0"/>
              <a:t>Also good correlation (PS </a:t>
            </a:r>
            <a:r>
              <a:rPr lang="en-US" dirty="0" err="1" smtClean="0"/>
              <a:t>vs</a:t>
            </a:r>
            <a:r>
              <a:rPr lang="en-US" dirty="0" smtClean="0"/>
              <a:t> FS) seen in jet position</a:t>
            </a:r>
          </a:p>
          <a:p>
            <a:r>
              <a:rPr lang="en-US" dirty="0" smtClean="0"/>
              <a:t>Area around L1 </a:t>
            </a:r>
            <a:r>
              <a:rPr lang="en-US" dirty="0" err="1" smtClean="0"/>
              <a:t>RoI</a:t>
            </a:r>
            <a:r>
              <a:rPr lang="en-US" dirty="0" smtClean="0"/>
              <a:t> used for </a:t>
            </a:r>
            <a:r>
              <a:rPr lang="en-US" dirty="0" err="1" smtClean="0"/>
              <a:t>sRoI</a:t>
            </a:r>
            <a:r>
              <a:rPr lang="en-US" dirty="0" smtClean="0"/>
              <a:t> making would need to be optimized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737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1131</TotalTime>
  <Words>953</Words>
  <Application>Microsoft Macintosh PowerPoint</Application>
  <PresentationFormat>On-screen Show (4:3)</PresentationFormat>
  <Paragraphs>166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Jet Slice Status Report</vt:lpstr>
      <vt:lpstr>Outlook</vt:lpstr>
      <vt:lpstr>Ongoing Activity</vt:lpstr>
      <vt:lpstr>Developments for run II</vt:lpstr>
      <vt:lpstr>Partial scan versus full scan</vt:lpstr>
      <vt:lpstr>CPU time performance</vt:lpstr>
      <vt:lpstr>PowerPoint Presentation</vt:lpstr>
      <vt:lpstr>PowerPoint Presentation</vt:lpstr>
      <vt:lpstr>Performance</vt:lpstr>
      <vt:lpstr>Performance</vt:lpstr>
      <vt:lpstr>Plans</vt:lpstr>
      <vt:lpstr>Backup</vt:lpstr>
      <vt:lpstr>FS vs PS test conditions</vt:lpstr>
      <vt:lpstr>Total Full Scan Time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Ricardo Goncalo</dc:creator>
  <cp:lastModifiedBy>Ricardo Goncalo</cp:lastModifiedBy>
  <cp:revision>19</cp:revision>
  <dcterms:created xsi:type="dcterms:W3CDTF">2014-07-08T17:56:59Z</dcterms:created>
  <dcterms:modified xsi:type="dcterms:W3CDTF">2014-07-09T12:48:03Z</dcterms:modified>
</cp:coreProperties>
</file>