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8" r:id="rId3"/>
    <p:sldId id="267" r:id="rId4"/>
    <p:sldId id="276" r:id="rId5"/>
    <p:sldId id="277" r:id="rId6"/>
    <p:sldId id="274" r:id="rId7"/>
    <p:sldId id="275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0D044-C862-8140-9C1D-7B5A2D74BD23}" type="datetimeFigureOut">
              <a:rPr lang="en-US" smtClean="0"/>
              <a:t>9/29/11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AAACF-E6A2-A844-8C49-CD4CC67CFC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20E-914D-AD4C-835F-AD8C97179DC9}" type="datetimeFigureOut">
              <a:rPr lang="en-US" smtClean="0"/>
              <a:t>9/29/11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C102A-600D-FE4E-AE24-3492C45DF6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30/9/11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30/9/11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30/9/11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30/9/11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auth/Atlas/TDAQSpeakersCommittee" TargetMode="Externa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hyperlink" Target="http://cdsweb.cern.ch/record/138633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auth/Atlas/TDAQSpeakersCommitt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70224" y="4406900"/>
            <a:ext cx="4415892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TDAQ Speakers Committee Report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70224" y="2906713"/>
            <a:ext cx="4415892" cy="1500187"/>
          </a:xfrm>
        </p:spPr>
        <p:txBody>
          <a:bodyPr/>
          <a:lstStyle/>
          <a:p>
            <a:r>
              <a:rPr lang="en-US" dirty="0" smtClean="0">
                <a:latin typeface="Garamond" pitchFamily="18" charset="0"/>
              </a:rPr>
              <a:t>J Taylor Childers (Uni. Heidelberg)</a:t>
            </a:r>
          </a:p>
          <a:p>
            <a:r>
              <a:rPr lang="en-US" dirty="0" smtClean="0">
                <a:latin typeface="Garamond" pitchFamily="18" charset="0"/>
              </a:rPr>
              <a:t>Sarah Demers (Yale Uni.)</a:t>
            </a:r>
          </a:p>
          <a:p>
            <a:r>
              <a:rPr lang="en-US" dirty="0" smtClean="0">
                <a:latin typeface="Garamond" pitchFamily="18" charset="0"/>
              </a:rPr>
              <a:t>Kostas </a:t>
            </a:r>
            <a:r>
              <a:rPr lang="en-US" dirty="0" err="1" smtClean="0">
                <a:latin typeface="Garamond" pitchFamily="18" charset="0"/>
              </a:rPr>
              <a:t>Kordas</a:t>
            </a:r>
            <a:r>
              <a:rPr lang="en-US" dirty="0" smtClean="0">
                <a:latin typeface="Garamond" pitchFamily="18" charset="0"/>
              </a:rPr>
              <a:t> (Univ. of Thessaloniki)</a:t>
            </a:r>
          </a:p>
          <a:p>
            <a:r>
              <a:rPr lang="en-US" dirty="0" smtClean="0">
                <a:latin typeface="Garamond" pitchFamily="18" charset="0"/>
              </a:rPr>
              <a:t>Ricardo Goncalo (Royal Holloway)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30/9/11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pic>
        <p:nvPicPr>
          <p:cNvPr id="11" name="Picture 10" descr="spea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019"/>
            <a:ext cx="42926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5726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Look at TDAQ Speakers Committee (TDSC) wiki for information on future conferences and record of contributions sent:</a:t>
            </a:r>
          </a:p>
          <a:p>
            <a:r>
              <a:rPr lang="en-US" dirty="0" smtClean="0">
                <a:hlinkClick r:id="rId2"/>
              </a:rPr>
              <a:t>https://twiki.cern.ch/twiki/bin/viewauth/Atlas/TDAQSpeakersCommittee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20" y="3302846"/>
            <a:ext cx="8504320" cy="270413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30/9/11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30/9/11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839783" y="5"/>
          <a:ext cx="7304216" cy="6857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023"/>
                <a:gridCol w="1221877"/>
                <a:gridCol w="1221877"/>
                <a:gridCol w="1099199"/>
                <a:gridCol w="1868240"/>
              </a:tblGrid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Conference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Conf. 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Posters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Talks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Obs.</a:t>
                      </a:r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Bormio2011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Jan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ACES2011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Mar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2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(A) + 1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invited</a:t>
                      </a:r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SCCG2011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Apr</a:t>
                      </a:r>
                      <a:r>
                        <a:rPr lang="en-US" sz="1400" baseline="0" dirty="0" smtClean="0"/>
                        <a:t>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reject</a:t>
                      </a:r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ANIMMA2011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TIPP2011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Jun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PLHC2011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cancelled</a:t>
                      </a:r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VERTEX2011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invited</a:t>
                      </a:r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EPS-HEP2011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rejected</a:t>
                      </a:r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LP2011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Aug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PIC2011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Aug</a:t>
                      </a:r>
                      <a:r>
                        <a:rPr lang="en-US" sz="1400" baseline="0" dirty="0" smtClean="0"/>
                        <a:t>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RD2011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Jul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ACAT2011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(A)</a:t>
                      </a:r>
                      <a:r>
                        <a:rPr lang="en-US" sz="1400" dirty="0" smtClean="0"/>
                        <a:t> + 2 </a:t>
                      </a:r>
                      <a:r>
                        <a:rPr lang="en-US" sz="1400" dirty="0" smtClean="0"/>
                        <a:t>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TWEPP-11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</a:t>
                      </a:r>
                      <a:r>
                        <a:rPr lang="en-US" sz="1400" baseline="0" dirty="0" smtClean="0"/>
                        <a:t>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ICATPP2011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</a:t>
                      </a:r>
                      <a:r>
                        <a:rPr lang="en-US" sz="1400" baseline="0" dirty="0" smtClean="0"/>
                        <a:t>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IEEE-NSS2011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2 </a:t>
                      </a:r>
                      <a:r>
                        <a:rPr lang="en-US" sz="1400" baseline="0" dirty="0" err="1" smtClean="0"/>
                        <a:t>unkn</a:t>
                      </a:r>
                      <a:r>
                        <a:rPr lang="en-US" sz="1400" baseline="0" dirty="0" smtClean="0"/>
                        <a:t>. 1 </a:t>
                      </a:r>
                      <a:r>
                        <a:rPr lang="en-US" sz="1400" baseline="0" dirty="0" err="1" smtClean="0"/>
                        <a:t>rej</a:t>
                      </a:r>
                      <a:r>
                        <a:rPr lang="en-US" sz="1400" baseline="0" dirty="0" smtClean="0"/>
                        <a:t>. 1 </a:t>
                      </a:r>
                      <a:r>
                        <a:rPr lang="en-US" sz="1400" baseline="0" dirty="0" err="1" smtClean="0"/>
                        <a:t>withdr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ICALEPCS2011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HCP2011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(A) submitted</a:t>
                      </a:r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HSTD-8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(A) submitted</a:t>
                      </a:r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HEP2011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Jan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CHEP2012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May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 (A) 11 (C) submitted</a:t>
                      </a:r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 (A) 4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(A) 8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 unknown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839783" cy="6858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Statistics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Posters:</a:t>
            </a:r>
          </a:p>
          <a:p>
            <a:r>
              <a:rPr lang="en-US" dirty="0" smtClean="0"/>
              <a:t>14 Cat. A</a:t>
            </a:r>
          </a:p>
          <a:p>
            <a:r>
              <a:rPr lang="en-US" dirty="0" smtClean="0"/>
              <a:t>4 Cat. C</a:t>
            </a:r>
          </a:p>
          <a:p>
            <a:endParaRPr lang="en-US" dirty="0" smtClean="0"/>
          </a:p>
          <a:p>
            <a:r>
              <a:rPr lang="en-US" b="1" dirty="0" smtClean="0"/>
              <a:t>Talks:</a:t>
            </a:r>
          </a:p>
          <a:p>
            <a:r>
              <a:rPr lang="en-US" dirty="0" smtClean="0"/>
              <a:t>21 Cat. A</a:t>
            </a:r>
          </a:p>
          <a:p>
            <a:r>
              <a:rPr lang="en-US" dirty="0" smtClean="0"/>
              <a:t>8 Cat. C</a:t>
            </a:r>
          </a:p>
          <a:p>
            <a:endParaRPr lang="en-US" dirty="0" smtClean="0"/>
          </a:p>
          <a:p>
            <a:r>
              <a:rPr lang="en-US" b="1" dirty="0" smtClean="0"/>
              <a:t>TBD:</a:t>
            </a:r>
          </a:p>
          <a:p>
            <a:r>
              <a:rPr lang="en-US" dirty="0" smtClean="0"/>
              <a:t>23 abstracts</a:t>
            </a:r>
          </a:p>
          <a:p>
            <a:endParaRPr lang="en-US" dirty="0" smtClean="0"/>
          </a:p>
          <a:p>
            <a:r>
              <a:rPr lang="en-US" b="1" dirty="0" smtClean="0"/>
              <a:t>Future:</a:t>
            </a:r>
          </a:p>
          <a:p>
            <a:r>
              <a:rPr lang="en-US" dirty="0" smtClean="0"/>
              <a:t>3 abstract deadlines to come</a:t>
            </a:r>
          </a:p>
          <a:p>
            <a:endParaRPr lang="en-US" dirty="0" smtClean="0"/>
          </a:p>
          <a:p>
            <a:r>
              <a:rPr lang="en-US" dirty="0" smtClean="0"/>
              <a:t>Emails to TDSC:</a:t>
            </a:r>
          </a:p>
          <a:p>
            <a:r>
              <a:rPr lang="en-US" b="1" dirty="0" smtClean="0"/>
              <a:t>1103</a:t>
            </a:r>
            <a:r>
              <a:rPr lang="en-US" dirty="0" smtClean="0"/>
              <a:t> since January… no, 1104! no, 1105!…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" y="274638"/>
            <a:ext cx="8690411" cy="841159"/>
          </a:xfrm>
        </p:spPr>
        <p:txBody>
          <a:bodyPr>
            <a:noAutofit/>
          </a:bodyPr>
          <a:lstStyle/>
          <a:p>
            <a:r>
              <a:rPr lang="en-US" sz="3200" dirty="0" smtClean="0"/>
              <a:t>Talk/poster/proceedings approval procedure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777" y="1115797"/>
            <a:ext cx="5939223" cy="355445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Procedures are simple and well described in our </a:t>
            </a:r>
            <a:r>
              <a:rPr lang="en-US" dirty="0" err="1" smtClean="0"/>
              <a:t>Twiki</a:t>
            </a:r>
            <a:endParaRPr lang="en-US" dirty="0" smtClean="0"/>
          </a:p>
          <a:p>
            <a:r>
              <a:rPr lang="en-US" dirty="0" smtClean="0"/>
              <a:t>Note that abstracts sent to conferences </a:t>
            </a:r>
            <a:r>
              <a:rPr lang="en-US" b="1" dirty="0" smtClean="0"/>
              <a:t>MUST </a:t>
            </a:r>
            <a:r>
              <a:rPr lang="en-US" dirty="0" smtClean="0"/>
              <a:t>be checked by TDSC – mostly just ensure internal consistency and no overlap</a:t>
            </a:r>
          </a:p>
          <a:p>
            <a:r>
              <a:rPr lang="en-US" dirty="0" smtClean="0"/>
              <a:t> In addition, slides, posters and proceedings papers </a:t>
            </a:r>
            <a:r>
              <a:rPr lang="en-US" b="1" dirty="0" smtClean="0"/>
              <a:t>MUST </a:t>
            </a:r>
            <a:r>
              <a:rPr lang="en-US" dirty="0" smtClean="0"/>
              <a:t>be reviewed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0170" y="5914775"/>
            <a:ext cx="54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38603" y="4404715"/>
            <a:ext cx="6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9225" y="1388812"/>
            <a:ext cx="6150329" cy="5032959"/>
            <a:chOff x="259225" y="1388812"/>
            <a:chExt cx="6150329" cy="5032959"/>
          </a:xfrm>
        </p:grpSpPr>
        <p:sp>
          <p:nvSpPr>
            <p:cNvPr id="4" name="Rectangle 3"/>
            <p:cNvSpPr/>
            <p:nvPr/>
          </p:nvSpPr>
          <p:spPr>
            <a:xfrm>
              <a:off x="259225" y="1388812"/>
              <a:ext cx="2632690" cy="10089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Agree on abstract within appropriate subgroup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9225" y="3097251"/>
              <a:ext cx="2632690" cy="999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Submit abstract to TDSC for a particular conference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225" y="4854906"/>
              <a:ext cx="2632690" cy="5303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TDAQ approves abstract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23266" y="4670250"/>
              <a:ext cx="2686288" cy="8485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Submit abstract to conference</a:t>
              </a:r>
              <a:endParaRPr lang="en-US" dirty="0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1246302" y="2504607"/>
              <a:ext cx="771520" cy="497681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1246302" y="4220049"/>
              <a:ext cx="771520" cy="497681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U-Turn Arrow 9"/>
            <p:cNvSpPr/>
            <p:nvPr/>
          </p:nvSpPr>
          <p:spPr>
            <a:xfrm rot="10800000">
              <a:off x="1246302" y="5518770"/>
              <a:ext cx="925824" cy="903001"/>
            </a:xfrm>
            <a:prstGeom prst="utur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951265" y="4922102"/>
              <a:ext cx="684663" cy="38789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30/9/11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02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Reminder of speaker selection  procedure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280" y="1046757"/>
            <a:ext cx="4272520" cy="381019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Speaker </a:t>
            </a:r>
            <a:r>
              <a:rPr lang="en-US" b="1" dirty="0" smtClean="0"/>
              <a:t>priority</a:t>
            </a:r>
            <a:r>
              <a:rPr lang="en-US" dirty="0" smtClean="0"/>
              <a:t> for conference talks comes from nominations by:</a:t>
            </a:r>
          </a:p>
          <a:p>
            <a:pPr lvl="1"/>
            <a:r>
              <a:rPr lang="en-US" dirty="0" smtClean="0"/>
              <a:t>Institute Representatives</a:t>
            </a:r>
          </a:p>
          <a:p>
            <a:pPr lvl="1"/>
            <a:r>
              <a:rPr lang="en-US" dirty="0" smtClean="0"/>
              <a:t>TDAQ Subgroup Convener</a:t>
            </a:r>
          </a:p>
          <a:p>
            <a:endParaRPr lang="en-US" dirty="0" smtClean="0"/>
          </a:p>
          <a:p>
            <a:r>
              <a:rPr lang="en-US" b="1" dirty="0" smtClean="0"/>
              <a:t>TDSC</a:t>
            </a:r>
            <a:r>
              <a:rPr lang="en-US" dirty="0" smtClean="0"/>
              <a:t>, guided by the </a:t>
            </a:r>
            <a:r>
              <a:rPr lang="en-US" b="1" dirty="0" smtClean="0"/>
              <a:t>TDMT</a:t>
            </a:r>
            <a:r>
              <a:rPr lang="en-US" dirty="0" smtClean="0"/>
              <a:t>, assigns  final priority based on:</a:t>
            </a:r>
          </a:p>
          <a:p>
            <a:pPr lvl="1"/>
            <a:r>
              <a:rPr lang="en-US" dirty="0" smtClean="0"/>
              <a:t>Date of last TDAQ conference talk</a:t>
            </a:r>
          </a:p>
          <a:p>
            <a:pPr lvl="1"/>
            <a:r>
              <a:rPr lang="en-US" dirty="0" smtClean="0"/>
              <a:t>Job needs (looking for job)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ubgroup convener’s input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evel of contribution within TDAQ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3280" y="4829037"/>
            <a:ext cx="8693952" cy="152731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Note:</a:t>
            </a:r>
          </a:p>
          <a:p>
            <a:pPr lvl="1"/>
            <a:r>
              <a:rPr lang="en-US" dirty="0" smtClean="0"/>
              <a:t>Giving a TDAQ talk has no effect on eligibility to give an ATLAS talk </a:t>
            </a:r>
          </a:p>
          <a:p>
            <a:pPr lvl="1"/>
            <a:r>
              <a:rPr lang="en-US" dirty="0" smtClean="0"/>
              <a:t>Showing a poster also independent and has no effect on eligibility</a:t>
            </a:r>
          </a:p>
          <a:p>
            <a:pPr lvl="1"/>
            <a:r>
              <a:rPr lang="en-US" dirty="0" smtClean="0"/>
              <a:t>Institute Reps. encouraged to nominate their members – both for TDAQ talks and (separately) in SCAB database for physics talks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460" y="1837635"/>
            <a:ext cx="4009144" cy="221338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30/9/11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107"/>
          </a:xfrm>
        </p:spPr>
        <p:txBody>
          <a:bodyPr>
            <a:noAutofit/>
          </a:bodyPr>
          <a:lstStyle/>
          <a:p>
            <a:r>
              <a:rPr lang="en-US" sz="3200" dirty="0" smtClean="0"/>
              <a:t>Tools for speaker selection &amp; </a:t>
            </a:r>
            <a:r>
              <a:rPr lang="en-US" sz="3200" dirty="0" smtClean="0"/>
              <a:t>bookkeeping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3747"/>
            <a:ext cx="8514469" cy="536888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Twiki</a:t>
            </a:r>
            <a:r>
              <a:rPr lang="en-US" dirty="0" smtClean="0"/>
              <a:t> is our main tool for bookkeeping </a:t>
            </a:r>
            <a:r>
              <a:rPr lang="en-US" dirty="0" smtClean="0"/>
              <a:t>contributions to </a:t>
            </a:r>
            <a:r>
              <a:rPr lang="en-US" dirty="0" smtClean="0"/>
              <a:t>conferences</a:t>
            </a:r>
          </a:p>
          <a:p>
            <a:r>
              <a:rPr lang="en-US" dirty="0" smtClean="0"/>
              <a:t>To manage author list and speaker selection currently </a:t>
            </a:r>
            <a:r>
              <a:rPr lang="en-US" dirty="0" smtClean="0"/>
              <a:t>use Excel …</a:t>
            </a:r>
          </a:p>
          <a:p>
            <a:pPr lvl="1"/>
            <a:r>
              <a:rPr lang="en-US" dirty="0" smtClean="0"/>
              <a:t>Big effort to keep up to date – last iteration we found people who are now in CMS…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would like a solution which:</a:t>
            </a:r>
          </a:p>
          <a:p>
            <a:pPr lvl="1"/>
            <a:r>
              <a:rPr lang="en-US" dirty="0" smtClean="0"/>
              <a:t>Facilitates producing TDAQ author lists </a:t>
            </a:r>
          </a:p>
          <a:p>
            <a:pPr lvl="1"/>
            <a:r>
              <a:rPr lang="en-US" dirty="0" smtClean="0"/>
              <a:t>Facilitates TDSC access to “priority” of each TDAQ speaker</a:t>
            </a:r>
          </a:p>
          <a:p>
            <a:pPr lvl="1"/>
            <a:r>
              <a:rPr lang="en-US" dirty="0" smtClean="0"/>
              <a:t>Is easy to keep up to date: </a:t>
            </a:r>
          </a:p>
          <a:p>
            <a:pPr lvl="2"/>
            <a:r>
              <a:rPr lang="en-US" dirty="0" smtClean="0"/>
              <a:t>Easy to update information on TDAQ members’ activity </a:t>
            </a:r>
          </a:p>
          <a:p>
            <a:pPr lvl="2"/>
            <a:r>
              <a:rPr lang="en-US" dirty="0" smtClean="0"/>
              <a:t>Easy to </a:t>
            </a:r>
            <a:r>
              <a:rPr lang="en-US" b="1" dirty="0" smtClean="0"/>
              <a:t>update speaker priority through </a:t>
            </a:r>
            <a:r>
              <a:rPr lang="en-US" dirty="0" smtClean="0"/>
              <a:t>“</a:t>
            </a:r>
            <a:r>
              <a:rPr lang="en-US" b="1" dirty="0" smtClean="0">
                <a:solidFill>
                  <a:srgbClr val="FF0000"/>
                </a:solidFill>
              </a:rPr>
              <a:t>nominations</a:t>
            </a:r>
            <a:r>
              <a:rPr lang="en-US" dirty="0" smtClean="0"/>
              <a:t>”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TDSC interacted with GLANCE team to adapt ATLAS SC authors database</a:t>
            </a:r>
          </a:p>
          <a:p>
            <a:pPr lvl="1"/>
            <a:r>
              <a:rPr lang="en-US" dirty="0" smtClean="0"/>
              <a:t>Still in development – not yet clear when it could be in production</a:t>
            </a:r>
          </a:p>
          <a:p>
            <a:endParaRPr lang="en-US" dirty="0" smtClean="0"/>
          </a:p>
          <a:p>
            <a:r>
              <a:rPr lang="en-US" dirty="0" smtClean="0"/>
              <a:t>Glance team implemented new </a:t>
            </a:r>
            <a:r>
              <a:rPr lang="en-US" b="1" dirty="0" smtClean="0"/>
              <a:t>roles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System Project Leader </a:t>
            </a:r>
            <a:r>
              <a:rPr lang="en-US" dirty="0" smtClean="0"/>
              <a:t>TDAQ </a:t>
            </a:r>
            <a:r>
              <a:rPr lang="en-US" dirty="0" smtClean="0"/>
              <a:t>– will nominate atlas people</a:t>
            </a:r>
          </a:p>
          <a:p>
            <a:pPr lvl="1"/>
            <a:r>
              <a:rPr lang="en-US" dirty="0" smtClean="0"/>
              <a:t>TDSC Member – will see nomination information</a:t>
            </a:r>
          </a:p>
          <a:p>
            <a:pPr lvl="1"/>
            <a:r>
              <a:rPr lang="en-US" dirty="0" smtClean="0"/>
              <a:t>TDSC Chair – as a separate role: can enter TDSC priority</a:t>
            </a:r>
          </a:p>
          <a:p>
            <a:pPr lvl="1"/>
            <a:r>
              <a:rPr lang="en-US" dirty="0" smtClean="0"/>
              <a:t>Institute Representative – can nominate own institute members</a:t>
            </a:r>
          </a:p>
          <a:p>
            <a:pPr lvl="1"/>
            <a:r>
              <a:rPr lang="en-US" dirty="0" smtClean="0"/>
              <a:t>TDAQ Sub-group Convener – can nominate TDAQ members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665" y="5016499"/>
            <a:ext cx="1595004" cy="144613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30/9/11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120" y="1394580"/>
            <a:ext cx="5171680" cy="4423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324"/>
          </a:xfrm>
        </p:spPr>
        <p:txBody>
          <a:bodyPr/>
          <a:lstStyle/>
          <a:p>
            <a:r>
              <a:rPr lang="en-US" dirty="0" smtClean="0"/>
              <a:t>Glance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22" y="1394581"/>
            <a:ext cx="2749906" cy="44232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Only use will tell, but looks promising</a:t>
            </a:r>
          </a:p>
          <a:p>
            <a:endParaRPr lang="en-US" dirty="0" smtClean="0"/>
          </a:p>
          <a:p>
            <a:r>
              <a:rPr lang="en-US" dirty="0" smtClean="0"/>
              <a:t>With the right functionality could make some tasks a lot easier</a:t>
            </a:r>
          </a:p>
          <a:p>
            <a:endParaRPr lang="en-US" dirty="0" smtClean="0"/>
          </a:p>
          <a:p>
            <a:r>
              <a:rPr lang="en-US" dirty="0" smtClean="0"/>
              <a:t>Important to keep TDAQ member activities info up to date: DAQ, LVL1 Trigger, and HLT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359" y="2092476"/>
            <a:ext cx="5249423" cy="445105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30/9/11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036" y="5024431"/>
            <a:ext cx="1547964" cy="1552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859"/>
          </a:xfrm>
        </p:spPr>
        <p:txBody>
          <a:bodyPr/>
          <a:lstStyle/>
          <a:p>
            <a:r>
              <a:rPr lang="en-US" dirty="0" smtClean="0"/>
              <a:t>Current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5982"/>
            <a:ext cx="8229600" cy="243442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Authors list</a:t>
            </a:r>
          </a:p>
          <a:p>
            <a:pPr lvl="1"/>
            <a:r>
              <a:rPr lang="en-US" dirty="0" smtClean="0"/>
              <a:t>New TDAQ authors </a:t>
            </a:r>
            <a:r>
              <a:rPr lang="en-US" dirty="0" smtClean="0"/>
              <a:t>list just finalized: </a:t>
            </a:r>
            <a:r>
              <a:rPr lang="en-US" dirty="0"/>
              <a:t>ATL-DAQ-PUB-2011-</a:t>
            </a:r>
            <a:r>
              <a:rPr lang="en-US" dirty="0" smtClean="0"/>
              <a:t>002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http://cdsweb.cern.ch/record/1386334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TIPP 2011 Proceedings deadline extended to 15 October</a:t>
            </a:r>
          </a:p>
          <a:p>
            <a:pPr lvl="1"/>
            <a:r>
              <a:rPr lang="en-US" dirty="0" smtClean="0"/>
              <a:t>Note this means an internal deadline of 2</a:t>
            </a:r>
            <a:r>
              <a:rPr lang="en-US" baseline="30000" dirty="0" smtClean="0"/>
              <a:t>nd</a:t>
            </a:r>
            <a:r>
              <a:rPr lang="en-US" dirty="0" smtClean="0"/>
              <a:t> October </a:t>
            </a:r>
          </a:p>
          <a:p>
            <a:pPr lvl="1"/>
            <a:r>
              <a:rPr lang="en-US" dirty="0" smtClean="0"/>
              <a:t>One paper still pending (online luminosity)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3852065"/>
            <a:ext cx="6938939" cy="252978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TIPP2011 speakers submitting proceedings to the conference were asked to sign a copyright form </a:t>
            </a:r>
          </a:p>
          <a:p>
            <a:pPr lvl="1"/>
            <a:r>
              <a:rPr lang="en-US" dirty="0" smtClean="0"/>
              <a:t>CERN is negotiating with publishers to define agreement</a:t>
            </a:r>
          </a:p>
          <a:p>
            <a:pPr lvl="1"/>
            <a:r>
              <a:rPr lang="en-US" dirty="0" smtClean="0"/>
              <a:t>Speakers should </a:t>
            </a:r>
            <a:r>
              <a:rPr lang="en-US" b="1" dirty="0" smtClean="0"/>
              <a:t>NOT </a:t>
            </a:r>
            <a:r>
              <a:rPr lang="en-US" dirty="0" smtClean="0"/>
              <a:t>sign copyright form before negotiations done – should be finished </a:t>
            </a:r>
            <a:r>
              <a:rPr lang="en-US" smtClean="0"/>
              <a:t>by Monday</a:t>
            </a:r>
          </a:p>
          <a:p>
            <a:pPr lvl="1"/>
            <a:r>
              <a:rPr lang="en-US" dirty="0" smtClean="0"/>
              <a:t>If same situation arises in future conferences please as us for guidance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30/9/11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We’re sending : </a:t>
            </a:r>
          </a:p>
          <a:p>
            <a:pPr lvl="1"/>
            <a:r>
              <a:rPr lang="en-US" dirty="0" smtClean="0"/>
              <a:t>18 posters and 29 talks to various conferences</a:t>
            </a:r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23 other abstracts pending (mostly for 2012)</a:t>
            </a:r>
          </a:p>
          <a:p>
            <a:endParaRPr lang="en-US" dirty="0" smtClean="0"/>
          </a:p>
          <a:p>
            <a:r>
              <a:rPr lang="en-US" dirty="0" smtClean="0"/>
              <a:t>Reminder of procedures for submitting abstracts etc</a:t>
            </a:r>
          </a:p>
          <a:p>
            <a:pPr marL="742950" lvl="2" indent="-342900"/>
            <a:r>
              <a:rPr lang="en-US" dirty="0" smtClean="0"/>
              <a:t>Information on past or future conferences can be found in TDSC </a:t>
            </a:r>
            <a:r>
              <a:rPr lang="en-US" dirty="0" err="1" smtClean="0"/>
              <a:t>Twiki</a:t>
            </a:r>
            <a:r>
              <a:rPr lang="en-US" dirty="0" smtClean="0"/>
              <a:t>: </a:t>
            </a:r>
            <a:r>
              <a:rPr lang="en-US" sz="2118" dirty="0" smtClean="0">
                <a:hlinkClick r:id="rId2"/>
              </a:rPr>
              <a:t>https://twiki.cern.ch/twiki/bin/viewauth/Atlas/TDAQSpeakersCommittee</a:t>
            </a:r>
            <a:r>
              <a:rPr lang="en-US" sz="2118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Tools for bookkeeping and managing speakers &amp; conferences are evolving</a:t>
            </a:r>
          </a:p>
          <a:p>
            <a:pPr lvl="1"/>
            <a:r>
              <a:rPr lang="en-US" dirty="0" smtClean="0"/>
              <a:t>Will need input and support from TDAQ Institute Representatives</a:t>
            </a:r>
          </a:p>
          <a:p>
            <a:endParaRPr lang="en-US" dirty="0" smtClean="0"/>
          </a:p>
          <a:p>
            <a:r>
              <a:rPr lang="en-US" dirty="0" smtClean="0"/>
              <a:t>New TDAQ Authors List ready: </a:t>
            </a:r>
            <a:r>
              <a:rPr lang="en-US" dirty="0"/>
              <a:t>ATL-COM-DAQ-2011-095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30/9/11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2281</TotalTime>
  <Words>1015</Words>
  <Application>Microsoft Macintosh PowerPoint</Application>
  <PresentationFormat>On-screen Show (4:3)</PresentationFormat>
  <Paragraphs>207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TDAQ Speakers Committee Report</vt:lpstr>
      <vt:lpstr>Reminder</vt:lpstr>
      <vt:lpstr>Slide 3</vt:lpstr>
      <vt:lpstr>Talk/poster/proceedings approval procedure </vt:lpstr>
      <vt:lpstr>Reminder of speaker selection  procedure</vt:lpstr>
      <vt:lpstr>Tools for speaker selection &amp; bookkeeping</vt:lpstr>
      <vt:lpstr>Glance interface</vt:lpstr>
      <vt:lpstr>Current Issues</vt:lpstr>
      <vt:lpstr>Conclusions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 Goncalo</dc:creator>
  <cp:lastModifiedBy>Ricardo Goncalo</cp:lastModifiedBy>
  <cp:revision>21</cp:revision>
  <cp:lastPrinted>2011-09-30T12:45:24Z</cp:lastPrinted>
  <dcterms:created xsi:type="dcterms:W3CDTF">2011-09-28T23:06:43Z</dcterms:created>
  <dcterms:modified xsi:type="dcterms:W3CDTF">2011-09-30T13:08:18Z</dcterms:modified>
</cp:coreProperties>
</file>