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3" r:id="rId3"/>
    <p:sldId id="268" r:id="rId4"/>
    <p:sldId id="279" r:id="rId5"/>
    <p:sldId id="278" r:id="rId6"/>
    <p:sldId id="280" r:id="rId7"/>
    <p:sldId id="281" r:id="rId8"/>
    <p:sldId id="276" r:id="rId9"/>
    <p:sldId id="277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icardo:Documents:Work:Meetings:TDIB:TDIB02Dec2011: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Histogram: #emails/presentation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592893700787401"/>
          <c:y val="0.166666666666667"/>
          <c:w val="0.87958573928259"/>
          <c:h val="0.657982283464567"/>
        </c:manualLayout>
      </c:layout>
      <c:scatterChart>
        <c:scatterStyle val="smoothMarker"/>
        <c:ser>
          <c:idx val="0"/>
          <c:order val="0"/>
          <c:tx>
            <c:strRef>
              <c:f>Sheet1!$I$29</c:f>
              <c:strCache>
                <c:ptCount val="1"/>
                <c:pt idx="0">
                  <c:v>Emails/presentation</c:v>
                </c:pt>
              </c:strCache>
            </c:strRef>
          </c:tx>
          <c:xVal>
            <c:numRef>
              <c:f>Sheet1!$H$30:$H$34</c:f>
              <c:numCache>
                <c:formatCode>General</c:formatCode>
                <c:ptCount val="5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70.0</c:v>
                </c:pt>
                <c:pt idx="4">
                  <c:v>90.0</c:v>
                </c:pt>
              </c:numCache>
            </c:numRef>
          </c:xVal>
          <c:yVal>
            <c:numRef>
              <c:f>Sheet1!$I$30:$I$34</c:f>
              <c:numCache>
                <c:formatCode>General</c:formatCode>
                <c:ptCount val="5"/>
                <c:pt idx="0">
                  <c:v>3.0</c:v>
                </c:pt>
                <c:pt idx="1">
                  <c:v>8.0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</c:numCache>
            </c:numRef>
          </c:yVal>
          <c:smooth val="1"/>
        </c:ser>
        <c:axId val="631110616"/>
        <c:axId val="637720200"/>
      </c:scatterChart>
      <c:valAx>
        <c:axId val="631110616"/>
        <c:scaling>
          <c:orientation val="minMax"/>
        </c:scaling>
        <c:axPos val="b"/>
        <c:numFmt formatCode="General" sourceLinked="1"/>
        <c:tickLblPos val="nextTo"/>
        <c:crossAx val="637720200"/>
        <c:crosses val="autoZero"/>
        <c:crossBetween val="midCat"/>
      </c:valAx>
      <c:valAx>
        <c:axId val="637720200"/>
        <c:scaling>
          <c:orientation val="minMax"/>
        </c:scaling>
        <c:axPos val="l"/>
        <c:majorGridlines/>
        <c:numFmt formatCode="General" sourceLinked="1"/>
        <c:tickLblPos val="nextTo"/>
        <c:crossAx val="631110616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0D044-C862-8140-9C1D-7B5A2D74BD23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AACF-E6A2-A844-8C49-CD4CC67C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20E-914D-AD4C-835F-AD8C97179DC9}" type="datetimeFigureOut">
              <a:rPr lang="en-US" smtClean="0"/>
              <a:pPr/>
              <a:t>12/2/11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102A-600D-FE4E-AE24-3492C45DF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37D4-497B-614B-AF52-209AE9C69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twiki.cern.ch/twiki/bin/viewauth/Atlas/TDAQSpeakersCommitte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0224" y="4406900"/>
            <a:ext cx="4415892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TDAQ Speakers Committee Report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70224" y="2906713"/>
            <a:ext cx="4415892" cy="1500187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J Taylor Childers (Uni. Heidelberg)</a:t>
            </a:r>
          </a:p>
          <a:p>
            <a:r>
              <a:rPr lang="en-US" dirty="0" smtClean="0">
                <a:latin typeface="Garamond" pitchFamily="18" charset="0"/>
              </a:rPr>
              <a:t>Sarah Demers (Yale Uni.)</a:t>
            </a:r>
          </a:p>
          <a:p>
            <a:r>
              <a:rPr lang="en-US" dirty="0" smtClean="0">
                <a:latin typeface="Garamond" pitchFamily="18" charset="0"/>
              </a:rPr>
              <a:t>Kostas </a:t>
            </a:r>
            <a:r>
              <a:rPr lang="en-US" dirty="0" err="1" smtClean="0">
                <a:latin typeface="Garamond" pitchFamily="18" charset="0"/>
              </a:rPr>
              <a:t>Kordas</a:t>
            </a:r>
            <a:r>
              <a:rPr lang="en-US" dirty="0" smtClean="0">
                <a:latin typeface="Garamond" pitchFamily="18" charset="0"/>
              </a:rPr>
              <a:t> (Univ. of Thessaloniki)</a:t>
            </a:r>
          </a:p>
          <a:p>
            <a:r>
              <a:rPr lang="en-US" dirty="0" smtClean="0">
                <a:latin typeface="Garamond" pitchFamily="18" charset="0"/>
              </a:rPr>
              <a:t>Ricardo Goncalo (Royal Holloway)</a:t>
            </a:r>
          </a:p>
        </p:txBody>
      </p:sp>
      <p:pic>
        <p:nvPicPr>
          <p:cNvPr id="11" name="Picture 10" descr="sp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19"/>
            <a:ext cx="42926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107"/>
          </a:xfrm>
        </p:spPr>
        <p:txBody>
          <a:bodyPr>
            <a:noAutofit/>
          </a:bodyPr>
          <a:lstStyle/>
          <a:p>
            <a:r>
              <a:rPr lang="en-US" sz="3200" dirty="0" smtClean="0"/>
              <a:t>Tools for speaker selection &amp; bookkeeping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747"/>
            <a:ext cx="8514469" cy="536888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Twiki</a:t>
            </a:r>
            <a:r>
              <a:rPr lang="en-US" dirty="0" smtClean="0"/>
              <a:t> is our main tool for bookkeeping contributions to conferences</a:t>
            </a:r>
          </a:p>
          <a:p>
            <a:r>
              <a:rPr lang="en-US" dirty="0" smtClean="0"/>
              <a:t>To manage author list and speaker selection currently use Excel …</a:t>
            </a:r>
          </a:p>
          <a:p>
            <a:pPr lvl="1"/>
            <a:r>
              <a:rPr lang="en-US" dirty="0" smtClean="0"/>
              <a:t>Big effort to keep up to date – last iteration we found people who are now in CMS…</a:t>
            </a:r>
          </a:p>
          <a:p>
            <a:endParaRPr lang="en-US" dirty="0" smtClean="0"/>
          </a:p>
          <a:p>
            <a:r>
              <a:rPr lang="en-US" dirty="0" smtClean="0"/>
              <a:t>We would like a solution which:</a:t>
            </a:r>
          </a:p>
          <a:p>
            <a:pPr lvl="1"/>
            <a:r>
              <a:rPr lang="en-US" dirty="0" smtClean="0"/>
              <a:t>Facilitates producing TDAQ author lists </a:t>
            </a:r>
          </a:p>
          <a:p>
            <a:pPr lvl="1"/>
            <a:r>
              <a:rPr lang="en-US" dirty="0" smtClean="0"/>
              <a:t>Facilitates TDSC access to “priority” of each TDAQ speaker</a:t>
            </a:r>
          </a:p>
          <a:p>
            <a:pPr lvl="1"/>
            <a:r>
              <a:rPr lang="en-US" dirty="0" smtClean="0"/>
              <a:t>Is easy to keep up to date: </a:t>
            </a:r>
          </a:p>
          <a:p>
            <a:pPr lvl="2"/>
            <a:r>
              <a:rPr lang="en-US" dirty="0" smtClean="0"/>
              <a:t>Easy to update information on TDAQ members’ activity </a:t>
            </a:r>
          </a:p>
          <a:p>
            <a:pPr lvl="2"/>
            <a:r>
              <a:rPr lang="en-US" dirty="0" smtClean="0"/>
              <a:t>Easy to </a:t>
            </a:r>
            <a:r>
              <a:rPr lang="en-US" b="1" dirty="0" smtClean="0"/>
              <a:t>update speaker priority through </a:t>
            </a:r>
            <a:r>
              <a:rPr lang="en-US" dirty="0" smtClean="0"/>
              <a:t>“</a:t>
            </a:r>
            <a:r>
              <a:rPr lang="en-US" b="1" dirty="0" smtClean="0">
                <a:solidFill>
                  <a:srgbClr val="FF0000"/>
                </a:solidFill>
              </a:rPr>
              <a:t>nominations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TDSC interacted with GLANCE team to adapt ATLAS SC authors database</a:t>
            </a:r>
          </a:p>
          <a:p>
            <a:pPr lvl="1"/>
            <a:r>
              <a:rPr lang="en-US" dirty="0" smtClean="0"/>
              <a:t>Still in development – not yet clear when it could be in production</a:t>
            </a:r>
          </a:p>
          <a:p>
            <a:endParaRPr lang="en-US" dirty="0" smtClean="0"/>
          </a:p>
          <a:p>
            <a:r>
              <a:rPr lang="en-US" dirty="0" smtClean="0"/>
              <a:t>Glance team implemented new </a:t>
            </a:r>
            <a:r>
              <a:rPr lang="en-US" b="1" dirty="0" smtClean="0"/>
              <a:t>roles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System Project Leader TDAQ – will nominate atlas people</a:t>
            </a:r>
          </a:p>
          <a:p>
            <a:pPr lvl="1"/>
            <a:r>
              <a:rPr lang="en-US" dirty="0" smtClean="0"/>
              <a:t>TDSC Member – will see nomination information</a:t>
            </a:r>
          </a:p>
          <a:p>
            <a:pPr lvl="1"/>
            <a:r>
              <a:rPr lang="en-US" dirty="0" smtClean="0"/>
              <a:t>TDSC Chair – as a separate role: can enter TDSC priority</a:t>
            </a:r>
          </a:p>
          <a:p>
            <a:pPr lvl="1"/>
            <a:r>
              <a:rPr lang="en-US" dirty="0" smtClean="0"/>
              <a:t>Institute Representative – can nominate own institute members</a:t>
            </a:r>
          </a:p>
          <a:p>
            <a:pPr lvl="1"/>
            <a:r>
              <a:rPr lang="en-US" dirty="0" smtClean="0"/>
              <a:t>TDAQ Sub-group Convener – can nominate TDAQ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665" y="5016499"/>
            <a:ext cx="1595004" cy="144613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20" y="1394580"/>
            <a:ext cx="5171680" cy="442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324"/>
          </a:xfrm>
        </p:spPr>
        <p:txBody>
          <a:bodyPr/>
          <a:lstStyle/>
          <a:p>
            <a:r>
              <a:rPr lang="en-US" dirty="0" smtClean="0"/>
              <a:t>Glance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2" y="1394581"/>
            <a:ext cx="2749906" cy="44232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Only use will tell, but looks promising</a:t>
            </a:r>
          </a:p>
          <a:p>
            <a:endParaRPr lang="en-US" dirty="0" smtClean="0"/>
          </a:p>
          <a:p>
            <a:r>
              <a:rPr lang="en-US" dirty="0" smtClean="0"/>
              <a:t>With the right functionality could make some tasks a lot easier</a:t>
            </a:r>
          </a:p>
          <a:p>
            <a:endParaRPr lang="en-US" dirty="0" smtClean="0"/>
          </a:p>
          <a:p>
            <a:r>
              <a:rPr lang="en-US" dirty="0" smtClean="0"/>
              <a:t>Important to keep TDAQ member activities info up to date: DAQ, LVL1 Trigger, and HLT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59" y="2092476"/>
            <a:ext cx="5249423" cy="445105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7"/>
            <a:ext cx="4971287" cy="134434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Thanks and Welcome</a:t>
            </a:r>
            <a:r>
              <a:rPr lang="en-US" sz="5400" b="1" dirty="0" smtClean="0"/>
              <a:t>!!!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60079"/>
            <a:ext cx="4734052" cy="24563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 smtClean="0"/>
              <a:t>THANKS</a:t>
            </a:r>
            <a:r>
              <a:rPr lang="en-US" dirty="0" smtClean="0"/>
              <a:t> to </a:t>
            </a:r>
            <a:r>
              <a:rPr lang="en-US" dirty="0" smtClean="0"/>
              <a:t>Kostas and Sarah for lots of work over the last two years!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WELCOME </a:t>
            </a:r>
            <a:r>
              <a:rPr lang="en-US" dirty="0" smtClean="0"/>
              <a:t>to the newly elected members of the TDAQ Speakers Committee!!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49" y="4216468"/>
            <a:ext cx="2133600" cy="2133600"/>
          </a:xfrm>
          <a:prstGeom prst="rect">
            <a:avLst/>
          </a:prstGeom>
        </p:spPr>
      </p:pic>
      <p:pic>
        <p:nvPicPr>
          <p:cNvPr id="19" name="Picture 18" descr="Inf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757" y="204853"/>
            <a:ext cx="3505200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075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1229"/>
            <a:ext cx="8229600" cy="11632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Look at TDAQ Speakers Committee (TDSC) wiki for information on future conferences and record of contributions sent:</a:t>
            </a:r>
          </a:p>
          <a:p>
            <a:r>
              <a:rPr lang="en-US" dirty="0" smtClean="0">
                <a:hlinkClick r:id="rId2"/>
              </a:rPr>
              <a:t>https://twiki.cern.ch/twiki/bin/viewauth/Atlas/TDAQSpeakersCommittee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4340544"/>
            <a:ext cx="8229600" cy="446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TDAQ author – new list since October 2011 – obtain from the above link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07" y="4782023"/>
            <a:ext cx="6684882" cy="1641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07" y="2159578"/>
            <a:ext cx="6684882" cy="1860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839783" y="396950"/>
          <a:ext cx="7304216" cy="592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23"/>
                <a:gridCol w="1221877"/>
                <a:gridCol w="1221877"/>
                <a:gridCol w="1099199"/>
                <a:gridCol w="1868240"/>
              </a:tblGrid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Conf.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Talks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Obs.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Bormio2011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ACES2011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 + 1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invited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ANIMMA2011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1(C)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Jun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PLHC2011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cancelled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VERTEX2011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invited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EPS-HEP2011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rejected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PIC2011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RD2011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Jul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ACAT2011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 + 2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TWEPP-11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Sep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ICATPP2011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</a:t>
                      </a:r>
                      <a:r>
                        <a:rPr lang="en-US" sz="1400" baseline="0" dirty="0" smtClean="0"/>
                        <a:t>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IEEE-NSS2011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(A) +</a:t>
                      </a:r>
                      <a:r>
                        <a:rPr lang="en-US" sz="1400" baseline="0" dirty="0" smtClean="0"/>
                        <a:t> 2(C)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2 </a:t>
                      </a:r>
                      <a:r>
                        <a:rPr lang="en-US" sz="1400" baseline="0" dirty="0" err="1" smtClean="0"/>
                        <a:t>unkn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rej</a:t>
                      </a:r>
                      <a:r>
                        <a:rPr lang="en-US" sz="1400" baseline="0" dirty="0" smtClean="0"/>
                        <a:t>. 1 </a:t>
                      </a:r>
                      <a:r>
                        <a:rPr lang="en-US" sz="1400" baseline="0" dirty="0" err="1" smtClean="0"/>
                        <a:t>withdr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ICALEPCS2011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Oct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HCP2011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Nov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HSTD-8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 2011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(A)</a:t>
                      </a:r>
                      <a:endParaRPr lang="en-US" sz="1400" dirty="0"/>
                    </a:p>
                  </a:txBody>
                  <a:tcPr/>
                </a:tc>
              </a:tr>
              <a:tr h="3117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20(A)+5(C)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19(A)+10(C)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96535"/>
            <a:ext cx="1839783" cy="5909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Statistics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25 Posters:</a:t>
            </a:r>
          </a:p>
          <a:p>
            <a:r>
              <a:rPr lang="en-US" dirty="0" smtClean="0"/>
              <a:t>20 Cat. A</a:t>
            </a:r>
          </a:p>
          <a:p>
            <a:r>
              <a:rPr lang="en-US" dirty="0" smtClean="0"/>
              <a:t>5 Cat. C</a:t>
            </a:r>
          </a:p>
          <a:p>
            <a:endParaRPr lang="en-US" dirty="0" smtClean="0"/>
          </a:p>
          <a:p>
            <a:r>
              <a:rPr lang="en-US" b="1" dirty="0" smtClean="0"/>
              <a:t>29 Talks:</a:t>
            </a:r>
          </a:p>
          <a:p>
            <a:r>
              <a:rPr lang="en-US" dirty="0" smtClean="0"/>
              <a:t>19 Cat. A</a:t>
            </a:r>
          </a:p>
          <a:p>
            <a:r>
              <a:rPr lang="en-US" dirty="0" smtClean="0"/>
              <a:t>10 Cat. C</a:t>
            </a:r>
          </a:p>
          <a:p>
            <a:endParaRPr lang="en-US" dirty="0" smtClean="0"/>
          </a:p>
          <a:p>
            <a:r>
              <a:rPr lang="en-US" b="1" dirty="0" smtClean="0"/>
              <a:t>Big conferences in 2012:</a:t>
            </a:r>
          </a:p>
          <a:p>
            <a:r>
              <a:rPr lang="en-US" dirty="0" smtClean="0"/>
              <a:t>IEEE - Real Time</a:t>
            </a:r>
          </a:p>
          <a:p>
            <a:r>
              <a:rPr lang="en-US" dirty="0" smtClean="0"/>
              <a:t>CHEP</a:t>
            </a:r>
          </a:p>
          <a:p>
            <a:r>
              <a:rPr lang="en-US" dirty="0" smtClean="0"/>
              <a:t>IEEE - NSS </a:t>
            </a:r>
          </a:p>
          <a:p>
            <a:endParaRPr lang="en-US" dirty="0" smtClean="0"/>
          </a:p>
          <a:p>
            <a:r>
              <a:rPr lang="en-US" dirty="0" smtClean="0"/>
              <a:t>Emails to TDSC:</a:t>
            </a:r>
          </a:p>
          <a:p>
            <a:r>
              <a:rPr lang="en-US" b="1" dirty="0" smtClean="0"/>
              <a:t>2940</a:t>
            </a:r>
            <a:r>
              <a:rPr lang="en-US" dirty="0" smtClean="0"/>
              <a:t> since January… no, 2941! no, 2942!…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891"/>
          </a:xfrm>
        </p:spPr>
        <p:txBody>
          <a:bodyPr/>
          <a:lstStyle/>
          <a:p>
            <a:r>
              <a:rPr lang="en-US" dirty="0" smtClean="0"/>
              <a:t>Some More Statistics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96480" y="1084529"/>
            <a:ext cx="5647520" cy="22099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lot of communication is needed for each conference</a:t>
            </a:r>
          </a:p>
          <a:p>
            <a:r>
              <a:rPr lang="en-US" dirty="0" smtClean="0"/>
              <a:t>With authors, referees, conveners, etc</a:t>
            </a:r>
          </a:p>
          <a:p>
            <a:r>
              <a:rPr lang="en-US" dirty="0" smtClean="0"/>
              <a:t>On average &gt;30 emails per talk or poster </a:t>
            </a:r>
          </a:p>
          <a:p>
            <a:r>
              <a:rPr lang="en-US" dirty="0" smtClean="0"/>
              <a:t>And distribution has long tails…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084529"/>
          <a:ext cx="3039280" cy="47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86"/>
                <a:gridCol w="753569"/>
                <a:gridCol w="565905"/>
                <a:gridCol w="759820"/>
              </a:tblGrid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latin typeface="Verdana"/>
                        </a:rPr>
                        <a:t>Conference</a:t>
                      </a:r>
                      <a:endParaRPr lang="en-US" sz="1200" b="0" i="0" u="none" strike="noStrike" baseline="0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latin typeface="Verdana"/>
                        </a:rPr>
                        <a:t>#emails</a:t>
                      </a:r>
                      <a:endParaRPr lang="en-US" sz="1200" b="0" i="0" u="none" strike="noStrike" baseline="0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latin typeface="Verdana"/>
                        </a:rPr>
                        <a:t>#talks</a:t>
                      </a:r>
                      <a:endParaRPr lang="en-US" sz="1200" b="0" i="0" u="none" strike="noStrike" baseline="0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 smtClean="0">
                          <a:latin typeface="Verdana"/>
                        </a:rPr>
                        <a:t>#posters</a:t>
                      </a:r>
                      <a:endParaRPr lang="en-US" sz="1200" b="0" i="0" u="none" strike="noStrike" baseline="0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ACAT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207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ACES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ANIMMA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Bormio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RD2011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PIC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EPSHEP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HCP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HSTD-8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ICALEPCS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ICATPP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IEEE/NSS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LP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PLHC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TIPP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508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TWEPP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142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VERTEX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4890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iWORID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baseline="0" dirty="0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114800" y="32945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73987" cy="37033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Welcome to the new TDSC members! </a:t>
            </a:r>
          </a:p>
          <a:p>
            <a:endParaRPr lang="en-US" dirty="0" smtClean="0"/>
          </a:p>
          <a:p>
            <a:r>
              <a:rPr lang="en-US" dirty="0" smtClean="0"/>
              <a:t>29 talks and 25 posters sent to conferences in 2011</a:t>
            </a:r>
          </a:p>
          <a:p>
            <a:endParaRPr lang="en-US" dirty="0" smtClean="0"/>
          </a:p>
          <a:p>
            <a:r>
              <a:rPr lang="en-US" dirty="0" smtClean="0"/>
              <a:t>Plea to authors and reviewers…</a:t>
            </a:r>
          </a:p>
          <a:p>
            <a:pPr lvl="1"/>
            <a:r>
              <a:rPr lang="en-US" dirty="0" smtClean="0"/>
              <a:t>Please don’t wait until the last few days before posting slides, proceedings or review comments</a:t>
            </a:r>
          </a:p>
          <a:p>
            <a:pPr lvl="2"/>
            <a:r>
              <a:rPr lang="en-US" dirty="0" smtClean="0"/>
              <a:t>Last two conferences needed deadline extensions</a:t>
            </a:r>
          </a:p>
          <a:p>
            <a:pPr lvl="2"/>
            <a:r>
              <a:rPr lang="en-US" dirty="0" smtClean="0"/>
              <a:t>A few horror stories upon which we shall not dwell…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036" y="5303567"/>
            <a:ext cx="1547964" cy="1552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95107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" y="274638"/>
            <a:ext cx="8690411" cy="841159"/>
          </a:xfrm>
        </p:spPr>
        <p:txBody>
          <a:bodyPr>
            <a:noAutofit/>
          </a:bodyPr>
          <a:lstStyle/>
          <a:p>
            <a:r>
              <a:rPr lang="en-US" sz="3200" dirty="0" smtClean="0"/>
              <a:t>Talk/poster/proceedings approval procedure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7" y="1115797"/>
            <a:ext cx="5939223" cy="35544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Procedures are simple and well described in our </a:t>
            </a:r>
            <a:r>
              <a:rPr lang="en-US" dirty="0" err="1" smtClean="0"/>
              <a:t>Twiki</a:t>
            </a:r>
            <a:endParaRPr lang="en-US" dirty="0" smtClean="0"/>
          </a:p>
          <a:p>
            <a:r>
              <a:rPr lang="en-US" dirty="0" smtClean="0"/>
              <a:t>Note that abstracts sent to conferences </a:t>
            </a:r>
            <a:r>
              <a:rPr lang="en-US" b="1" dirty="0" smtClean="0"/>
              <a:t>MUST </a:t>
            </a:r>
            <a:r>
              <a:rPr lang="en-US" dirty="0" smtClean="0"/>
              <a:t>be checked by TDSC – mostly just ensure internal consistency and no overlap</a:t>
            </a:r>
          </a:p>
          <a:p>
            <a:r>
              <a:rPr lang="en-US" dirty="0" smtClean="0"/>
              <a:t> In addition, slides, posters and proceedings papers </a:t>
            </a:r>
            <a:r>
              <a:rPr lang="en-US" b="1" dirty="0" smtClean="0"/>
              <a:t>MUST </a:t>
            </a:r>
            <a:r>
              <a:rPr lang="en-US" dirty="0" smtClean="0"/>
              <a:t>be reviewed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0170" y="5914775"/>
            <a:ext cx="54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38603" y="4404715"/>
            <a:ext cx="6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9225" y="1388812"/>
            <a:ext cx="6150329" cy="5032959"/>
            <a:chOff x="259225" y="1388812"/>
            <a:chExt cx="6150329" cy="5032959"/>
          </a:xfrm>
        </p:grpSpPr>
        <p:sp>
          <p:nvSpPr>
            <p:cNvPr id="4" name="Rectangle 3"/>
            <p:cNvSpPr/>
            <p:nvPr/>
          </p:nvSpPr>
          <p:spPr>
            <a:xfrm>
              <a:off x="259225" y="1388812"/>
              <a:ext cx="2632690" cy="10089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Agree on abstract within appropriate subgroup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225" y="3097251"/>
              <a:ext cx="2632690" cy="999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TDSC for a particular conference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225" y="4854906"/>
              <a:ext cx="2632690" cy="53033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TDAQ approves abstract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23266" y="4670250"/>
              <a:ext cx="2686288" cy="8485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Submit abstract to conference</a:t>
              </a:r>
              <a:endParaRPr lang="en-US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246302" y="2504607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46302" y="4220049"/>
              <a:ext cx="771520" cy="49768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U-Turn Arrow 9"/>
            <p:cNvSpPr/>
            <p:nvPr/>
          </p:nvSpPr>
          <p:spPr>
            <a:xfrm rot="10800000">
              <a:off x="1246302" y="5518770"/>
              <a:ext cx="925824" cy="903001"/>
            </a:xfrm>
            <a:prstGeom prst="utur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51265" y="4922102"/>
              <a:ext cx="684663" cy="38789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2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Reminder of speaker selection  procedure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280" y="1046757"/>
            <a:ext cx="4272520" cy="38101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Speaker </a:t>
            </a:r>
            <a:r>
              <a:rPr lang="en-US" b="1" dirty="0" smtClean="0"/>
              <a:t>priority</a:t>
            </a:r>
            <a:r>
              <a:rPr lang="en-US" dirty="0" smtClean="0"/>
              <a:t> for conference talks comes from nominations by:</a:t>
            </a:r>
          </a:p>
          <a:p>
            <a:pPr lvl="1"/>
            <a:r>
              <a:rPr lang="en-US" dirty="0" smtClean="0"/>
              <a:t>Institute Representatives</a:t>
            </a:r>
          </a:p>
          <a:p>
            <a:pPr lvl="1"/>
            <a:r>
              <a:rPr lang="en-US" dirty="0" smtClean="0"/>
              <a:t>TDAQ Subgroup Convener</a:t>
            </a:r>
          </a:p>
          <a:p>
            <a:endParaRPr lang="en-US" dirty="0" smtClean="0"/>
          </a:p>
          <a:p>
            <a:r>
              <a:rPr lang="en-US" b="1" dirty="0" smtClean="0"/>
              <a:t>TDSC</a:t>
            </a:r>
            <a:r>
              <a:rPr lang="en-US" dirty="0" smtClean="0"/>
              <a:t>, guided by the </a:t>
            </a:r>
            <a:r>
              <a:rPr lang="en-US" b="1" dirty="0" smtClean="0"/>
              <a:t>TDMT</a:t>
            </a:r>
            <a:r>
              <a:rPr lang="en-US" dirty="0" smtClean="0"/>
              <a:t>, assigns  final priority based on:</a:t>
            </a:r>
          </a:p>
          <a:p>
            <a:pPr lvl="1"/>
            <a:r>
              <a:rPr lang="en-US" dirty="0" smtClean="0"/>
              <a:t>Date of last TDAQ conference talk</a:t>
            </a:r>
          </a:p>
          <a:p>
            <a:pPr lvl="1"/>
            <a:r>
              <a:rPr lang="en-US" dirty="0" smtClean="0"/>
              <a:t>Job needs (looking for job)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ubgroup convener’s input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evel of contribution within TDAQ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3280" y="4829037"/>
            <a:ext cx="8693952" cy="15273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Giving a TDAQ talk has no effect on eligibility to give an ATLAS talk </a:t>
            </a:r>
          </a:p>
          <a:p>
            <a:pPr lvl="1"/>
            <a:r>
              <a:rPr lang="en-US" dirty="0" smtClean="0"/>
              <a:t>Showing a poster also independent and has no effect on eligibility</a:t>
            </a:r>
          </a:p>
          <a:p>
            <a:pPr lvl="1"/>
            <a:r>
              <a:rPr lang="en-US" dirty="0" smtClean="0"/>
              <a:t>Institute Reps. encouraged to nominate their members – both for TDAQ talks and (separately) in SCAB database for physics talks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60" y="1837635"/>
            <a:ext cx="4009144" cy="221338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02/12/11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37D4-497B-614B-AF52-209AE9C696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TDAQ Institutes Board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3942</TotalTime>
  <Words>1065</Words>
  <Application>Microsoft Macintosh PowerPoint</Application>
  <PresentationFormat>On-screen Show (4:3)</PresentationFormat>
  <Paragraphs>276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TDAQ Speakers Committee Report</vt:lpstr>
      <vt:lpstr>Thanks and Welcome!!!</vt:lpstr>
      <vt:lpstr>Reminders</vt:lpstr>
      <vt:lpstr>Slide 4</vt:lpstr>
      <vt:lpstr>Some More Statistics</vt:lpstr>
      <vt:lpstr>Conclusions</vt:lpstr>
      <vt:lpstr>Backup slides</vt:lpstr>
      <vt:lpstr>Talk/poster/proceedings approval procedure </vt:lpstr>
      <vt:lpstr>Reminder of speaker selection  procedure</vt:lpstr>
      <vt:lpstr>Tools for speaker selection &amp; bookkeeping</vt:lpstr>
      <vt:lpstr>Glance interface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28</cp:revision>
  <cp:lastPrinted>2011-09-30T12:45:24Z</cp:lastPrinted>
  <dcterms:created xsi:type="dcterms:W3CDTF">2011-12-02T12:54:40Z</dcterms:created>
  <dcterms:modified xsi:type="dcterms:W3CDTF">2011-12-02T12:56:26Z</dcterms:modified>
</cp:coreProperties>
</file>