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0" r:id="rId3"/>
    <p:sldId id="381" r:id="rId4"/>
    <p:sldId id="384" r:id="rId5"/>
    <p:sldId id="276" r:id="rId6"/>
    <p:sldId id="385" r:id="rId7"/>
    <p:sldId id="382" r:id="rId8"/>
    <p:sldId id="386" r:id="rId9"/>
    <p:sldId id="296" r:id="rId10"/>
    <p:sldId id="389" r:id="rId11"/>
    <p:sldId id="388" r:id="rId12"/>
    <p:sldId id="392" r:id="rId13"/>
    <p:sldId id="391" r:id="rId14"/>
    <p:sldId id="285" r:id="rId15"/>
    <p:sldId id="3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80A6E-5F2E-564C-8452-99611736828F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7CEB7-FBC6-4D40-852B-742319F6D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B3F3-9A64-144F-BF45-063893EB8DD3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41B6D-599B-FC4A-A62D-9C3B1FA6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tlasdqm.cern.ch/webdisplay/tier0/" TargetMode="External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hyperlink" Target="https://atlasdqm.web.cern.ch/atlasdqm/DQBrowser/DBQuery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5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oatlas17.cern.ch/offmon_new/offlineshifter.php" TargetMode="Externa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hyperlink" Target="https://atlas-tz-monitoring-caf.cern.ch/taskLister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tlas_rockefell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22468" y="5504793"/>
            <a:ext cx="1109662" cy="1368425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345" y="2227086"/>
            <a:ext cx="464807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cap="small" dirty="0" smtClean="0"/>
              <a:t>Offline Trigger Monitoring</a:t>
            </a:r>
            <a:endParaRPr lang="en-US" sz="60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8226" y="4638268"/>
            <a:ext cx="4149889" cy="205651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765" dirty="0" smtClean="0"/>
              <a:t>TDAQ Training</a:t>
            </a:r>
          </a:p>
          <a:p>
            <a:pPr algn="l"/>
            <a:r>
              <a:rPr lang="en-US" sz="3765" dirty="0" smtClean="0"/>
              <a:t>30 July 2010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On behalf of the Trigger Offline Monitoring Experts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10124" cy="686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79150" y="4342621"/>
            <a:ext cx="1976057" cy="1906899"/>
          </a:xfrm>
          <a:prstGeom prst="rect">
            <a:avLst/>
          </a:prstGeom>
          <a:gradFill flip="none" rotWithShape="1">
            <a:gsLst>
              <a:gs pos="82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Offline Monitoring and Reconstruction in Tier0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9150" y="237400"/>
            <a:ext cx="1976057" cy="2421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ATLAS Trigger/DAQ</a:t>
            </a:r>
            <a:endParaRPr lang="en-US" dirty="0"/>
          </a:p>
        </p:txBody>
      </p:sp>
      <p:sp>
        <p:nvSpPr>
          <p:cNvPr id="11" name="Multidocument 10"/>
          <p:cNvSpPr/>
          <p:nvPr/>
        </p:nvSpPr>
        <p:spPr>
          <a:xfrm>
            <a:off x="279150" y="3096196"/>
            <a:ext cx="1976057" cy="809096"/>
          </a:xfrm>
          <a:prstGeom prst="flowChartMultidocument">
            <a:avLst/>
          </a:prstGeom>
          <a:gradFill flip="none" rotWithShape="1">
            <a:gsLst>
              <a:gs pos="74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 Streams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2"/>
          </p:cNvCxnSpPr>
          <p:nvPr/>
        </p:nvCxnSpPr>
        <p:spPr>
          <a:xfrm rot="5400000">
            <a:off x="1047744" y="2877553"/>
            <a:ext cx="438079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30" y="4401971"/>
            <a:ext cx="1317513" cy="878342"/>
          </a:xfrm>
          <a:prstGeom prst="rect">
            <a:avLst/>
          </a:prstGeom>
          <a:effectLst>
            <a:outerShdw blurRad="9525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/>
          <a:srcRect t="15823" b="20363"/>
          <a:stretch>
            <a:fillRect/>
          </a:stretch>
        </p:blipFill>
        <p:spPr bwMode="auto">
          <a:xfrm>
            <a:off x="416451" y="292062"/>
            <a:ext cx="1678594" cy="116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Tier0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14" y="1566852"/>
            <a:ext cx="1613943" cy="679555"/>
          </a:xfrm>
          <a:prstGeom prst="rect">
            <a:avLst/>
          </a:prstGeom>
          <a:effectLst>
            <a:outerShdw blurRad="95250" dist="1397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5" name="Straight Arrow Connector 24"/>
          <p:cNvCxnSpPr>
            <a:endCxn id="28" idx="0"/>
          </p:cNvCxnSpPr>
          <p:nvPr/>
        </p:nvCxnSpPr>
        <p:spPr>
          <a:xfrm rot="16200000" flipH="1">
            <a:off x="1024379" y="4099820"/>
            <a:ext cx="484809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8" idx="3"/>
            <a:endCxn id="80" idx="1"/>
          </p:cNvCxnSpPr>
          <p:nvPr/>
        </p:nvCxnSpPr>
        <p:spPr>
          <a:xfrm>
            <a:off x="2255207" y="5296071"/>
            <a:ext cx="684435" cy="2442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Folded Corner 79"/>
          <p:cNvSpPr/>
          <p:nvPr/>
        </p:nvSpPr>
        <p:spPr>
          <a:xfrm>
            <a:off x="2939642" y="4724335"/>
            <a:ext cx="2397442" cy="1632016"/>
          </a:xfrm>
          <a:prstGeom prst="foldedCorner">
            <a:avLst/>
          </a:prstGeom>
          <a:gradFill flip="none" rotWithShape="1">
            <a:gsLst>
              <a:gs pos="68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Data </a:t>
            </a:r>
          </a:p>
          <a:p>
            <a:r>
              <a:rPr lang="en-US" dirty="0" smtClean="0"/>
              <a:t>Quality </a:t>
            </a:r>
          </a:p>
          <a:p>
            <a:r>
              <a:rPr lang="en-US" dirty="0" smtClean="0"/>
              <a:t>from </a:t>
            </a:r>
          </a:p>
          <a:p>
            <a:r>
              <a:rPr lang="en-US" dirty="0" smtClean="0"/>
              <a:t>Tier0 </a:t>
            </a:r>
          </a:p>
          <a:p>
            <a:r>
              <a:rPr lang="en-US" dirty="0" err="1" smtClean="0"/>
              <a:t>Histos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742" y="4801378"/>
            <a:ext cx="1486990" cy="1258222"/>
          </a:xfrm>
          <a:prstGeom prst="rect">
            <a:avLst/>
          </a:prstGeom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5912970" y="5672180"/>
            <a:ext cx="2455054" cy="478935"/>
          </a:xfrm>
          <a:prstGeom prst="rect">
            <a:avLst/>
          </a:prstGeom>
          <a:gradFill flip="none" rotWithShape="1">
            <a:gsLst>
              <a:gs pos="73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07950" dist="1397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Trigger DATA QUALITY</a:t>
            </a:r>
            <a:endParaRPr lang="en-US" sz="1600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2596443" y="395928"/>
            <a:ext cx="6049607" cy="39466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trigger software is monitored </a:t>
            </a:r>
            <a:r>
              <a:rPr lang="en-US" b="1" dirty="0" smtClean="0"/>
              <a:t>online </a:t>
            </a:r>
            <a:r>
              <a:rPr lang="en-US" dirty="0" smtClean="0"/>
              <a:t>– each trigger algorithm running on each working node publishes monitoring histograms</a:t>
            </a:r>
          </a:p>
          <a:p>
            <a:r>
              <a:rPr lang="en-US" dirty="0" smtClean="0"/>
              <a:t>…and </a:t>
            </a:r>
            <a:r>
              <a:rPr lang="en-US" b="1" dirty="0" smtClean="0"/>
              <a:t>offline </a:t>
            </a:r>
            <a:r>
              <a:rPr lang="en-US" dirty="0" smtClean="0"/>
              <a:t>– monitoring algorithms run in </a:t>
            </a:r>
            <a:r>
              <a:rPr lang="en-US" b="1" dirty="0" smtClean="0"/>
              <a:t>Tier0 </a:t>
            </a:r>
            <a:r>
              <a:rPr lang="en-US" dirty="0" smtClean="0"/>
              <a:t>during event reconstruction and produce histograms from online trigger data</a:t>
            </a:r>
          </a:p>
          <a:p>
            <a:r>
              <a:rPr lang="en-US" dirty="0" smtClean="0"/>
              <a:t>Slice experts take care of checking the monitoring data from each run at the moment</a:t>
            </a:r>
          </a:p>
          <a:p>
            <a:r>
              <a:rPr lang="en-US" dirty="0" smtClean="0"/>
              <a:t>This will be increasingly the task of the offline trigger shifter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311" y="5640558"/>
            <a:ext cx="8496282" cy="11145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https://atlasdqm.cern.ch/webdisplay/tier0/</a:t>
            </a:r>
            <a:endParaRPr lang="en-US" dirty="0" smtClean="0"/>
          </a:p>
          <a:p>
            <a:r>
              <a:rPr lang="en-US" dirty="0" smtClean="0"/>
              <a:t>Click on the stream and run that you like, e.g. 159224/L1Calo</a:t>
            </a:r>
          </a:p>
          <a:p>
            <a:r>
              <a:rPr lang="en-US" dirty="0" smtClean="0"/>
              <a:t>Look under HLT: each link corresponds to a trigger domain: e.g. HLT-&gt;EFID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647430" cy="39584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995" y="596975"/>
            <a:ext cx="5163029" cy="38622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132" y="1479806"/>
            <a:ext cx="5294529" cy="33650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9850" dist="1143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420" y="2036297"/>
            <a:ext cx="5294580" cy="3604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95250" dist="1397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Q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0096"/>
            <a:ext cx="6376416" cy="3797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68"/>
            <a:ext cx="9144000" cy="116567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Once you determine if a run is good or bad, update the corresponding </a:t>
            </a:r>
            <a:r>
              <a:rPr lang="en-US" b="1" dirty="0" smtClean="0"/>
              <a:t>Data Quality (DQ) flags</a:t>
            </a:r>
            <a:r>
              <a:rPr lang="en-US" dirty="0" smtClean="0"/>
              <a:t> – only the “</a:t>
            </a:r>
            <a:r>
              <a:rPr lang="en-US" b="1" dirty="0" err="1" smtClean="0"/>
              <a:t>ShiftOFFLINE</a:t>
            </a:r>
            <a:r>
              <a:rPr lang="en-US" dirty="0" smtClean="0"/>
              <a:t>” flags are updated by the shifter</a:t>
            </a:r>
          </a:p>
          <a:p>
            <a:r>
              <a:rPr lang="en-US" dirty="0" smtClean="0"/>
              <a:t>To update DQ flags go to: </a:t>
            </a:r>
            <a:r>
              <a:rPr lang="en-US" dirty="0" smtClean="0">
                <a:hlinkClick r:id="rId3"/>
              </a:rPr>
              <a:t>https://atlasdqm.web.cern.ch/atlasdqm/DQBrowser/DBQuery.php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DQsche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24" y="2310384"/>
            <a:ext cx="5980176" cy="45476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6334"/>
            <a:ext cx="9144000" cy="12044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flags are then combined with the DQ flags set online and automatically by DQMF and used to select data for analysis using the Good Run Lists </a:t>
            </a:r>
            <a:endParaRPr lang="en-US" dirty="0"/>
          </a:p>
        </p:txBody>
      </p:sp>
      <p:pic>
        <p:nvPicPr>
          <p:cNvPr id="5" name="Picture 4" descr="dqFla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236"/>
            <a:ext cx="9144000" cy="477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889" y="1975556"/>
            <a:ext cx="3874911" cy="114300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Documentation</a:t>
            </a:r>
            <a:endParaRPr lang="en-US" cap="smal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7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57"/>
            <a:ext cx="9144000" cy="660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7918" y="2540000"/>
            <a:ext cx="4119896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6"/>
            <a:ext cx="4566904" cy="686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586" y="505059"/>
            <a:ext cx="8970828" cy="58512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Aims:</a:t>
            </a:r>
          </a:p>
          <a:p>
            <a:pPr lvl="1"/>
            <a:r>
              <a:rPr lang="en-US" dirty="0" smtClean="0"/>
              <a:t>The offline trigger monitoring shifter has two main tasks:</a:t>
            </a:r>
          </a:p>
          <a:p>
            <a:pPr lvl="2"/>
            <a:r>
              <a:rPr lang="en-US" dirty="0" smtClean="0"/>
              <a:t>Monitor the </a:t>
            </a:r>
            <a:r>
              <a:rPr lang="en-US" cap="small" dirty="0" smtClean="0"/>
              <a:t>Debug Stream</a:t>
            </a:r>
            <a:r>
              <a:rPr lang="en-US" dirty="0" smtClean="0"/>
              <a:t> analysis</a:t>
            </a:r>
          </a:p>
          <a:p>
            <a:pPr lvl="2"/>
            <a:r>
              <a:rPr lang="en-US" dirty="0" smtClean="0"/>
              <a:t>Monitor the trigger </a:t>
            </a:r>
            <a:r>
              <a:rPr lang="en-US" cap="small" dirty="0" smtClean="0"/>
              <a:t>Data Quality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Practicals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trigger shifter is in constant contact with a Trigger Offline Expert on call</a:t>
            </a:r>
          </a:p>
          <a:p>
            <a:pPr lvl="2"/>
            <a:r>
              <a:rPr lang="en-US" dirty="0" smtClean="0"/>
              <a:t>A small team of experts rotate to make sure there is always someone on call</a:t>
            </a:r>
          </a:p>
          <a:p>
            <a:pPr lvl="2"/>
            <a:r>
              <a:rPr lang="en-US" dirty="0" smtClean="0"/>
              <a:t>Will also be able to answer the shifter’s questions/doubts</a:t>
            </a:r>
          </a:p>
          <a:p>
            <a:pPr lvl="2"/>
            <a:r>
              <a:rPr lang="en-US" dirty="0" smtClean="0"/>
              <a:t>The expert will direct the shifter’s work</a:t>
            </a:r>
          </a:p>
          <a:p>
            <a:pPr lvl="3"/>
            <a:r>
              <a:rPr lang="en-US" dirty="0" smtClean="0"/>
              <a:t>Especially in case non-standard operations are needed</a:t>
            </a:r>
          </a:p>
          <a:p>
            <a:pPr lvl="1"/>
            <a:r>
              <a:rPr lang="en-US" dirty="0" smtClean="0"/>
              <a:t>One shift per day from 9am to 3pm in the </a:t>
            </a:r>
            <a:r>
              <a:rPr lang="en-US" cap="small" dirty="0" smtClean="0"/>
              <a:t>TDAQ Satellite Control Room</a:t>
            </a:r>
            <a:r>
              <a:rPr lang="en-US" dirty="0" smtClean="0"/>
              <a:t> (SCR)</a:t>
            </a:r>
          </a:p>
          <a:p>
            <a:pPr lvl="2"/>
            <a:r>
              <a:rPr lang="en-US" dirty="0" smtClean="0"/>
              <a:t>Look for category “</a:t>
            </a:r>
            <a:r>
              <a:rPr lang="en-US" cap="small" dirty="0" smtClean="0"/>
              <a:t>Trigger Offline Monitoring Shifter</a:t>
            </a:r>
            <a:r>
              <a:rPr lang="en-US" dirty="0" smtClean="0"/>
              <a:t>” (task 46640) in OTP</a:t>
            </a:r>
          </a:p>
          <a:p>
            <a:pPr lvl="2"/>
            <a:r>
              <a:rPr lang="en-US" dirty="0" smtClean="0"/>
              <a:t>It will be possible to do this shift remotely once the all the tools are available and the LHC is running smoothly – probably sometime in 2011</a:t>
            </a:r>
          </a:p>
          <a:p>
            <a:endParaRPr lang="en-US" dirty="0" smtClean="0"/>
          </a:p>
          <a:p>
            <a:r>
              <a:rPr lang="en-US" dirty="0" smtClean="0"/>
              <a:t>Organization:</a:t>
            </a:r>
          </a:p>
          <a:p>
            <a:pPr lvl="1"/>
            <a:r>
              <a:rPr lang="en-US" dirty="0" smtClean="0"/>
              <a:t>The activity is overseen by Alessandro Di </a:t>
            </a:r>
            <a:r>
              <a:rPr lang="en-US" dirty="0" err="1" smtClean="0"/>
              <a:t>Mattia</a:t>
            </a:r>
            <a:r>
              <a:rPr lang="en-US" dirty="0" smtClean="0"/>
              <a:t> and is an essential part of the </a:t>
            </a:r>
            <a:r>
              <a:rPr lang="en-US" cap="small" dirty="0" smtClean="0"/>
              <a:t>Trigger Operations</a:t>
            </a:r>
            <a:r>
              <a:rPr lang="en-US" dirty="0" smtClean="0"/>
              <a:t> area</a:t>
            </a:r>
            <a:endParaRPr lang="en-US" cap="small" dirty="0" smtClean="0"/>
          </a:p>
          <a:p>
            <a:pPr lvl="2"/>
            <a:r>
              <a:rPr lang="en-US" dirty="0" smtClean="0"/>
              <a:t>It makes sure that the trigger is working without problems and that the data collected is good for analysis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79150" y="4342621"/>
            <a:ext cx="1976057" cy="1906899"/>
          </a:xfrm>
          <a:prstGeom prst="rect">
            <a:avLst/>
          </a:prstGeom>
          <a:gradFill flip="none" rotWithShape="1">
            <a:gsLst>
              <a:gs pos="82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Offline Monitoring and Reconstruction in Tier0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9150" y="237400"/>
            <a:ext cx="1976057" cy="2421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ATLAS Trigger/DAQ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>
            <a:off x="2255207" y="1448155"/>
            <a:ext cx="595983" cy="5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ultidocument 9"/>
          <p:cNvSpPr/>
          <p:nvPr/>
        </p:nvSpPr>
        <p:spPr>
          <a:xfrm>
            <a:off x="2851190" y="961482"/>
            <a:ext cx="1694835" cy="985225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Streams</a:t>
            </a:r>
            <a:endParaRPr lang="en-US" dirty="0"/>
          </a:p>
        </p:txBody>
      </p:sp>
      <p:sp>
        <p:nvSpPr>
          <p:cNvPr id="11" name="Multidocument 10"/>
          <p:cNvSpPr/>
          <p:nvPr/>
        </p:nvSpPr>
        <p:spPr>
          <a:xfrm>
            <a:off x="279150" y="3096196"/>
            <a:ext cx="1976057" cy="809096"/>
          </a:xfrm>
          <a:prstGeom prst="flowChartMultidocument">
            <a:avLst/>
          </a:prstGeom>
          <a:gradFill flip="none" rotWithShape="1">
            <a:gsLst>
              <a:gs pos="74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 Streams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2"/>
          </p:cNvCxnSpPr>
          <p:nvPr/>
        </p:nvCxnSpPr>
        <p:spPr>
          <a:xfrm rot="5400000">
            <a:off x="1047744" y="2877553"/>
            <a:ext cx="438079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30" y="4401971"/>
            <a:ext cx="1317513" cy="878342"/>
          </a:xfrm>
          <a:prstGeom prst="rect">
            <a:avLst/>
          </a:prstGeom>
          <a:effectLst>
            <a:outerShdw blurRad="9525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/>
          <a:srcRect t="15823" b="20363"/>
          <a:stretch>
            <a:fillRect/>
          </a:stretch>
        </p:blipFill>
        <p:spPr bwMode="auto">
          <a:xfrm>
            <a:off x="416451" y="292062"/>
            <a:ext cx="1678594" cy="116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Tier0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14" y="1566852"/>
            <a:ext cx="1613943" cy="679555"/>
          </a:xfrm>
          <a:prstGeom prst="rect">
            <a:avLst/>
          </a:prstGeom>
          <a:effectLst>
            <a:outerShdw blurRad="95250" dist="1397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5" name="Straight Arrow Connector 24"/>
          <p:cNvCxnSpPr>
            <a:endCxn id="28" idx="0"/>
          </p:cNvCxnSpPr>
          <p:nvPr/>
        </p:nvCxnSpPr>
        <p:spPr>
          <a:xfrm rot="16200000" flipH="1">
            <a:off x="1024379" y="4099820"/>
            <a:ext cx="484809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35" idx="1"/>
          </p:cNvCxnSpPr>
          <p:nvPr/>
        </p:nvCxnSpPr>
        <p:spPr>
          <a:xfrm>
            <a:off x="4546025" y="1454095"/>
            <a:ext cx="522270" cy="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068295" y="500657"/>
            <a:ext cx="1645993" cy="1906899"/>
          </a:xfrm>
          <a:prstGeom prst="rect">
            <a:avLst/>
          </a:prstGeom>
          <a:gradFill flip="none" rotWithShape="0">
            <a:gsLst>
              <a:gs pos="8100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Trigger Reprocessing in Tier0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465" y="536267"/>
            <a:ext cx="1317513" cy="878342"/>
          </a:xfrm>
          <a:prstGeom prst="rect">
            <a:avLst/>
          </a:prstGeom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1" name="Straight Arrow Connector 40"/>
          <p:cNvCxnSpPr>
            <a:stCxn id="35" idx="3"/>
            <a:endCxn id="47" idx="2"/>
          </p:cNvCxnSpPr>
          <p:nvPr/>
        </p:nvCxnSpPr>
        <p:spPr>
          <a:xfrm flipV="1">
            <a:off x="6714288" y="1448715"/>
            <a:ext cx="359963" cy="5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8" idx="3"/>
            <a:endCxn id="80" idx="1"/>
          </p:cNvCxnSpPr>
          <p:nvPr/>
        </p:nvCxnSpPr>
        <p:spPr>
          <a:xfrm>
            <a:off x="2255207" y="5296071"/>
            <a:ext cx="684435" cy="2442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Magnetic Disk 46"/>
          <p:cNvSpPr/>
          <p:nvPr/>
        </p:nvSpPr>
        <p:spPr>
          <a:xfrm>
            <a:off x="7074251" y="1141599"/>
            <a:ext cx="1198823" cy="614231"/>
          </a:xfrm>
          <a:prstGeom prst="flowChartMagneticDisk">
            <a:avLst/>
          </a:prstGeom>
          <a:gradFill flip="none" rotWithShape="1">
            <a:gsLst>
              <a:gs pos="5200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CASTOR</a:t>
            </a:r>
            <a:endParaRPr lang="en-US" dirty="0"/>
          </a:p>
        </p:txBody>
      </p:sp>
      <p:cxnSp>
        <p:nvCxnSpPr>
          <p:cNvPr id="55" name="Straight Arrow Connector 54"/>
          <p:cNvCxnSpPr>
            <a:endCxn id="57" idx="0"/>
          </p:cNvCxnSpPr>
          <p:nvPr/>
        </p:nvCxnSpPr>
        <p:spPr>
          <a:xfrm rot="5400000">
            <a:off x="4049516" y="2053532"/>
            <a:ext cx="120996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olded Corner 56"/>
          <p:cNvSpPr/>
          <p:nvPr/>
        </p:nvSpPr>
        <p:spPr>
          <a:xfrm>
            <a:off x="3800742" y="2658910"/>
            <a:ext cx="1706715" cy="1683711"/>
          </a:xfrm>
          <a:prstGeom prst="foldedCorner">
            <a:avLst/>
          </a:prstGeom>
          <a:gradFill flip="none" rotWithShape="1">
            <a:gsLst>
              <a:gs pos="6600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Pre-reprocessing Analysis</a:t>
            </a:r>
            <a:endParaRPr lang="en-US" sz="16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079" y="2730131"/>
            <a:ext cx="1291004" cy="976562"/>
          </a:xfrm>
          <a:prstGeom prst="rect">
            <a:avLst/>
          </a:prstGeom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7" name="Straight Arrow Connector 76"/>
          <p:cNvCxnSpPr>
            <a:endCxn id="78" idx="0"/>
          </p:cNvCxnSpPr>
          <p:nvPr/>
        </p:nvCxnSpPr>
        <p:spPr>
          <a:xfrm rot="5400000">
            <a:off x="6268574" y="2052739"/>
            <a:ext cx="120996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Folded Corner 77"/>
          <p:cNvSpPr/>
          <p:nvPr/>
        </p:nvSpPr>
        <p:spPr>
          <a:xfrm>
            <a:off x="6019800" y="2658117"/>
            <a:ext cx="1706715" cy="1683711"/>
          </a:xfrm>
          <a:prstGeom prst="foldedCorner">
            <a:avLst/>
          </a:prstGeom>
          <a:gradFill flip="none" rotWithShape="1">
            <a:gsLst>
              <a:gs pos="8100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Post-reprocessing Analysis</a:t>
            </a:r>
            <a:endParaRPr lang="en-US" sz="1600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137" y="2729338"/>
            <a:ext cx="1291004" cy="976562"/>
          </a:xfrm>
          <a:prstGeom prst="rect">
            <a:avLst/>
          </a:prstGeom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0" name="Folded Corner 79"/>
          <p:cNvSpPr/>
          <p:nvPr/>
        </p:nvSpPr>
        <p:spPr>
          <a:xfrm>
            <a:off x="2939642" y="4724335"/>
            <a:ext cx="2397442" cy="1632016"/>
          </a:xfrm>
          <a:prstGeom prst="foldedCorner">
            <a:avLst/>
          </a:prstGeom>
          <a:gradFill flip="none" rotWithShape="1">
            <a:gsLst>
              <a:gs pos="68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Data </a:t>
            </a:r>
          </a:p>
          <a:p>
            <a:r>
              <a:rPr lang="en-US" dirty="0" smtClean="0"/>
              <a:t>Quality </a:t>
            </a:r>
          </a:p>
          <a:p>
            <a:r>
              <a:rPr lang="en-US" dirty="0" smtClean="0"/>
              <a:t>from </a:t>
            </a:r>
          </a:p>
          <a:p>
            <a:r>
              <a:rPr lang="en-US" dirty="0" smtClean="0"/>
              <a:t>Tier0 </a:t>
            </a:r>
          </a:p>
          <a:p>
            <a:r>
              <a:rPr lang="en-US" dirty="0" err="1" smtClean="0"/>
              <a:t>Histos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742" y="4801378"/>
            <a:ext cx="1486990" cy="1258222"/>
          </a:xfrm>
          <a:prstGeom prst="rect">
            <a:avLst/>
          </a:prstGeom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5912970" y="5040845"/>
            <a:ext cx="2455054" cy="478935"/>
          </a:xfrm>
          <a:prstGeom prst="rect">
            <a:avLst/>
          </a:prstGeom>
          <a:gradFill flip="none" rotWithShape="1">
            <a:gsLst>
              <a:gs pos="6900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DEBUG stream analysis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5912970" y="5672180"/>
            <a:ext cx="2455054" cy="478935"/>
          </a:xfrm>
          <a:prstGeom prst="rect">
            <a:avLst/>
          </a:prstGeom>
          <a:gradFill flip="none" rotWithShape="1">
            <a:gsLst>
              <a:gs pos="73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07950" dist="1397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Trigger DATA QUALITY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6"/>
            <a:ext cx="4566904" cy="6867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1185333"/>
            <a:ext cx="4038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 smtClean="0"/>
              <a:t>Debug Stream Monitoring</a:t>
            </a:r>
            <a:endParaRPr lang="en-US" sz="54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9150" y="237400"/>
            <a:ext cx="1976057" cy="2421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ATLAS Trigger/DAQ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>
            <a:off x="2255207" y="1448155"/>
            <a:ext cx="595983" cy="5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ultidocument 9"/>
          <p:cNvSpPr/>
          <p:nvPr/>
        </p:nvSpPr>
        <p:spPr>
          <a:xfrm>
            <a:off x="2851190" y="961482"/>
            <a:ext cx="1694835" cy="985225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Streams</a:t>
            </a:r>
            <a:endParaRPr lang="en-US" dirty="0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/>
          <a:srcRect t="15823" b="20363"/>
          <a:stretch>
            <a:fillRect/>
          </a:stretch>
        </p:blipFill>
        <p:spPr bwMode="auto">
          <a:xfrm>
            <a:off x="416451" y="292062"/>
            <a:ext cx="1678594" cy="116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Tier0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14" y="1566852"/>
            <a:ext cx="1613943" cy="679555"/>
          </a:xfrm>
          <a:prstGeom prst="rect">
            <a:avLst/>
          </a:prstGeom>
          <a:effectLst>
            <a:outerShdw blurRad="95250" dist="1397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7" name="Straight Arrow Connector 26"/>
          <p:cNvCxnSpPr>
            <a:stCxn id="10" idx="3"/>
            <a:endCxn id="35" idx="1"/>
          </p:cNvCxnSpPr>
          <p:nvPr/>
        </p:nvCxnSpPr>
        <p:spPr>
          <a:xfrm>
            <a:off x="4546025" y="1454095"/>
            <a:ext cx="522270" cy="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068295" y="500657"/>
            <a:ext cx="1645993" cy="1906899"/>
          </a:xfrm>
          <a:prstGeom prst="rect">
            <a:avLst/>
          </a:prstGeom>
          <a:gradFill flip="none" rotWithShape="0">
            <a:gsLst>
              <a:gs pos="8100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Trigger Reprocessing in Tier0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465" y="536267"/>
            <a:ext cx="1317513" cy="878342"/>
          </a:xfrm>
          <a:prstGeom prst="rect">
            <a:avLst/>
          </a:prstGeom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1" name="Straight Arrow Connector 40"/>
          <p:cNvCxnSpPr>
            <a:stCxn id="35" idx="3"/>
            <a:endCxn id="47" idx="2"/>
          </p:cNvCxnSpPr>
          <p:nvPr/>
        </p:nvCxnSpPr>
        <p:spPr>
          <a:xfrm flipV="1">
            <a:off x="6714288" y="1448715"/>
            <a:ext cx="359963" cy="5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Magnetic Disk 46"/>
          <p:cNvSpPr/>
          <p:nvPr/>
        </p:nvSpPr>
        <p:spPr>
          <a:xfrm>
            <a:off x="7074251" y="1141599"/>
            <a:ext cx="1198823" cy="614231"/>
          </a:xfrm>
          <a:prstGeom prst="flowChartMagneticDisk">
            <a:avLst/>
          </a:prstGeom>
          <a:gradFill flip="none" rotWithShape="1">
            <a:gsLst>
              <a:gs pos="5200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CASTOR</a:t>
            </a:r>
            <a:endParaRPr lang="en-US" dirty="0"/>
          </a:p>
        </p:txBody>
      </p:sp>
      <p:cxnSp>
        <p:nvCxnSpPr>
          <p:cNvPr id="55" name="Straight Arrow Connector 54"/>
          <p:cNvCxnSpPr>
            <a:endCxn id="57" idx="0"/>
          </p:cNvCxnSpPr>
          <p:nvPr/>
        </p:nvCxnSpPr>
        <p:spPr>
          <a:xfrm rot="5400000">
            <a:off x="4049516" y="2053532"/>
            <a:ext cx="120996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olded Corner 56"/>
          <p:cNvSpPr/>
          <p:nvPr/>
        </p:nvSpPr>
        <p:spPr>
          <a:xfrm>
            <a:off x="3800742" y="2658910"/>
            <a:ext cx="1706715" cy="1683711"/>
          </a:xfrm>
          <a:prstGeom prst="foldedCorner">
            <a:avLst/>
          </a:prstGeom>
          <a:gradFill flip="none" rotWithShape="1">
            <a:gsLst>
              <a:gs pos="6600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Pre-reprocessing Analysis</a:t>
            </a:r>
            <a:endParaRPr lang="en-US" sz="16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079" y="2730131"/>
            <a:ext cx="1291004" cy="976562"/>
          </a:xfrm>
          <a:prstGeom prst="rect">
            <a:avLst/>
          </a:prstGeom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7" name="Straight Arrow Connector 76"/>
          <p:cNvCxnSpPr>
            <a:endCxn id="78" idx="0"/>
          </p:cNvCxnSpPr>
          <p:nvPr/>
        </p:nvCxnSpPr>
        <p:spPr>
          <a:xfrm rot="5400000">
            <a:off x="6268574" y="2052739"/>
            <a:ext cx="120996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Folded Corner 77"/>
          <p:cNvSpPr/>
          <p:nvPr/>
        </p:nvSpPr>
        <p:spPr>
          <a:xfrm>
            <a:off x="6019800" y="2658117"/>
            <a:ext cx="1706715" cy="1683711"/>
          </a:xfrm>
          <a:prstGeom prst="foldedCorner">
            <a:avLst/>
          </a:prstGeom>
          <a:gradFill flip="none" rotWithShape="1">
            <a:gsLst>
              <a:gs pos="8100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Post-reprocessing Analysis</a:t>
            </a:r>
            <a:endParaRPr lang="en-US" sz="1600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137" y="2729338"/>
            <a:ext cx="1291004" cy="976562"/>
          </a:xfrm>
          <a:prstGeom prst="rect">
            <a:avLst/>
          </a:prstGeom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201430" y="4049888"/>
            <a:ext cx="8229600" cy="267865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Debug Stream analysis:</a:t>
            </a:r>
          </a:p>
          <a:p>
            <a:r>
              <a:rPr lang="en-US" dirty="0" smtClean="0"/>
              <a:t>Events generating error conditions either in the </a:t>
            </a:r>
            <a:r>
              <a:rPr lang="en-US" b="1" dirty="0" smtClean="0"/>
              <a:t>DAQ infrastructure</a:t>
            </a:r>
            <a:r>
              <a:rPr lang="en-US" dirty="0" smtClean="0"/>
              <a:t> or the </a:t>
            </a:r>
            <a:r>
              <a:rPr lang="en-US" b="1" dirty="0" smtClean="0"/>
              <a:t>HLT software</a:t>
            </a:r>
            <a:r>
              <a:rPr lang="en-US" dirty="0" smtClean="0"/>
              <a:t> are sent to debug streams: </a:t>
            </a:r>
          </a:p>
          <a:p>
            <a:pPr lvl="1"/>
            <a:r>
              <a:rPr lang="en-US" dirty="0" err="1" smtClean="0"/>
              <a:t>debug_EFHLTTimeout</a:t>
            </a:r>
            <a:endParaRPr lang="en-US" dirty="0" smtClean="0"/>
          </a:p>
          <a:p>
            <a:pPr lvl="1"/>
            <a:r>
              <a:rPr lang="en-US" dirty="0" err="1" smtClean="0"/>
              <a:t>debug_efdProcTimeout</a:t>
            </a:r>
            <a:endParaRPr lang="en-US" dirty="0" smtClean="0"/>
          </a:p>
          <a:p>
            <a:pPr lvl="1"/>
            <a:r>
              <a:rPr lang="en-US" dirty="0" smtClean="0"/>
              <a:t>debug_L2ForcedAccept</a:t>
            </a:r>
          </a:p>
          <a:p>
            <a:pPr lvl="1"/>
            <a:r>
              <a:rPr lang="en-US" dirty="0" smtClean="0"/>
              <a:t>etc</a:t>
            </a:r>
          </a:p>
          <a:p>
            <a:r>
              <a:rPr lang="en-US" dirty="0" smtClean="0"/>
              <a:t>They are </a:t>
            </a:r>
            <a:r>
              <a:rPr lang="en-US" b="1" dirty="0" smtClean="0"/>
              <a:t>reprocessed</a:t>
            </a:r>
            <a:r>
              <a:rPr lang="en-US" dirty="0" smtClean="0"/>
              <a:t> in the Tier0 and a set of analysis </a:t>
            </a:r>
            <a:r>
              <a:rPr lang="en-US" b="1" dirty="0" smtClean="0"/>
              <a:t>histograms </a:t>
            </a:r>
            <a:r>
              <a:rPr lang="en-US" dirty="0" smtClean="0"/>
              <a:t>are produced </a:t>
            </a:r>
            <a:r>
              <a:rPr lang="en-US" b="1" dirty="0" smtClean="0"/>
              <a:t>pre-</a:t>
            </a:r>
            <a:r>
              <a:rPr lang="en-US" dirty="0" smtClean="0"/>
              <a:t> and </a:t>
            </a:r>
            <a:r>
              <a:rPr lang="en-US" b="1" dirty="0" smtClean="0"/>
              <a:t>post-reprocessing</a:t>
            </a:r>
            <a:r>
              <a:rPr lang="en-US" dirty="0" smtClean="0"/>
              <a:t> to help diagnose the error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5288"/>
            <a:ext cx="8229600" cy="198582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Debug Stream Monitoring: </a:t>
            </a:r>
            <a:r>
              <a:rPr lang="en-US" dirty="0" smtClean="0">
                <a:hlinkClick r:id="rId2"/>
              </a:rPr>
              <a:t>https://voatlas17.cern.ch/offmon_new/offlineshifter.php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Webpage dedicated to the use of the offline shifter and expert on call</a:t>
            </a:r>
          </a:p>
          <a:p>
            <a:r>
              <a:rPr lang="en-US" dirty="0" smtClean="0"/>
              <a:t>Automatically displays the recorded runs and provides a nice way to </a:t>
            </a:r>
            <a:r>
              <a:rPr lang="en-US" b="1" dirty="0" smtClean="0"/>
              <a:t>keep the information</a:t>
            </a:r>
            <a:r>
              <a:rPr lang="en-US" dirty="0" smtClean="0"/>
              <a:t> about past runs</a:t>
            </a:r>
          </a:p>
          <a:p>
            <a:r>
              <a:rPr lang="en-US" dirty="0" smtClean="0"/>
              <a:t>Provides access to the debug stream contents and to </a:t>
            </a:r>
            <a:r>
              <a:rPr lang="en-US" b="1" dirty="0" smtClean="0"/>
              <a:t>analysis histograms</a:t>
            </a:r>
            <a:r>
              <a:rPr lang="en-US" dirty="0" smtClean="0"/>
              <a:t> before and after </a:t>
            </a:r>
            <a:r>
              <a:rPr lang="en-US" b="1" dirty="0" smtClean="0"/>
              <a:t>reprocessing</a:t>
            </a:r>
            <a:r>
              <a:rPr lang="en-US" dirty="0" smtClean="0"/>
              <a:t> </a:t>
            </a:r>
          </a:p>
        </p:txBody>
      </p:sp>
      <p:pic>
        <p:nvPicPr>
          <p:cNvPr id="4" name="Picture 3" descr="Mon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0" y="2290948"/>
            <a:ext cx="7720916" cy="4412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Z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01" y="1726477"/>
            <a:ext cx="7442899" cy="3759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" y="202024"/>
            <a:ext cx="9168442" cy="15244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HLT reprocessing is controlled by the TOM interface which is also used to do ad-hoc re-</a:t>
            </a:r>
            <a:r>
              <a:rPr lang="en-US" dirty="0" err="1" smtClean="0"/>
              <a:t>processings</a:t>
            </a:r>
            <a:r>
              <a:rPr lang="en-US" dirty="0" smtClean="0"/>
              <a:t> of old runs to test new software, debug errors etc  </a:t>
            </a:r>
          </a:p>
          <a:p>
            <a:r>
              <a:rPr lang="en-US" dirty="0" smtClean="0"/>
              <a:t>Running jobs can be monitored in the </a:t>
            </a:r>
            <a:r>
              <a:rPr lang="en-US" dirty="0" err="1" smtClean="0"/>
              <a:t>conTZole</a:t>
            </a:r>
            <a:r>
              <a:rPr lang="en-US" dirty="0" smtClean="0"/>
              <a:t> Task Lister: </a:t>
            </a:r>
            <a:r>
              <a:rPr lang="en-US" dirty="0" smtClean="0">
                <a:hlinkClick r:id="rId3"/>
              </a:rPr>
              <a:t>https://atlas-tz-monitoring-caf.cern.ch/taskLister.html</a:t>
            </a:r>
            <a:endParaRPr lang="en-US" dirty="0" smtClean="0"/>
          </a:p>
        </p:txBody>
      </p:sp>
      <p:pic>
        <p:nvPicPr>
          <p:cNvPr id="7" name="Picture 6" descr="T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" y="2603500"/>
            <a:ext cx="6972300" cy="4254500"/>
          </a:xfrm>
          <a:prstGeom prst="rect">
            <a:avLst/>
          </a:prstGeom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6667" y="1749777"/>
            <a:ext cx="4030133" cy="2479119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Trigger Data Quality Assessment</a:t>
            </a:r>
            <a:endParaRPr lang="en-US" cap="sm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60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16855</TotalTime>
  <Words>660</Words>
  <Application>Microsoft Macintosh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Offline Trigger Monitoring</vt:lpstr>
      <vt:lpstr>Introduction</vt:lpstr>
      <vt:lpstr>Slide 3</vt:lpstr>
      <vt:lpstr>Slide 4</vt:lpstr>
      <vt:lpstr>Slide 5</vt:lpstr>
      <vt:lpstr>Slide 6</vt:lpstr>
      <vt:lpstr>Slide 7</vt:lpstr>
      <vt:lpstr>Slide 8</vt:lpstr>
      <vt:lpstr>Trigger Data Quality Assessment</vt:lpstr>
      <vt:lpstr>Slide 10</vt:lpstr>
      <vt:lpstr>Slide 11</vt:lpstr>
      <vt:lpstr>Slide 12</vt:lpstr>
      <vt:lpstr>Slide 13</vt:lpstr>
      <vt:lpstr>Documentation</vt:lpstr>
      <vt:lpstr>Slide 15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101</cp:revision>
  <dcterms:created xsi:type="dcterms:W3CDTF">2010-07-27T04:43:14Z</dcterms:created>
  <dcterms:modified xsi:type="dcterms:W3CDTF">2010-07-27T05:01:12Z</dcterms:modified>
</cp:coreProperties>
</file>