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56" r:id="rId3"/>
    <p:sldId id="346" r:id="rId4"/>
    <p:sldId id="313" r:id="rId5"/>
    <p:sldId id="314" r:id="rId6"/>
    <p:sldId id="315" r:id="rId7"/>
    <p:sldId id="316" r:id="rId8"/>
    <p:sldId id="317" r:id="rId9"/>
    <p:sldId id="288" r:id="rId10"/>
    <p:sldId id="345" r:id="rId11"/>
    <p:sldId id="294" r:id="rId12"/>
    <p:sldId id="296" r:id="rId13"/>
    <p:sldId id="293" r:id="rId14"/>
    <p:sldId id="287" r:id="rId15"/>
    <p:sldId id="289" r:id="rId16"/>
    <p:sldId id="260" r:id="rId17"/>
    <p:sldId id="327" r:id="rId18"/>
    <p:sldId id="347" r:id="rId19"/>
    <p:sldId id="302" r:id="rId20"/>
    <p:sldId id="257" r:id="rId21"/>
    <p:sldId id="340" r:id="rId22"/>
    <p:sldId id="290" r:id="rId23"/>
    <p:sldId id="311" r:id="rId24"/>
    <p:sldId id="335" r:id="rId25"/>
    <p:sldId id="324" r:id="rId26"/>
    <p:sldId id="318" r:id="rId27"/>
    <p:sldId id="319" r:id="rId28"/>
    <p:sldId id="323" r:id="rId29"/>
    <p:sldId id="266" r:id="rId30"/>
    <p:sldId id="304" r:id="rId31"/>
    <p:sldId id="305" r:id="rId32"/>
    <p:sldId id="30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9" autoAdjust="0"/>
  </p:normalViewPr>
  <p:slideViewPr>
    <p:cSldViewPr snapToGrid="0" snapToObjects="1">
      <p:cViewPr>
        <p:scale>
          <a:sx n="75" d="100"/>
          <a:sy n="75" d="100"/>
        </p:scale>
        <p:origin x="-1960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96B0A-B3B2-B44C-AA68-C6726A24B0A9}" type="datetimeFigureOut">
              <a:rPr lang="en-US" smtClean="0"/>
              <a:t>02/12/14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B2449-9F03-B243-98EB-0FF5AFDC4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74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0DD1A-4848-4649-B9DB-969864372218}" type="datetimeFigureOut">
              <a:rPr lang="en-US" smtClean="0"/>
              <a:t>02/12/14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E2485-C605-CB46-833F-C62914E77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76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4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2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85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399623" y="2044853"/>
            <a:ext cx="8344754" cy="9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01836" y="928688"/>
            <a:ext cx="8340328" cy="7143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01836" y="2446734"/>
            <a:ext cx="8340328" cy="7143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4804127" y="6107951"/>
            <a:ext cx="100021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91195" y="5473899"/>
            <a:ext cx="4071938" cy="1196578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5518547" y="5956101"/>
            <a:ext cx="3482578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401836" y="2312789"/>
            <a:ext cx="8340328" cy="2232422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401836" y="3420070"/>
            <a:ext cx="3750803" cy="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401836" y="1009055"/>
            <a:ext cx="3750469" cy="22324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401836" y="3607594"/>
            <a:ext cx="3750469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01836" y="1384102"/>
            <a:ext cx="3567230" cy="94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01836" y="232172"/>
            <a:ext cx="3571875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401836" y="1562695"/>
            <a:ext cx="3571875" cy="4688086"/>
          </a:xfrm>
          <a:prstGeom prst="rect">
            <a:avLst/>
          </a:prstGeom>
        </p:spPr>
        <p:txBody>
          <a:bodyPr/>
          <a:lstStyle>
            <a:lvl1pPr marL="232164" indent="-232164">
              <a:spcBef>
                <a:spcPts val="2109"/>
              </a:spcBef>
              <a:buFontTx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64327" indent="-232164">
              <a:spcBef>
                <a:spcPts val="2109"/>
              </a:spcBef>
              <a:buFontTx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96491" indent="-232164">
              <a:spcBef>
                <a:spcPts val="2109"/>
              </a:spcBef>
              <a:buFontTx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28654" indent="-232164">
              <a:spcBef>
                <a:spcPts val="2109"/>
              </a:spcBef>
              <a:buFontTx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60818" indent="-232164">
              <a:spcBef>
                <a:spcPts val="2109"/>
              </a:spcBef>
              <a:buFontTx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625078" y="625078"/>
            <a:ext cx="7884914" cy="559891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3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366866" y="357188"/>
            <a:ext cx="90" cy="5607866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6366865" y="3138786"/>
            <a:ext cx="2424729" cy="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366117" y="6090047"/>
            <a:ext cx="5884664" cy="6607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160729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321457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482186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642915">
              <a:spcBef>
                <a:spcPts val="0"/>
              </a:spcBef>
              <a:buSzTx/>
              <a:buFontTx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5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3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6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3B053-36B1-904A-972D-C07CE42D9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1836" y="1384102"/>
            <a:ext cx="8344762" cy="9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01836" y="232172"/>
            <a:ext cx="834032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01836" y="1562695"/>
            <a:ext cx="8340328" cy="468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</p:sldLayoutIdLst>
  <p:transition xmlns:p14="http://schemas.microsoft.com/office/powerpoint/2010/main" spd="med"/>
  <p:txStyles>
    <p:titleStyle>
      <a:lvl1pPr defTabSz="410751">
        <a:defRPr sz="3000">
          <a:latin typeface="+mn-lt"/>
          <a:ea typeface="+mn-ea"/>
          <a:cs typeface="+mn-cs"/>
          <a:sym typeface="Helvetica Neue Light"/>
        </a:defRPr>
      </a:lvl1pPr>
      <a:lvl2pPr indent="160729" defTabSz="410751">
        <a:defRPr sz="3000">
          <a:latin typeface="+mn-lt"/>
          <a:ea typeface="+mn-ea"/>
          <a:cs typeface="+mn-cs"/>
          <a:sym typeface="Helvetica Neue Light"/>
        </a:defRPr>
      </a:lvl2pPr>
      <a:lvl3pPr indent="321457" defTabSz="410751">
        <a:defRPr sz="3000">
          <a:latin typeface="+mn-lt"/>
          <a:ea typeface="+mn-ea"/>
          <a:cs typeface="+mn-cs"/>
          <a:sym typeface="Helvetica Neue Light"/>
        </a:defRPr>
      </a:lvl3pPr>
      <a:lvl4pPr indent="482186" defTabSz="410751">
        <a:defRPr sz="3000">
          <a:latin typeface="+mn-lt"/>
          <a:ea typeface="+mn-ea"/>
          <a:cs typeface="+mn-cs"/>
          <a:sym typeface="Helvetica Neue Light"/>
        </a:defRPr>
      </a:lvl4pPr>
      <a:lvl5pPr indent="642915" defTabSz="410751">
        <a:defRPr sz="3000">
          <a:latin typeface="+mn-lt"/>
          <a:ea typeface="+mn-ea"/>
          <a:cs typeface="+mn-cs"/>
          <a:sym typeface="Helvetica Neue Light"/>
        </a:defRPr>
      </a:lvl5pPr>
      <a:lvl6pPr indent="803643" defTabSz="410751">
        <a:defRPr sz="3000">
          <a:latin typeface="+mn-lt"/>
          <a:ea typeface="+mn-ea"/>
          <a:cs typeface="+mn-cs"/>
          <a:sym typeface="Helvetica Neue Light"/>
        </a:defRPr>
      </a:lvl6pPr>
      <a:lvl7pPr indent="964372" defTabSz="410751">
        <a:defRPr sz="3000">
          <a:latin typeface="+mn-lt"/>
          <a:ea typeface="+mn-ea"/>
          <a:cs typeface="+mn-cs"/>
          <a:sym typeface="Helvetica Neue Light"/>
        </a:defRPr>
      </a:lvl7pPr>
      <a:lvl8pPr indent="1125101" defTabSz="410751">
        <a:defRPr sz="3000">
          <a:latin typeface="+mn-lt"/>
          <a:ea typeface="+mn-ea"/>
          <a:cs typeface="+mn-cs"/>
          <a:sym typeface="Helvetica Neue Light"/>
        </a:defRPr>
      </a:lvl8pPr>
      <a:lvl9pPr indent="1285829" defTabSz="410751">
        <a:defRPr sz="3000">
          <a:latin typeface="+mn-lt"/>
          <a:ea typeface="+mn-ea"/>
          <a:cs typeface="+mn-cs"/>
          <a:sym typeface="Helvetica Neue Light"/>
        </a:defRPr>
      </a:lvl9pPr>
    </p:titleStyle>
    <p:bodyStyle>
      <a:lvl1pPr marL="321457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642915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964372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285829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1607287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1928744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2250201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2571659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2893116" indent="-321457" defTabSz="410751">
        <a:spcBef>
          <a:spcPts val="2953"/>
        </a:spcBef>
        <a:buSzPct val="75000"/>
        <a:buFont typeface="Helvetica Neue"/>
        <a:buChar char="•"/>
        <a:defRPr sz="25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160729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321457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482186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642915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803643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964372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125101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285829" algn="r" defTabSz="410751">
        <a:defRPr sz="10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6768"/>
            <a:ext cx="7772400" cy="1379840"/>
          </a:xfrm>
          <a:solidFill>
            <a:srgbClr val="FFFFFF">
              <a:alpha val="34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Commissioning Requirements from </a:t>
            </a:r>
            <a:r>
              <a:rPr lang="en-US" dirty="0" err="1" smtClean="0"/>
              <a:t>Hadronic</a:t>
            </a:r>
            <a:r>
              <a:rPr lang="en-US" dirty="0" smtClean="0"/>
              <a:t> Signatures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09066"/>
            <a:ext cx="9144000" cy="1845734"/>
          </a:xfrm>
          <a:solidFill>
            <a:srgbClr val="FFFFFF">
              <a:alpha val="41000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Florian </a:t>
            </a:r>
            <a:r>
              <a:rPr lang="en-US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Bernlocher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(Bonn), Hugo </a:t>
            </a:r>
            <a:r>
              <a:rPr lang="en-US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Beauchemin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(Tufts), David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Miller (Chicago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US" u="sng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Ricardo </a:t>
            </a:r>
            <a:r>
              <a:rPr lang="en-US" u="sng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Gonçalo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(LIP)</a:t>
            </a:r>
            <a:endParaRPr lang="en-US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Jet and </a:t>
            </a:r>
            <a:r>
              <a:rPr lang="en-US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3400" baseline="-25000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2900" baseline="30000" dirty="0" err="1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miss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Signature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Groups</a:t>
            </a:r>
            <a:endParaRPr lang="en-US" dirty="0" smtClean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TDAQ Week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en-US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 December </a:t>
            </a:r>
            <a:r>
              <a:rPr lang="en-US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  <a:endParaRPr lang="en-US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844" y="1879606"/>
            <a:ext cx="4295356" cy="2585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79606"/>
            <a:ext cx="2590800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5734" y="2370673"/>
            <a:ext cx="1219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557864" y="1756608"/>
            <a:ext cx="2006601" cy="745067"/>
          </a:xfrm>
          <a:prstGeom prst="wedgeEllipseCallout">
            <a:avLst>
              <a:gd name="adj1" fmla="val -19903"/>
              <a:gd name="adj2" fmla="val 96591"/>
            </a:avLst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Missing!</a:t>
            </a:r>
            <a:endParaRPr lang="en-US" sz="2800" dirty="0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1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2370664"/>
            <a:ext cx="7704667" cy="1969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Architecture &amp; SW changes for Run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016000"/>
            <a:ext cx="8890000" cy="115146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Merged High Level Trigger </a:t>
            </a:r>
            <a:r>
              <a:rPr lang="en-US" dirty="0"/>
              <a:t>instead of separate L2 &amp; </a:t>
            </a:r>
            <a:r>
              <a:rPr lang="en-US" dirty="0" smtClean="0"/>
              <a:t>Event Filter</a:t>
            </a:r>
          </a:p>
          <a:p>
            <a:r>
              <a:rPr lang="en-US" dirty="0" smtClean="0"/>
              <a:t>L1Topo topological processor at Level 1</a:t>
            </a:r>
          </a:p>
          <a:p>
            <a:r>
              <a:rPr lang="en-US" dirty="0" smtClean="0"/>
              <a:t>Migration to </a:t>
            </a:r>
            <a:r>
              <a:rPr lang="en-US" dirty="0" err="1" smtClean="0"/>
              <a:t>xAOD</a:t>
            </a:r>
            <a:r>
              <a:rPr lang="en-US" dirty="0"/>
              <a:t> </a:t>
            </a:r>
            <a:r>
              <a:rPr lang="en-US" dirty="0" smtClean="0"/>
              <a:t>led to major software changes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4000" y="3945463"/>
            <a:ext cx="8890000" cy="27601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Challenging!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</a:t>
            </a:r>
            <a:r>
              <a:rPr lang="en-US" dirty="0"/>
              <a:t>-</a:t>
            </a:r>
            <a:r>
              <a:rPr lang="en-US" dirty="0" smtClean="0"/>
              <a:t>writing of </a:t>
            </a:r>
            <a:r>
              <a:rPr lang="en-US" dirty="0"/>
              <a:t>jet trigger software and </a:t>
            </a:r>
            <a:r>
              <a:rPr lang="en-US" dirty="0" err="1" smtClean="0"/>
              <a:t>config</a:t>
            </a:r>
            <a:r>
              <a:rPr lang="en-US" dirty="0" smtClean="0"/>
              <a:t>, updated monitoring, </a:t>
            </a:r>
            <a:r>
              <a:rPr lang="en-US" dirty="0" err="1" smtClean="0"/>
              <a:t>etc</a:t>
            </a:r>
            <a:endParaRPr lang="en-US" dirty="0"/>
          </a:p>
          <a:p>
            <a:r>
              <a:rPr lang="en-US" dirty="0" smtClean="0"/>
              <a:t>Opportunities! </a:t>
            </a:r>
          </a:p>
          <a:p>
            <a:pPr lvl="1"/>
            <a:r>
              <a:rPr lang="en-US" dirty="0" smtClean="0"/>
              <a:t>Improve on </a:t>
            </a:r>
            <a:r>
              <a:rPr lang="en-US" dirty="0" err="1"/>
              <a:t>RoI</a:t>
            </a:r>
            <a:r>
              <a:rPr lang="en-US" dirty="0"/>
              <a:t>-based </a:t>
            </a:r>
            <a:r>
              <a:rPr lang="en-US" dirty="0" smtClean="0"/>
              <a:t>jet reconstruction in Level 2</a:t>
            </a:r>
          </a:p>
          <a:p>
            <a:pPr lvl="1"/>
            <a:r>
              <a:rPr lang="en-US" dirty="0" smtClean="0"/>
              <a:t>Greater re-use of offline jet reconstruction and calibration</a:t>
            </a:r>
          </a:p>
          <a:p>
            <a:pPr lvl="1"/>
            <a:r>
              <a:rPr lang="en-US" dirty="0" smtClean="0"/>
              <a:t>Good collaboration </a:t>
            </a:r>
            <a:r>
              <a:rPr lang="en-US" dirty="0"/>
              <a:t>with </a:t>
            </a:r>
            <a:r>
              <a:rPr lang="en-US" dirty="0" err="1"/>
              <a:t>HLTCalo</a:t>
            </a:r>
            <a:r>
              <a:rPr lang="en-US" dirty="0"/>
              <a:t> and offline jet </a:t>
            </a:r>
            <a:r>
              <a:rPr lang="en-US" dirty="0" smtClean="0"/>
              <a:t>groups (thanks!)</a:t>
            </a:r>
            <a:endParaRPr lang="en-US" dirty="0"/>
          </a:p>
          <a:p>
            <a:r>
              <a:rPr lang="en-US" dirty="0"/>
              <a:t>Main obstacle: CPU time, mainly </a:t>
            </a:r>
            <a:r>
              <a:rPr lang="en-US" dirty="0" smtClean="0"/>
              <a:t>clustering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3200" y="3371962"/>
            <a:ext cx="2472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Peter Sherwood</a:t>
            </a:r>
          </a:p>
          <a:p>
            <a:pPr algn="r"/>
            <a:r>
              <a:rPr lang="en-US" sz="1600" dirty="0" err="1" smtClean="0"/>
              <a:t>Valentinos</a:t>
            </a:r>
            <a:r>
              <a:rPr lang="en-US" sz="1600" dirty="0" smtClean="0"/>
              <a:t> </a:t>
            </a:r>
            <a:r>
              <a:rPr lang="en-US" sz="1600" dirty="0" err="1" smtClean="0"/>
              <a:t>Christodolou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881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733" y="4199467"/>
            <a:ext cx="8777934" cy="228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HLT </a:t>
            </a:r>
            <a:r>
              <a:rPr lang="en-US" dirty="0" smtClean="0"/>
              <a:t>jet finding on </a:t>
            </a:r>
            <a:r>
              <a:rPr lang="en-US" b="1" dirty="0" smtClean="0"/>
              <a:t>Super </a:t>
            </a:r>
            <a:r>
              <a:rPr lang="en-US" b="1" dirty="0" err="1" smtClean="0"/>
              <a:t>RoI</a:t>
            </a:r>
            <a:r>
              <a:rPr lang="en-US" dirty="0"/>
              <a:t> </a:t>
            </a:r>
            <a:r>
              <a:rPr lang="en-US" dirty="0" smtClean="0"/>
              <a:t>built from </a:t>
            </a:r>
            <a:r>
              <a:rPr lang="en-US" dirty="0" smtClean="0"/>
              <a:t>u</a:t>
            </a:r>
            <a:r>
              <a:rPr lang="en-US" dirty="0" smtClean="0"/>
              <a:t>nion </a:t>
            </a:r>
            <a:r>
              <a:rPr lang="en-US" dirty="0" smtClean="0"/>
              <a:t>of all </a:t>
            </a:r>
            <a:r>
              <a:rPr lang="en-US" dirty="0" smtClean="0"/>
              <a:t>L1 </a:t>
            </a:r>
            <a:r>
              <a:rPr lang="en-US" dirty="0" err="1" smtClean="0"/>
              <a:t>RoIs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Or better a</a:t>
            </a:r>
            <a:r>
              <a:rPr lang="en-US" dirty="0" smtClean="0"/>
              <a:t>lternative: start from Trigger Tower full scan (L1.5)</a:t>
            </a:r>
            <a:endParaRPr lang="en-US" dirty="0" smtClean="0"/>
          </a:p>
          <a:p>
            <a:pPr lvl="1"/>
            <a:r>
              <a:rPr lang="en-US" dirty="0" err="1" smtClean="0"/>
              <a:t>Tuneable</a:t>
            </a:r>
            <a:r>
              <a:rPr lang="en-US" dirty="0" smtClean="0"/>
              <a:t> </a:t>
            </a:r>
            <a:r>
              <a:rPr lang="en-US" dirty="0" smtClean="0"/>
              <a:t>parameters: </a:t>
            </a:r>
            <a:r>
              <a:rPr lang="en-US" dirty="0" smtClean="0"/>
              <a:t>L1_Jx (or L1.5 seed), </a:t>
            </a:r>
            <a:r>
              <a:rPr lang="en-US" dirty="0" smtClean="0"/>
              <a:t>size of </a:t>
            </a:r>
            <a:r>
              <a:rPr lang="en-US" dirty="0" err="1" smtClean="0"/>
              <a:t>RoIs</a:t>
            </a:r>
            <a:r>
              <a:rPr lang="en-US" dirty="0" smtClean="0"/>
              <a:t> making </a:t>
            </a:r>
            <a:r>
              <a:rPr lang="en-US" dirty="0" err="1" smtClean="0"/>
              <a:t>sRoI</a:t>
            </a:r>
            <a:endParaRPr lang="en-US" dirty="0" smtClean="0"/>
          </a:p>
          <a:p>
            <a:pPr lvl="1"/>
            <a:r>
              <a:rPr lang="en-US" dirty="0" smtClean="0"/>
              <a:t>Good jet reconstruction performance </a:t>
            </a:r>
            <a:r>
              <a:rPr lang="en-US" dirty="0"/>
              <a:t>and </a:t>
            </a:r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Efficiency</a:t>
            </a:r>
            <a:r>
              <a:rPr lang="en-US" dirty="0" smtClean="0"/>
              <a:t>: </a:t>
            </a:r>
            <a:r>
              <a:rPr lang="en-US" dirty="0" smtClean="0"/>
              <a:t>(</a:t>
            </a:r>
            <a:r>
              <a:rPr lang="en-US" dirty="0" smtClean="0"/>
              <a:t>L1_J20) ≈ 99.5% </a:t>
            </a:r>
            <a:r>
              <a:rPr lang="en-US" dirty="0" err="1" smtClean="0"/>
              <a:t>wrt</a:t>
            </a:r>
            <a:r>
              <a:rPr lang="en-US" dirty="0" smtClean="0"/>
              <a:t> Full Scan (j110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Major downside</a:t>
            </a:r>
            <a:r>
              <a:rPr lang="en-US" dirty="0" smtClean="0"/>
              <a:t>: no jet area subtraction of pileup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33" y="274637"/>
            <a:ext cx="8777934" cy="72642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Partial </a:t>
            </a:r>
            <a:r>
              <a:rPr lang="en-US" sz="3600" dirty="0" smtClean="0"/>
              <a:t>solution: Partial Scan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 Weekly - Jet Trigger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11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548461" y="1305746"/>
            <a:ext cx="3595539" cy="2470275"/>
            <a:chOff x="5025549" y="665929"/>
            <a:chExt cx="4024857" cy="2799890"/>
          </a:xfrm>
        </p:grpSpPr>
        <p:grpSp>
          <p:nvGrpSpPr>
            <p:cNvPr id="10" name="Group 9"/>
            <p:cNvGrpSpPr/>
            <p:nvPr/>
          </p:nvGrpSpPr>
          <p:grpSpPr>
            <a:xfrm>
              <a:off x="5025549" y="725792"/>
              <a:ext cx="4024857" cy="2740027"/>
              <a:chOff x="5025549" y="725792"/>
              <a:chExt cx="4024857" cy="2740027"/>
            </a:xfrm>
          </p:grpSpPr>
          <p:pic>
            <p:nvPicPr>
              <p:cNvPr id="13" name="Picture 12" descr="3j50_roi10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667964" y="83377"/>
                <a:ext cx="2740027" cy="402485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395602" y="1996008"/>
                <a:ext cx="2143013" cy="94187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Partial </a:t>
                </a:r>
                <a:r>
                  <a:rPr lang="en-US" sz="1600" dirty="0" err="1" smtClean="0"/>
                  <a:t>vs</a:t>
                </a:r>
                <a:r>
                  <a:rPr lang="en-US" sz="1600" dirty="0" smtClean="0"/>
                  <a:t> Full scan</a:t>
                </a:r>
              </a:p>
              <a:p>
                <a:r>
                  <a:rPr lang="en-US" sz="1600" dirty="0" smtClean="0"/>
                  <a:t>E</a:t>
                </a:r>
                <a:r>
                  <a:rPr lang="en-US" sz="1600" baseline="-25000" dirty="0" smtClean="0"/>
                  <a:t>T</a:t>
                </a:r>
                <a:r>
                  <a:rPr lang="en-US" sz="1600" dirty="0" smtClean="0"/>
                  <a:t> of 3</a:t>
                </a:r>
                <a:r>
                  <a:rPr lang="en-US" sz="1600" baseline="30000" dirty="0" smtClean="0"/>
                  <a:t>rd</a:t>
                </a:r>
                <a:r>
                  <a:rPr lang="en-US" sz="1600" dirty="0" smtClean="0"/>
                  <a:t> jet in 3j50</a:t>
                </a:r>
              </a:p>
              <a:p>
                <a:r>
                  <a:rPr lang="en-US" sz="1600" dirty="0" err="1" smtClean="0"/>
                  <a:t>sRoI</a:t>
                </a:r>
                <a:r>
                  <a:rPr lang="en-US" sz="1600" dirty="0" smtClean="0"/>
                  <a:t> size 1x1 </a:t>
                </a:r>
                <a:endParaRPr lang="en-US" sz="16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723794" y="665929"/>
              <a:ext cx="1993153" cy="383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David Freeborn</a:t>
              </a:r>
              <a:endParaRPr lang="en-US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6734" y="969258"/>
            <a:ext cx="5164545" cy="3077803"/>
            <a:chOff x="709955" y="956568"/>
            <a:chExt cx="4846898" cy="26163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955" y="1189286"/>
              <a:ext cx="4846898" cy="238364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80497" y="956568"/>
              <a:ext cx="2953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err="1" smtClean="0"/>
                <a:t>Ademar</a:t>
              </a:r>
              <a:r>
                <a:rPr lang="en-US" sz="1600" dirty="0" smtClean="0"/>
                <a:t> Delgado, Mark Sutton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642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0116" y="913666"/>
            <a:ext cx="3060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Full Scan : &lt;n&gt;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≈ 190k cells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Partial Scan: L1_J20 1x1 :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&lt;n&gt;  ≈ 16k cells</a:t>
            </a:r>
          </a:p>
          <a:p>
            <a:r>
              <a:rPr lang="en-US" dirty="0" smtClean="0"/>
              <a:t>Partial Scan: L1_J20 1.5x1.5 : 	</a:t>
            </a:r>
            <a:endParaRPr lang="en-US" dirty="0"/>
          </a:p>
          <a:p>
            <a:r>
              <a:rPr lang="en-US" dirty="0" smtClean="0"/>
              <a:t>	&lt;n&gt; ≈32k cells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5417" y="2830182"/>
            <a:ext cx="3060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Full Scan : &lt;t&gt;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≈ 10ms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Partial Scan: L1_J20 1x1: 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&lt;t&gt;  ≈ 6ms</a:t>
            </a:r>
          </a:p>
          <a:p>
            <a:r>
              <a:rPr lang="en-US" dirty="0" smtClean="0"/>
              <a:t>Partial Scan: L1_J20 1.5x1.5 : 	</a:t>
            </a:r>
            <a:endParaRPr lang="en-US" dirty="0"/>
          </a:p>
          <a:p>
            <a:r>
              <a:rPr lang="en-US" dirty="0" smtClean="0"/>
              <a:t>	&lt;t&gt; ≈ 10ms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0116" y="4879022"/>
            <a:ext cx="30601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Full Scan : &lt;t&gt;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≈ </a:t>
            </a:r>
            <a:r>
              <a:rPr lang="en-US" dirty="0" smtClean="0">
                <a:solidFill>
                  <a:srgbClr val="0000FF"/>
                </a:solidFill>
              </a:rPr>
              <a:t>260ms (actually… this was a glitch)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Partial Scan: L1_J20 1x1:  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&lt;t&gt;  ≈ 30ms</a:t>
            </a:r>
          </a:p>
          <a:p>
            <a:r>
              <a:rPr lang="en-US" dirty="0" smtClean="0"/>
              <a:t>Partial Scan: L1_J20 1.5x1.5 : 	</a:t>
            </a:r>
            <a:endParaRPr lang="en-US" dirty="0"/>
          </a:p>
          <a:p>
            <a:r>
              <a:rPr lang="en-US" dirty="0" smtClean="0"/>
              <a:t>	&lt;t&gt; ≈ 45ms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302" y="304800"/>
            <a:ext cx="5860115" cy="2178791"/>
            <a:chOff x="1" y="0"/>
            <a:chExt cx="5860115" cy="21787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123111"/>
              <a:ext cx="5860115" cy="20556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56716" y="950713"/>
              <a:ext cx="157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Nr of cells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899" y="0"/>
              <a:ext cx="2877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Ademar</a:t>
              </a:r>
              <a:r>
                <a:rPr lang="en-US" sz="1600" dirty="0" smtClean="0"/>
                <a:t> </a:t>
              </a:r>
              <a:r>
                <a:rPr lang="en-US" sz="1600" dirty="0" smtClean="0"/>
                <a:t>Delgado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01035" y="369331"/>
              <a:ext cx="2218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JZ2W (80-200GeV)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" y="2468292"/>
            <a:ext cx="5753014" cy="2105283"/>
            <a:chOff x="-15300" y="2163492"/>
            <a:chExt cx="5753014" cy="21052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300" y="2163492"/>
              <a:ext cx="5753014" cy="210528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56716" y="2984952"/>
              <a:ext cx="2127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CellMaker</a:t>
              </a:r>
              <a:r>
                <a:rPr lang="en-US" dirty="0" smtClean="0"/>
                <a:t> time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01035" y="2495367"/>
              <a:ext cx="2218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JZ2W (80-200GeV)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603" y="4521087"/>
            <a:ext cx="5722412" cy="2075635"/>
            <a:chOff x="15302" y="4323380"/>
            <a:chExt cx="5722412" cy="20756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2" y="4323380"/>
              <a:ext cx="5722412" cy="20756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56716" y="5187485"/>
              <a:ext cx="2127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ClusterMaker</a:t>
              </a:r>
              <a:r>
                <a:rPr lang="en-US" dirty="0" smtClean="0"/>
                <a:t> time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01035" y="4594924"/>
              <a:ext cx="2218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JZ2W (80-200GeV)</a:t>
              </a:r>
              <a:endParaRPr lang="en-US" dirty="0"/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860116" y="123111"/>
            <a:ext cx="2826684" cy="676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Cost…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ATLAS Weekly - Jet Trigger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C99E-507A-2F4A-866A-F44B886C38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2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828" y="2167467"/>
            <a:ext cx="5142562" cy="2902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39"/>
            <a:ext cx="8229600" cy="826029"/>
          </a:xfrm>
        </p:spPr>
        <p:txBody>
          <a:bodyPr/>
          <a:lstStyle/>
          <a:p>
            <a:r>
              <a:rPr lang="en-US" dirty="0" smtClean="0"/>
              <a:t>Improvements in clustering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8" y="1168404"/>
            <a:ext cx="8111069" cy="53668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Updates to </a:t>
            </a:r>
            <a:r>
              <a:rPr lang="en-US" dirty="0" err="1" smtClean="0"/>
              <a:t>TopoCluster</a:t>
            </a:r>
            <a:r>
              <a:rPr lang="en-US" dirty="0" smtClean="0"/>
              <a:t> lead to much </a:t>
            </a:r>
            <a:r>
              <a:rPr lang="en-US" b="1" dirty="0" smtClean="0"/>
              <a:t>improved CPU time </a:t>
            </a:r>
          </a:p>
          <a:p>
            <a:pPr marL="0" indent="0">
              <a:buNone/>
            </a:pPr>
            <a:r>
              <a:rPr lang="en-US" dirty="0" err="1" smtClean="0"/>
              <a:t>TopoCluster</a:t>
            </a:r>
            <a:r>
              <a:rPr lang="en-US" dirty="0" smtClean="0"/>
              <a:t>:</a:t>
            </a:r>
          </a:p>
          <a:p>
            <a:r>
              <a:rPr lang="en-US" dirty="0" smtClean="0"/>
              <a:t>Clustering</a:t>
            </a:r>
          </a:p>
          <a:p>
            <a:r>
              <a:rPr lang="en-US" dirty="0" smtClean="0"/>
              <a:t>Splitting</a:t>
            </a:r>
          </a:p>
          <a:p>
            <a:r>
              <a:rPr lang="en-US" dirty="0" smtClean="0"/>
              <a:t>Moment calculation</a:t>
            </a:r>
          </a:p>
          <a:p>
            <a:r>
              <a:rPr lang="en-US" dirty="0" smtClean="0"/>
              <a:t>Calibration</a:t>
            </a:r>
          </a:p>
          <a:p>
            <a:pPr marL="0" indent="0">
              <a:buNone/>
            </a:pPr>
            <a:r>
              <a:rPr lang="en-US" dirty="0" smtClean="0"/>
              <a:t>Full calorimeter scan in HLT</a:t>
            </a:r>
          </a:p>
          <a:p>
            <a:r>
              <a:rPr lang="en-US" dirty="0" smtClean="0"/>
              <a:t>Cluster making: </a:t>
            </a:r>
          </a:p>
          <a:p>
            <a:pPr lvl="1"/>
            <a:r>
              <a:rPr lang="en-US" dirty="0" smtClean="0"/>
              <a:t>80ms/</a:t>
            </a:r>
            <a:r>
              <a:rPr lang="en-US" dirty="0" err="1" smtClean="0"/>
              <a:t>evt</a:t>
            </a:r>
            <a:endParaRPr lang="en-US" dirty="0" smtClean="0"/>
          </a:p>
          <a:p>
            <a:r>
              <a:rPr lang="en-US" dirty="0" err="1" smtClean="0"/>
              <a:t>Cluster+Calibration</a:t>
            </a:r>
            <a:r>
              <a:rPr lang="en-US" dirty="0" smtClean="0"/>
              <a:t> (LCW): </a:t>
            </a:r>
          </a:p>
          <a:p>
            <a:pPr lvl="1"/>
            <a:r>
              <a:rPr lang="en-US" dirty="0" smtClean="0"/>
              <a:t>140ms/</a:t>
            </a:r>
            <a:r>
              <a:rPr lang="en-US" dirty="0" err="1" smtClean="0"/>
              <a:t>evt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New baseline plan: </a:t>
            </a:r>
          </a:p>
          <a:p>
            <a:r>
              <a:rPr lang="en-US" b="1" dirty="0"/>
              <a:t>F</a:t>
            </a:r>
            <a:r>
              <a:rPr lang="en-US" b="1" dirty="0" smtClean="0"/>
              <a:t>ull calorimeter scan</a:t>
            </a:r>
          </a:p>
          <a:p>
            <a:r>
              <a:rPr lang="en-US" dirty="0" smtClean="0"/>
              <a:t>Keep Partial Scan: </a:t>
            </a:r>
            <a:r>
              <a:rPr lang="en-US" b="1" dirty="0" smtClean="0"/>
              <a:t>plan B</a:t>
            </a:r>
          </a:p>
          <a:p>
            <a:r>
              <a:rPr lang="en-US" dirty="0" smtClean="0"/>
              <a:t>Plan to use </a:t>
            </a:r>
            <a:r>
              <a:rPr lang="en-US" b="1" dirty="0" smtClean="0"/>
              <a:t>L1.5</a:t>
            </a:r>
            <a:r>
              <a:rPr lang="en-US" dirty="0" smtClean="0"/>
              <a:t> to reduce rate for </a:t>
            </a:r>
            <a:r>
              <a:rPr lang="en-US" dirty="0" err="1" smtClean="0"/>
              <a:t>TopoCluster</a:t>
            </a:r>
            <a:r>
              <a:rPr lang="en-US" dirty="0" smtClean="0"/>
              <a:t> scan (in progress)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6570133" y="3759257"/>
            <a:ext cx="4809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Naoko </a:t>
            </a:r>
            <a:r>
              <a:rPr lang="en-US" sz="1600" dirty="0" err="1" smtClean="0"/>
              <a:t>Kanaya</a:t>
            </a:r>
            <a:r>
              <a:rPr lang="en-US" sz="1600" dirty="0" smtClean="0"/>
              <a:t>, </a:t>
            </a:r>
            <a:r>
              <a:rPr lang="en-US" sz="1600" dirty="0"/>
              <a:t>Craig Wigglesworth</a:t>
            </a:r>
            <a:r>
              <a:rPr lang="en-US" sz="1600" dirty="0" smtClean="0"/>
              <a:t>, Walter </a:t>
            </a:r>
            <a:r>
              <a:rPr lang="en-US" sz="1600" dirty="0" err="1" smtClean="0"/>
              <a:t>Lampl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4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Trigger Commissioning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94" y="1921934"/>
            <a:ext cx="6061063" cy="38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2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7638"/>
            <a:ext cx="9144000" cy="757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Primary Jet Menu Items at low &amp; high </a:t>
            </a:r>
            <a:r>
              <a:rPr lang="en-US" dirty="0" err="1" smtClean="0"/>
              <a:t>lumi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31875"/>
            <a:ext cx="9143999" cy="27463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Menu for MC15 under final discussion right now</a:t>
            </a:r>
          </a:p>
          <a:p>
            <a:pPr lvl="1"/>
            <a:r>
              <a:rPr lang="en-US" dirty="0" smtClean="0"/>
              <a:t>5x10</a:t>
            </a:r>
            <a:r>
              <a:rPr lang="en-US" baseline="30000" dirty="0" smtClean="0"/>
              <a:t>33</a:t>
            </a:r>
            <a:r>
              <a:rPr lang="en-US" dirty="0" smtClean="0"/>
              <a:t> </a:t>
            </a:r>
            <a:r>
              <a:rPr lang="en-US" dirty="0" smtClean="0"/>
              <a:t>menu: j360, fatjet360, 4j85, 5j60, 6j50.0ETA24, ht800</a:t>
            </a:r>
          </a:p>
          <a:p>
            <a:pPr lvl="1"/>
            <a:r>
              <a:rPr lang="en-US" dirty="0" smtClean="0"/>
              <a:t>2x10</a:t>
            </a:r>
            <a:r>
              <a:rPr lang="en-US" baseline="30000" dirty="0" smtClean="0"/>
              <a:t>34</a:t>
            </a:r>
            <a:r>
              <a:rPr lang="en-US" dirty="0" smtClean="0"/>
              <a:t> menu: j400, fatjet450, 4j100, 5j85, 6j50.0ETA24, </a:t>
            </a:r>
            <a:r>
              <a:rPr lang="en-US" dirty="0" smtClean="0"/>
              <a:t>ht1000</a:t>
            </a:r>
            <a:endParaRPr lang="en-US" dirty="0" smtClean="0"/>
          </a:p>
          <a:p>
            <a:r>
              <a:rPr lang="en-US" dirty="0" smtClean="0"/>
              <a:t>Default calibration: </a:t>
            </a:r>
            <a:r>
              <a:rPr lang="en-US" b="1" dirty="0" err="1" smtClean="0"/>
              <a:t>emsubjes</a:t>
            </a:r>
            <a:r>
              <a:rPr lang="en-US" b="1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C</a:t>
            </a:r>
            <a:r>
              <a:rPr lang="en-US" dirty="0" smtClean="0"/>
              <a:t>alibrated (</a:t>
            </a:r>
            <a:r>
              <a:rPr lang="en-US" b="1" dirty="0" err="1"/>
              <a:t>jes</a:t>
            </a:r>
            <a:r>
              <a:rPr lang="en-US" dirty="0" smtClean="0"/>
              <a:t>) </a:t>
            </a:r>
            <a:r>
              <a:rPr lang="en-US" dirty="0" smtClean="0"/>
              <a:t>+ </a:t>
            </a:r>
            <a:r>
              <a:rPr lang="en-US" dirty="0" smtClean="0"/>
              <a:t>pileup subtract j</a:t>
            </a:r>
            <a:r>
              <a:rPr lang="en-US" dirty="0" smtClean="0"/>
              <a:t>ets (</a:t>
            </a:r>
            <a:r>
              <a:rPr lang="en-US" b="1" dirty="0" smtClean="0"/>
              <a:t>sub</a:t>
            </a:r>
            <a:r>
              <a:rPr lang="en-US" dirty="0" smtClean="0"/>
              <a:t>) EM</a:t>
            </a:r>
            <a:r>
              <a:rPr lang="en-US" dirty="0"/>
              <a:t>-scale </a:t>
            </a:r>
            <a:r>
              <a:rPr lang="en-US" dirty="0" smtClean="0"/>
              <a:t>clusters (</a:t>
            </a:r>
            <a:r>
              <a:rPr lang="en-US" b="1" dirty="0" err="1" smtClean="0"/>
              <a:t>em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“Cross-check” chains with </a:t>
            </a:r>
            <a:r>
              <a:rPr lang="en-US" b="1" dirty="0" smtClean="0"/>
              <a:t>alternative calibrations</a:t>
            </a:r>
            <a:r>
              <a:rPr lang="en-US" dirty="0" smtClean="0"/>
              <a:t> for a few strategic thresholds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.g.: j360_a4tcemjes/j380_a4tcemsubjes/j380_a4tcemjes/j380_a4tclcwsubjes</a:t>
            </a:r>
          </a:p>
          <a:p>
            <a:r>
              <a:rPr lang="en-US" dirty="0" smtClean="0"/>
              <a:t>Support triggers:</a:t>
            </a:r>
          </a:p>
          <a:p>
            <a:pPr lvl="1"/>
            <a:r>
              <a:rPr lang="en-US" dirty="0" smtClean="0"/>
              <a:t>Low-E</a:t>
            </a:r>
            <a:r>
              <a:rPr lang="en-US" baseline="-25000" dirty="0" smtClean="0"/>
              <a:t>T</a:t>
            </a:r>
            <a:r>
              <a:rPr lang="en-US" dirty="0" smtClean="0"/>
              <a:t>, </a:t>
            </a:r>
            <a:r>
              <a:rPr lang="en-US" dirty="0" err="1" smtClean="0"/>
              <a:t>prescaled</a:t>
            </a:r>
            <a:r>
              <a:rPr lang="en-US" dirty="0" smtClean="0"/>
              <a:t>, single and </a:t>
            </a:r>
            <a:r>
              <a:rPr lang="en-US" dirty="0" err="1" smtClean="0"/>
              <a:t>multijet</a:t>
            </a:r>
            <a:r>
              <a:rPr lang="en-US" dirty="0" smtClean="0"/>
              <a:t> chains; random-seeded low-ET chains</a:t>
            </a:r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1043784"/>
              </p:ext>
            </p:extLst>
          </p:nvPr>
        </p:nvGraphicFramePr>
        <p:xfrm>
          <a:off x="258695" y="3840519"/>
          <a:ext cx="8686800" cy="239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490"/>
                <a:gridCol w="2039979"/>
                <a:gridCol w="1722403"/>
                <a:gridCol w="1876832"/>
                <a:gridCol w="1683096"/>
              </a:tblGrid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Chain Type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Seed at 0.5x10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Item at 0.5x10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 Seed at </a:t>
                      </a:r>
                      <a:r>
                        <a:rPr lang="en-US" sz="1400" b="1" dirty="0" smtClean="0"/>
                        <a:t>2x10</a:t>
                      </a:r>
                      <a:r>
                        <a:rPr lang="en-US" sz="1400" b="1" baseline="30000" dirty="0" smtClean="0"/>
                        <a:t>34</a:t>
                      </a:r>
                      <a:endParaRPr lang="en-US" sz="1400" b="1" baseline="300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HLT Item at 2x10</a:t>
                      </a:r>
                      <a:r>
                        <a:rPr lang="en-US" sz="1400" baseline="30000" dirty="0" smtClean="0"/>
                        <a:t>34</a:t>
                      </a:r>
                      <a:endParaRPr lang="en-US" sz="1400" baseline="300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jet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j100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j400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Single fat jet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j360_a10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j450_a10</a:t>
                      </a:r>
                      <a:endParaRPr lang="en-US" sz="1400" dirty="0"/>
                    </a:p>
                  </a:txBody>
                  <a:tcPr/>
                </a:tc>
              </a:tr>
              <a:tr h="3757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4j85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3J50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4j100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4J15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5j60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4J20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5j85</a:t>
                      </a:r>
                      <a:endParaRPr lang="en-US" sz="1400" dirty="0"/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jets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6j50.0ETA24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5J15.0ETA24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6j50.0ETA24</a:t>
                      </a:r>
                    </a:p>
                  </a:txBody>
                  <a:tcPr/>
                </a:tc>
              </a:tr>
              <a:tr h="33714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 trigger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ht800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HT190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ht1000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2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1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Jet trigger commissioning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99" y="1113274"/>
            <a:ext cx="9002902" cy="555068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Run new features online as early as possible for functional </a:t>
            </a:r>
            <a:r>
              <a:rPr lang="en-US" dirty="0" smtClean="0"/>
              <a:t>validation</a:t>
            </a:r>
            <a:endParaRPr lang="en-US" dirty="0" smtClean="0"/>
          </a:p>
          <a:p>
            <a:r>
              <a:rPr lang="en-US" dirty="0" smtClean="0"/>
              <a:t>Compare with offline jets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 overlap in performance is essential to avoid wasting bandwidth</a:t>
            </a:r>
          </a:p>
          <a:p>
            <a:endParaRPr lang="en-US" dirty="0" smtClean="0"/>
          </a:p>
          <a:p>
            <a:r>
              <a:rPr lang="en-US" dirty="0" smtClean="0"/>
              <a:t>Tight </a:t>
            </a:r>
            <a:r>
              <a:rPr lang="en-US" dirty="0"/>
              <a:t>coupling with commissioning of </a:t>
            </a:r>
            <a:r>
              <a:rPr lang="en-US" dirty="0" err="1"/>
              <a:t>HLTCalo</a:t>
            </a:r>
            <a:endParaRPr lang="en-US" dirty="0"/>
          </a:p>
          <a:p>
            <a:pPr lvl="1"/>
            <a:r>
              <a:rPr lang="en-US" dirty="0"/>
              <a:t>Studies of clustering performance and timing are key</a:t>
            </a:r>
          </a:p>
          <a:p>
            <a:pPr lvl="1"/>
            <a:r>
              <a:rPr lang="en-US" dirty="0"/>
              <a:t>Will need </a:t>
            </a:r>
            <a:r>
              <a:rPr lang="en-US" i="1" dirty="0"/>
              <a:t>both</a:t>
            </a:r>
            <a:r>
              <a:rPr lang="en-US" dirty="0"/>
              <a:t> EM and LCW clusters early on</a:t>
            </a:r>
          </a:p>
          <a:p>
            <a:endParaRPr lang="en-US" dirty="0" smtClean="0"/>
          </a:p>
          <a:p>
            <a:r>
              <a:rPr lang="en-US" dirty="0" smtClean="0"/>
              <a:t>Comparison </a:t>
            </a:r>
            <a:r>
              <a:rPr lang="en-US" dirty="0"/>
              <a:t>with offline jets is critical</a:t>
            </a:r>
          </a:p>
          <a:p>
            <a:pPr lvl="1"/>
            <a:r>
              <a:rPr lang="en-US" dirty="0"/>
              <a:t>First few runs will already establish the baseline </a:t>
            </a:r>
            <a:r>
              <a:rPr lang="en-US" dirty="0" smtClean="0"/>
              <a:t>performance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Would </a:t>
            </a:r>
            <a:r>
              <a:rPr lang="en-US" dirty="0"/>
              <a:t>benefit from special early runs with relaxed </a:t>
            </a:r>
            <a:r>
              <a:rPr lang="en-US" dirty="0" err="1"/>
              <a:t>prescales</a:t>
            </a:r>
            <a:r>
              <a:rPr lang="en-US" dirty="0"/>
              <a:t> for low threshold supporting triggers</a:t>
            </a:r>
          </a:p>
          <a:p>
            <a:pPr lvl="1"/>
            <a:r>
              <a:rPr lang="en-US" dirty="0"/>
              <a:t>Forward jets typically very difficult to study early</a:t>
            </a:r>
          </a:p>
          <a:p>
            <a:pPr lvl="1"/>
            <a:r>
              <a:rPr lang="en-US" dirty="0"/>
              <a:t>Need J+FJ for calibration sample for jet eta </a:t>
            </a:r>
            <a:r>
              <a:rPr lang="en-US" dirty="0" err="1"/>
              <a:t>intercalibration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4A4D1-A41F-EB49-80FD-B956006E7556}" type="datetime1">
              <a:rPr lang="en-US" smtClean="0"/>
              <a:t>03/12/14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 Commissioning - TGM 29/10/2014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95BB-F496-6846-8C9E-D52CCDDAC4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6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7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 &amp;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70" y="1202267"/>
            <a:ext cx="8686800" cy="520488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Changes required from 50ns to 25ns </a:t>
            </a:r>
            <a:r>
              <a:rPr lang="en-US" dirty="0" smtClean="0"/>
              <a:t>run?</a:t>
            </a:r>
          </a:p>
          <a:p>
            <a:pPr lvl="1"/>
            <a:r>
              <a:rPr lang="en-US" dirty="0" smtClean="0"/>
              <a:t>No particular changes required - no large differences expected</a:t>
            </a:r>
          </a:p>
          <a:p>
            <a:pPr lvl="1"/>
            <a:r>
              <a:rPr lang="en-US" dirty="0" smtClean="0"/>
              <a:t>Plan </a:t>
            </a:r>
            <a:r>
              <a:rPr lang="en-US" dirty="0"/>
              <a:t>to use </a:t>
            </a:r>
            <a:r>
              <a:rPr lang="en-US" dirty="0" smtClean="0"/>
              <a:t>early runs (run in May and 50 </a:t>
            </a:r>
            <a:r>
              <a:rPr lang="en-US" dirty="0"/>
              <a:t>ns </a:t>
            </a:r>
            <a:r>
              <a:rPr lang="en-US" dirty="0" smtClean="0"/>
              <a:t>run) </a:t>
            </a:r>
            <a:r>
              <a:rPr lang="en-US" dirty="0"/>
              <a:t>to </a:t>
            </a:r>
            <a:r>
              <a:rPr lang="en-US" dirty="0" smtClean="0"/>
              <a:t>compare different calibration options and make final decision on baseline calibration to be used</a:t>
            </a:r>
          </a:p>
          <a:p>
            <a:pPr lvl="1"/>
            <a:r>
              <a:rPr lang="en-US" dirty="0" smtClean="0"/>
              <a:t>Repeat </a:t>
            </a:r>
            <a:r>
              <a:rPr lang="en-US" dirty="0"/>
              <a:t>exercise with early 25 ns </a:t>
            </a:r>
            <a:r>
              <a:rPr lang="en-US" dirty="0" smtClean="0"/>
              <a:t>data to find any potential problems</a:t>
            </a:r>
            <a:endParaRPr lang="en-US" dirty="0"/>
          </a:p>
          <a:p>
            <a:pPr lvl="1"/>
            <a:r>
              <a:rPr lang="en-US" dirty="0" smtClean="0"/>
              <a:t>Accumulate data as early as possible (50ns run) for jet and calorimeter calibration </a:t>
            </a:r>
          </a:p>
          <a:p>
            <a:endParaRPr lang="en-US" dirty="0" smtClean="0"/>
          </a:p>
          <a:p>
            <a:r>
              <a:rPr lang="en-US" dirty="0" smtClean="0"/>
              <a:t>Need for L1.5 and calibration?</a:t>
            </a:r>
          </a:p>
          <a:p>
            <a:pPr lvl="1"/>
            <a:r>
              <a:rPr lang="en-US" dirty="0" smtClean="0"/>
              <a:t>We plan to runL1.5 before cell-based full scan</a:t>
            </a:r>
          </a:p>
          <a:p>
            <a:pPr lvl="1"/>
            <a:r>
              <a:rPr lang="en-US" dirty="0" smtClean="0"/>
              <a:t>Idea is to have a handle to reduce HLT input rate</a:t>
            </a:r>
          </a:p>
          <a:p>
            <a:pPr lvl="1"/>
            <a:r>
              <a:rPr lang="en-US" dirty="0" smtClean="0"/>
              <a:t>Would benefit from being able to calibrate  </a:t>
            </a:r>
            <a:r>
              <a:rPr lang="en-US" dirty="0" err="1" smtClean="0"/>
              <a:t>TriggerTower</a:t>
            </a:r>
            <a:r>
              <a:rPr lang="en-US" dirty="0" smtClean="0"/>
              <a:t> readout, to go beyond L1 resolution</a:t>
            </a:r>
          </a:p>
          <a:p>
            <a:endParaRPr lang="en-US" dirty="0" smtClean="0"/>
          </a:p>
          <a:p>
            <a:r>
              <a:rPr lang="en-US" dirty="0" err="1" smtClean="0"/>
              <a:t>TopoClusters</a:t>
            </a:r>
            <a:r>
              <a:rPr lang="en-US" dirty="0" smtClean="0"/>
              <a:t>? Yes, definitely! </a:t>
            </a:r>
          </a:p>
          <a:p>
            <a:pPr lvl="1"/>
            <a:r>
              <a:rPr lang="en-US" dirty="0" smtClean="0"/>
              <a:t>Would like to be able to choose best calibration for physics (CPU time allowing)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625851"/>
            <a:ext cx="9144000" cy="2806701"/>
            <a:chOff x="0" y="2730500"/>
            <a:chExt cx="9144000" cy="28067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30500"/>
              <a:ext cx="9144000" cy="1382325"/>
            </a:xfrm>
            <a:prstGeom prst="rect">
              <a:avLst/>
            </a:prstGeom>
          </p:spPr>
        </p:pic>
        <p:sp>
          <p:nvSpPr>
            <p:cNvPr id="9" name="Rectangular Callout 8"/>
            <p:cNvSpPr/>
            <p:nvPr/>
          </p:nvSpPr>
          <p:spPr>
            <a:xfrm>
              <a:off x="186266" y="4436534"/>
              <a:ext cx="1591734" cy="1100667"/>
            </a:xfrm>
            <a:prstGeom prst="wedgeRectCallout">
              <a:avLst>
                <a:gd name="adj1" fmla="val 42997"/>
                <a:gd name="adj2" fmla="val -100577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Requires full event scan for energy density calculation</a:t>
              </a:r>
              <a:endPara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endParaRPr>
            </a:p>
          </p:txBody>
        </p:sp>
        <p:sp>
          <p:nvSpPr>
            <p:cNvPr id="12" name="Rectangular Callout 11"/>
            <p:cNvSpPr/>
            <p:nvPr/>
          </p:nvSpPr>
          <p:spPr>
            <a:xfrm>
              <a:off x="1930400" y="4436534"/>
              <a:ext cx="1591734" cy="1100667"/>
            </a:xfrm>
            <a:prstGeom prst="wedgeRectCallout">
              <a:avLst>
                <a:gd name="adj1" fmla="val 14274"/>
                <a:gd name="adj2" fmla="val -9596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Requires full event tracking and pr. vertex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3708401" y="4436534"/>
              <a:ext cx="1591734" cy="1100667"/>
            </a:xfrm>
            <a:prstGeom prst="wedgeRectCallout">
              <a:avLst>
                <a:gd name="adj1" fmla="val 14274"/>
                <a:gd name="adj2" fmla="val -95962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C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alibration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parametrized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vs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</a:t>
              </a:r>
              <a:r>
                <a:rPr lang="en-US" baseline="-25000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T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&amp;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η</a:t>
              </a:r>
              <a:endPara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endParaRPr>
            </a:p>
          </p:txBody>
        </p:sp>
        <p:sp>
          <p:nvSpPr>
            <p:cNvPr id="14" name="Rectangular Callout 13"/>
            <p:cNvSpPr/>
            <p:nvPr/>
          </p:nvSpPr>
          <p:spPr>
            <a:xfrm>
              <a:off x="5435603" y="4436534"/>
              <a:ext cx="1591734" cy="1100667"/>
            </a:xfrm>
            <a:prstGeom prst="wedgeRectCallout">
              <a:avLst>
                <a:gd name="adj1" fmla="val -14449"/>
                <a:gd name="adj2" fmla="val -9596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Requires full tracking &amp; </a:t>
              </a:r>
              <a:r>
                <a:rPr lang="en-US" dirty="0" err="1" smtClean="0">
                  <a:solidFill>
                    <a:srgbClr val="FF0000"/>
                  </a:solidFill>
                </a:rPr>
                <a:t>calo</a:t>
              </a:r>
              <a:r>
                <a:rPr lang="en-US" dirty="0" smtClean="0">
                  <a:solidFill>
                    <a:srgbClr val="FF0000"/>
                  </a:solidFill>
                </a:rPr>
                <a:t> details(*)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ular Callout 14"/>
            <p:cNvSpPr/>
            <p:nvPr/>
          </p:nvSpPr>
          <p:spPr>
            <a:xfrm>
              <a:off x="7095066" y="4436534"/>
              <a:ext cx="1591734" cy="1100667"/>
            </a:xfrm>
            <a:prstGeom prst="wedgeRectCallout">
              <a:avLst>
                <a:gd name="adj1" fmla="val -37854"/>
                <a:gd name="adj2" fmla="val -94424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C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alibration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parametrized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vs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p</a:t>
              </a:r>
              <a:r>
                <a:rPr lang="en-US" baseline="-25000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T</a:t>
              </a:r>
              <a:r>
                <a:rPr lang="en-US" dirty="0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 &amp; </a:t>
              </a:r>
              <a:r>
                <a:rPr lang="en-US" dirty="0" err="1" smtClean="0">
                  <a:ln>
                    <a:solidFill>
                      <a:srgbClr val="008000"/>
                    </a:solidFill>
                  </a:ln>
                  <a:solidFill>
                    <a:srgbClr val="008000"/>
                  </a:solidFill>
                </a:rPr>
                <a:t>η</a:t>
              </a:r>
              <a:endParaRPr lang="en-US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Jet Calibration in HLT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6265" y="977371"/>
            <a:ext cx="8957735" cy="276489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Apply </a:t>
            </a:r>
            <a:r>
              <a:rPr lang="en-US" dirty="0" smtClean="0"/>
              <a:t>as much as possible of </a:t>
            </a:r>
            <a:r>
              <a:rPr lang="en-US" dirty="0" smtClean="0"/>
              <a:t>offline jet calibration</a:t>
            </a:r>
          </a:p>
          <a:p>
            <a:r>
              <a:rPr lang="en-US" dirty="0" smtClean="0"/>
              <a:t>Concentrate on steps leading to larger improvements</a:t>
            </a:r>
            <a:endParaRPr lang="en-US" dirty="0" smtClean="0"/>
          </a:p>
          <a:p>
            <a:r>
              <a:rPr lang="en-US" dirty="0" smtClean="0"/>
              <a:t>Essential: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ileup (jet area) subtraction and</a:t>
            </a:r>
            <a:r>
              <a:rPr lang="en-US" dirty="0"/>
              <a:t> </a:t>
            </a:r>
            <a:r>
              <a:rPr lang="en-US" dirty="0" smtClean="0"/>
              <a:t>Jet Energy Scale: working</a:t>
            </a:r>
          </a:p>
          <a:p>
            <a:r>
              <a:rPr lang="en-US" dirty="0" smtClean="0"/>
              <a:t>In progress/plans:</a:t>
            </a:r>
          </a:p>
          <a:p>
            <a:pPr lvl="1"/>
            <a:r>
              <a:rPr lang="en-US" dirty="0" smtClean="0"/>
              <a:t>Global Sequential Calibration: some </a:t>
            </a:r>
            <a:r>
              <a:rPr lang="en-US" dirty="0" err="1" smtClean="0"/>
              <a:t>factorizable</a:t>
            </a:r>
            <a:r>
              <a:rPr lang="en-US" dirty="0" smtClean="0"/>
              <a:t> steps possible</a:t>
            </a:r>
          </a:p>
          <a:p>
            <a:pPr lvl="1"/>
            <a:r>
              <a:rPr lang="en-US" dirty="0" smtClean="0"/>
              <a:t>Tracking-based steps may be possible but not yet addressed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15470" y="6454802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Peter Sherwood, </a:t>
            </a:r>
            <a:r>
              <a:rPr lang="en-US" dirty="0" err="1" smtClean="0"/>
              <a:t>Nuno</a:t>
            </a:r>
            <a:r>
              <a:rPr lang="en-US" dirty="0" smtClean="0"/>
              <a:t> </a:t>
            </a:r>
            <a:r>
              <a:rPr lang="en-US" dirty="0" err="1" smtClean="0"/>
              <a:t>Anjos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5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075" y="274638"/>
            <a:ext cx="2164889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4" y="391998"/>
            <a:ext cx="8984676" cy="621100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Jet Algorithm:</a:t>
            </a:r>
          </a:p>
          <a:p>
            <a:pPr lvl="1"/>
            <a:r>
              <a:rPr lang="en-US" b="1" dirty="0" smtClean="0"/>
              <a:t>a4</a:t>
            </a:r>
            <a:r>
              <a:rPr lang="en-US" dirty="0" smtClean="0"/>
              <a:t> = anti-</a:t>
            </a:r>
            <a:r>
              <a:rPr lang="en-US" dirty="0" err="1" smtClean="0"/>
              <a:t>kt</a:t>
            </a:r>
            <a:r>
              <a:rPr lang="en-US" dirty="0" smtClean="0"/>
              <a:t> jet finding algorithm with R parameter of 0.4</a:t>
            </a:r>
          </a:p>
          <a:p>
            <a:pPr lvl="1"/>
            <a:r>
              <a:rPr lang="en-US" b="1" dirty="0" smtClean="0"/>
              <a:t>a10</a:t>
            </a:r>
            <a:r>
              <a:rPr lang="en-US" dirty="0" smtClean="0"/>
              <a:t> = anti-</a:t>
            </a:r>
            <a:r>
              <a:rPr lang="en-US" dirty="0" err="1" smtClean="0"/>
              <a:t>kt</a:t>
            </a:r>
            <a:r>
              <a:rPr lang="en-US" dirty="0" smtClean="0"/>
              <a:t> jet finding algorithm with R parameter of 1.0</a:t>
            </a:r>
          </a:p>
          <a:p>
            <a:r>
              <a:rPr lang="en-US" dirty="0" smtClean="0"/>
              <a:t>Input objects used for jet finding:</a:t>
            </a:r>
          </a:p>
          <a:p>
            <a:pPr lvl="1"/>
            <a:r>
              <a:rPr lang="en-US" b="1" dirty="0" err="1" smtClean="0"/>
              <a:t>tc</a:t>
            </a:r>
            <a:r>
              <a:rPr lang="en-US" dirty="0" smtClean="0"/>
              <a:t> = </a:t>
            </a:r>
            <a:r>
              <a:rPr lang="en-US" dirty="0" err="1" smtClean="0"/>
              <a:t>TopoClusters</a:t>
            </a:r>
            <a:r>
              <a:rPr lang="en-US" dirty="0" smtClean="0"/>
              <a:t> reconstructed from calorimeter cells</a:t>
            </a:r>
          </a:p>
          <a:p>
            <a:pPr lvl="1"/>
            <a:r>
              <a:rPr lang="en-US" b="1" dirty="0" smtClean="0"/>
              <a:t>TT</a:t>
            </a:r>
            <a:r>
              <a:rPr lang="en-US" dirty="0" smtClean="0"/>
              <a:t> = Level 1 </a:t>
            </a:r>
            <a:r>
              <a:rPr lang="en-US" dirty="0" err="1" smtClean="0"/>
              <a:t>TriggerTowers</a:t>
            </a:r>
            <a:r>
              <a:rPr lang="en-US" dirty="0" smtClean="0"/>
              <a:t> read out in HLT to allow fast but coarse full</a:t>
            </a:r>
            <a:r>
              <a:rPr lang="en-US" dirty="0"/>
              <a:t> </a:t>
            </a:r>
            <a:r>
              <a:rPr lang="en-US" dirty="0" err="1" smtClean="0"/>
              <a:t>calo</a:t>
            </a:r>
            <a:r>
              <a:rPr lang="en-US" dirty="0" smtClean="0"/>
              <a:t> scan (a.k.a. Level 1.5) </a:t>
            </a:r>
          </a:p>
          <a:p>
            <a:r>
              <a:rPr lang="en-US" dirty="0" smtClean="0"/>
              <a:t>Calorimeter scan:</a:t>
            </a:r>
          </a:p>
          <a:p>
            <a:pPr lvl="1"/>
            <a:r>
              <a:rPr lang="en-US" b="1" dirty="0" smtClean="0"/>
              <a:t>PS</a:t>
            </a:r>
            <a:r>
              <a:rPr lang="en-US" dirty="0" smtClean="0"/>
              <a:t> = partial calorimeter scan seeded by L1 </a:t>
            </a:r>
            <a:r>
              <a:rPr lang="en-US" dirty="0" err="1" smtClean="0"/>
              <a:t>RoI</a:t>
            </a:r>
            <a:r>
              <a:rPr lang="en-US" dirty="0" smtClean="0"/>
              <a:t> or L1.5 </a:t>
            </a:r>
          </a:p>
          <a:p>
            <a:pPr lvl="1"/>
            <a:r>
              <a:rPr lang="en-US" b="1" dirty="0" smtClean="0"/>
              <a:t>FS</a:t>
            </a:r>
            <a:r>
              <a:rPr lang="en-US" dirty="0" smtClean="0"/>
              <a:t> = full calorimeter scan (default)</a:t>
            </a:r>
          </a:p>
          <a:p>
            <a:r>
              <a:rPr lang="en-US" dirty="0" err="1" smtClean="0"/>
              <a:t>Pseudorapidity</a:t>
            </a:r>
            <a:r>
              <a:rPr lang="en-US" dirty="0" smtClean="0"/>
              <a:t> range:</a:t>
            </a:r>
          </a:p>
          <a:p>
            <a:pPr lvl="1"/>
            <a:r>
              <a:rPr lang="en-US" b="1" dirty="0" err="1" smtClean="0"/>
              <a:t>xxETAyy</a:t>
            </a:r>
            <a:r>
              <a:rPr lang="en-US" b="1" dirty="0" smtClean="0"/>
              <a:t> = </a:t>
            </a:r>
            <a:r>
              <a:rPr lang="en-US" dirty="0" smtClean="0"/>
              <a:t>jets in interval xx &lt; |</a:t>
            </a:r>
            <a:r>
              <a:rPr lang="en-US" dirty="0" err="1" smtClean="0"/>
              <a:t>η</a:t>
            </a:r>
            <a:r>
              <a:rPr lang="en-US" dirty="0" smtClean="0"/>
              <a:t>| &lt; </a:t>
            </a:r>
            <a:r>
              <a:rPr lang="en-US" dirty="0" err="1" smtClean="0"/>
              <a:t>yy</a:t>
            </a:r>
            <a:r>
              <a:rPr lang="en-US" dirty="0" smtClean="0"/>
              <a:t> – default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b="1" dirty="0" smtClean="0"/>
              <a:t>0eta32</a:t>
            </a:r>
            <a:r>
              <a:rPr lang="en-US" dirty="0" smtClean="0"/>
              <a:t> (old central jets)</a:t>
            </a:r>
          </a:p>
          <a:p>
            <a:r>
              <a:rPr lang="en-US" dirty="0" smtClean="0"/>
              <a:t>Cluster Energy Scale correction:</a:t>
            </a:r>
            <a:endParaRPr lang="en-US" dirty="0"/>
          </a:p>
          <a:p>
            <a:pPr lvl="1"/>
            <a:r>
              <a:rPr lang="en-US" b="1" dirty="0" err="1"/>
              <a:t>em</a:t>
            </a:r>
            <a:r>
              <a:rPr lang="en-US" dirty="0"/>
              <a:t> = no weights </a:t>
            </a:r>
            <a:r>
              <a:rPr lang="en-US" dirty="0" smtClean="0"/>
              <a:t>applied</a:t>
            </a:r>
            <a:endParaRPr lang="en-US" dirty="0"/>
          </a:p>
          <a:p>
            <a:pPr lvl="1"/>
            <a:r>
              <a:rPr lang="en-US" b="1" dirty="0" err="1"/>
              <a:t>lcw</a:t>
            </a:r>
            <a:r>
              <a:rPr lang="en-US" dirty="0"/>
              <a:t> = local cluster </a:t>
            </a:r>
            <a:r>
              <a:rPr lang="en-US" dirty="0" smtClean="0"/>
              <a:t>weighting</a:t>
            </a:r>
            <a:endParaRPr lang="en-US" dirty="0"/>
          </a:p>
          <a:p>
            <a:r>
              <a:rPr lang="en-US" dirty="0" smtClean="0"/>
              <a:t>Jet Energy Scale correction:</a:t>
            </a:r>
            <a:endParaRPr lang="en-US" dirty="0"/>
          </a:p>
          <a:p>
            <a:pPr lvl="1"/>
            <a:r>
              <a:rPr lang="en-US" b="1" dirty="0" err="1"/>
              <a:t>jes</a:t>
            </a:r>
            <a:r>
              <a:rPr lang="en-US" dirty="0"/>
              <a:t> = JES calibration factors without pileup subtraction</a:t>
            </a:r>
          </a:p>
          <a:p>
            <a:pPr lvl="1"/>
            <a:r>
              <a:rPr lang="en-US" b="1" dirty="0"/>
              <a:t>sub</a:t>
            </a:r>
            <a:r>
              <a:rPr lang="en-US" dirty="0"/>
              <a:t> = pileup subtraction applied but no JES factors</a:t>
            </a:r>
          </a:p>
          <a:p>
            <a:pPr lvl="1"/>
            <a:r>
              <a:rPr lang="en-US" b="1" dirty="0" err="1"/>
              <a:t>subjes</a:t>
            </a:r>
            <a:r>
              <a:rPr lang="en-US" dirty="0"/>
              <a:t> = both pileup subtraction and JES </a:t>
            </a:r>
            <a:r>
              <a:rPr lang="en-US" dirty="0" smtClean="0"/>
              <a:t>factors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Some possible combinations:</a:t>
            </a:r>
            <a:endParaRPr lang="en-US" dirty="0"/>
          </a:p>
          <a:p>
            <a:pPr lvl="1"/>
            <a:r>
              <a:rPr lang="en-US" b="1" dirty="0" smtClean="0"/>
              <a:t>a4tcem</a:t>
            </a:r>
            <a:r>
              <a:rPr lang="en-US" dirty="0" smtClean="0"/>
              <a:t> </a:t>
            </a:r>
            <a:r>
              <a:rPr lang="en-US" dirty="0"/>
              <a:t>= jets built from EM-scale clusters with no jet level </a:t>
            </a:r>
            <a:r>
              <a:rPr lang="en-US" dirty="0" smtClean="0"/>
              <a:t>calibration</a:t>
            </a:r>
            <a:endParaRPr lang="en-US" dirty="0"/>
          </a:p>
          <a:p>
            <a:pPr lvl="1"/>
            <a:r>
              <a:rPr lang="en-US" b="1" dirty="0" smtClean="0"/>
              <a:t>a10tcemsubjes</a:t>
            </a:r>
            <a:r>
              <a:rPr lang="en-US" dirty="0"/>
              <a:t> = jets built from EM-scale clusters </a:t>
            </a:r>
            <a:r>
              <a:rPr lang="en-US" dirty="0" smtClean="0"/>
              <a:t>with pile</a:t>
            </a:r>
            <a:r>
              <a:rPr lang="en-US" dirty="0"/>
              <a:t>-up subtraction </a:t>
            </a:r>
            <a:r>
              <a:rPr lang="en-US" dirty="0" smtClean="0"/>
              <a:t>and </a:t>
            </a:r>
            <a:r>
              <a:rPr lang="en-US" dirty="0"/>
              <a:t>jet-level calibration </a:t>
            </a:r>
          </a:p>
          <a:p>
            <a:pPr lvl="1"/>
            <a:r>
              <a:rPr lang="en-US" b="1" dirty="0" smtClean="0"/>
              <a:t>a10TTem</a:t>
            </a:r>
            <a:r>
              <a:rPr lang="en-US" dirty="0"/>
              <a:t> = jets built from </a:t>
            </a:r>
            <a:r>
              <a:rPr lang="en-US" dirty="0" err="1" smtClean="0"/>
              <a:t>TriggerTowers</a:t>
            </a:r>
            <a:r>
              <a:rPr lang="en-US" dirty="0" smtClean="0"/>
              <a:t> </a:t>
            </a:r>
            <a:r>
              <a:rPr lang="en-US" dirty="0"/>
              <a:t>with no jet level calibration </a:t>
            </a:r>
          </a:p>
          <a:p>
            <a:pPr lvl="1"/>
            <a:r>
              <a:rPr lang="en-US" b="1" dirty="0" smtClean="0"/>
              <a:t>a4tclcwsub</a:t>
            </a:r>
            <a:r>
              <a:rPr lang="en-US" dirty="0"/>
              <a:t> = jets built from LC-scale clusters with only a pile-up subtraction applied at the jet </a:t>
            </a:r>
            <a:r>
              <a:rPr lang="en-US" dirty="0" smtClean="0"/>
              <a:t>level</a:t>
            </a:r>
          </a:p>
          <a:p>
            <a:pPr lvl="1"/>
            <a:r>
              <a:rPr lang="en-US" b="1" dirty="0" smtClean="0"/>
              <a:t>a10tclcw_PS</a:t>
            </a:r>
            <a:r>
              <a:rPr lang="en-US" dirty="0" smtClean="0"/>
              <a:t> = jets built from LC-scale clusters found in a </a:t>
            </a:r>
            <a:r>
              <a:rPr lang="en-US" dirty="0" err="1" smtClean="0"/>
              <a:t>SuperRoI</a:t>
            </a:r>
            <a:r>
              <a:rPr lang="en-US" dirty="0" smtClean="0"/>
              <a:t> seeded by all L1_Jx items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E</a:t>
            </a:r>
            <a:r>
              <a:rPr lang="en-US" baseline="-25000" dirty="0" smtClean="0"/>
              <a:t>T</a:t>
            </a:r>
            <a:r>
              <a:rPr lang="en-US" dirty="0" smtClean="0"/>
              <a:t> Commissioning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6" y="1864784"/>
            <a:ext cx="4893733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78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37068" y="206906"/>
            <a:ext cx="8449732" cy="57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Commissioning so far…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18534" y="897467"/>
            <a:ext cx="6146800" cy="189653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Running jet chains since M5</a:t>
            </a:r>
          </a:p>
          <a:p>
            <a:pPr lvl="1"/>
            <a:r>
              <a:rPr lang="en-US" dirty="0" smtClean="0"/>
              <a:t>j0 seeded from MU10, J10, RD0; </a:t>
            </a:r>
            <a:r>
              <a:rPr lang="en-US" dirty="0" err="1" smtClean="0"/>
              <a:t>ht</a:t>
            </a:r>
            <a:r>
              <a:rPr lang="en-US" dirty="0" smtClean="0"/>
              <a:t>  from J10; no hypo</a:t>
            </a:r>
          </a:p>
          <a:p>
            <a:r>
              <a:rPr lang="en-US" dirty="0" smtClean="0"/>
              <a:t>Online monitoring working </a:t>
            </a:r>
            <a:endParaRPr lang="en-US" dirty="0"/>
          </a:p>
          <a:p>
            <a:pPr lvl="1"/>
            <a:r>
              <a:rPr lang="en-US" dirty="0" smtClean="0"/>
              <a:t>Improvements following experience from M weeks</a:t>
            </a:r>
          </a:p>
          <a:p>
            <a:r>
              <a:rPr lang="en-US" dirty="0" smtClean="0"/>
              <a:t>Offline monitoring now working as well</a:t>
            </a:r>
          </a:p>
          <a:p>
            <a:r>
              <a:rPr lang="en-US" dirty="0" smtClean="0"/>
              <a:t>Also allowing us to train team of experts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6" y="1159934"/>
            <a:ext cx="2506134" cy="5494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2827867"/>
            <a:ext cx="6046377" cy="39278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6470135" y="3481403"/>
            <a:ext cx="501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 </a:t>
            </a:r>
            <a:r>
              <a:rPr lang="en-US" dirty="0"/>
              <a:t>Sawyer, </a:t>
            </a:r>
            <a:r>
              <a:rPr lang="en-US" dirty="0" err="1"/>
              <a:t>Sebastien</a:t>
            </a:r>
            <a:r>
              <a:rPr lang="en-US" dirty="0"/>
              <a:t> Prince, </a:t>
            </a:r>
            <a:r>
              <a:rPr lang="en-US" dirty="0" err="1"/>
              <a:t>Aparajita</a:t>
            </a:r>
            <a:r>
              <a:rPr lang="en-US" dirty="0"/>
              <a:t> </a:t>
            </a:r>
            <a:r>
              <a:rPr lang="en-US" dirty="0" err="1" smtClean="0"/>
              <a:t>Dattagupta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2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9162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83732"/>
            <a:ext cx="8940800" cy="34713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Big changes in </a:t>
            </a:r>
            <a:r>
              <a:rPr lang="en-US" dirty="0" smtClean="0"/>
              <a:t>Jet </a:t>
            </a:r>
            <a:r>
              <a:rPr lang="en-US" dirty="0"/>
              <a:t>T</a:t>
            </a:r>
            <a:r>
              <a:rPr lang="en-US" dirty="0" smtClean="0"/>
              <a:t>rigger for Run II </a:t>
            </a:r>
          </a:p>
          <a:p>
            <a:r>
              <a:rPr lang="en-US" dirty="0" smtClean="0"/>
              <a:t>Baseline plan:</a:t>
            </a:r>
          </a:p>
          <a:p>
            <a:pPr lvl="1"/>
            <a:r>
              <a:rPr lang="en-US" dirty="0" smtClean="0"/>
              <a:t>Trigger Tower full scan to reduce input rate </a:t>
            </a:r>
          </a:p>
          <a:p>
            <a:pPr lvl="1"/>
            <a:r>
              <a:rPr lang="en-US" dirty="0" smtClean="0"/>
              <a:t>Full calorimeter scan – Partial Scan as plan B </a:t>
            </a:r>
          </a:p>
          <a:p>
            <a:pPr lvl="1"/>
            <a:r>
              <a:rPr lang="en-US" dirty="0" smtClean="0"/>
              <a:t>Jet area subtraction and </a:t>
            </a:r>
            <a:r>
              <a:rPr lang="en-US" dirty="0" smtClean="0"/>
              <a:t>as much</a:t>
            </a:r>
            <a:r>
              <a:rPr lang="en-US" dirty="0" smtClean="0"/>
              <a:t> as possible of offline calibration </a:t>
            </a:r>
          </a:p>
          <a:p>
            <a:r>
              <a:rPr lang="en-US" dirty="0" smtClean="0"/>
              <a:t>Long road to get here – but main features working</a:t>
            </a:r>
          </a:p>
          <a:p>
            <a:pPr lvl="1"/>
            <a:r>
              <a:rPr lang="en-US" dirty="0" smtClean="0"/>
              <a:t>Much </a:t>
            </a:r>
            <a:r>
              <a:rPr lang="en-US" dirty="0"/>
              <a:t>room for </a:t>
            </a:r>
            <a:r>
              <a:rPr lang="en-US" dirty="0" smtClean="0"/>
              <a:t>improvement! Volunteers (very) gladly accepted!</a:t>
            </a:r>
          </a:p>
          <a:p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664" y="4470400"/>
            <a:ext cx="5578136" cy="22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8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61067"/>
            <a:ext cx="7620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5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2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Specific issues – Jet calibration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45" y="1207354"/>
            <a:ext cx="5302970" cy="283806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Very important to collect enough data early on for offline jet calibration</a:t>
            </a:r>
          </a:p>
          <a:p>
            <a:r>
              <a:rPr lang="en-US" dirty="0" smtClean="0"/>
              <a:t>Forward region and </a:t>
            </a:r>
            <a:r>
              <a:rPr lang="en-US" dirty="0" err="1" smtClean="0"/>
              <a:t>intercalibration</a:t>
            </a:r>
            <a:endParaRPr lang="en-US" dirty="0" smtClean="0"/>
          </a:p>
          <a:p>
            <a:r>
              <a:rPr lang="en-US" dirty="0" smtClean="0"/>
              <a:t>Even more important due to added material from IBL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eed ≈x16 increase in forward region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696" y="1442553"/>
            <a:ext cx="3876303" cy="1905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7125"/>
            <a:ext cx="9144000" cy="2858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652" y="4366000"/>
            <a:ext cx="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Eta=4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30916" y="4735332"/>
            <a:ext cx="15678" cy="15836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E775-95FB-704B-A080-4FD310A8FFFE}" type="datetime1">
              <a:rPr lang="en-US" smtClean="0"/>
              <a:t>03/12/14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Jet Commissioning - TGM 29/10/2014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595BB-F496-6846-8C9E-D52CCDDAC4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2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L1 Proposal</a:t>
            </a:r>
          </a:p>
        </p:txBody>
      </p:sp>
      <p:graphicFrame>
        <p:nvGraphicFramePr>
          <p:cNvPr id="101" name="Table 101"/>
          <p:cNvGraphicFramePr/>
          <p:nvPr/>
        </p:nvGraphicFramePr>
        <p:xfrm>
          <a:off x="395154" y="1553855"/>
          <a:ext cx="8353689" cy="4486128"/>
        </p:xfrm>
        <a:graphic>
          <a:graphicData uri="http://schemas.openxmlformats.org/drawingml/2006/table">
            <a:tbl>
              <a:tblPr firstRow="1" firstCol="1" bandRow="1"/>
              <a:tblGrid>
                <a:gridCol w="1854214"/>
                <a:gridCol w="1717898"/>
                <a:gridCol w="1593859"/>
                <a:gridCol w="1593859"/>
                <a:gridCol w="1593859"/>
              </a:tblGrid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Item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1.0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2.0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L1_XE35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32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64 kHz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96.6 kHz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128.8 kHz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L1_XE40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19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38.3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57.5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76.7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L1_XE50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5.7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11.3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T w="1270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17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22.6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L1_XE60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2.1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4.3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6.4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8.6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L1_XE70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1.6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3.2 kHz</a:t>
                      </a:r>
                    </a:p>
                  </a:txBody>
                  <a:tcPr marL="35719" marR="35719" marT="35719" marB="35719" anchor="ctr" horzOverflow="overflow"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4.8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6.3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50 ns run
1/fb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5/fb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9/fb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2" name="Shape 102"/>
          <p:cNvSpPr/>
          <p:nvPr/>
        </p:nvSpPr>
        <p:spPr>
          <a:xfrm>
            <a:off x="6771628" y="5094005"/>
            <a:ext cx="214161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600" b="1" i="1"/>
            </a:lvl1pPr>
          </a:lstStyle>
          <a:p>
            <a:pPr defTabSz="410730">
              <a:defRPr sz="1800" b="0" i="0"/>
            </a:pPr>
            <a:r>
              <a:rPr sz="1300" b="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Rates from menuFastTopo.py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L1 Proposal</a:t>
            </a:r>
          </a:p>
        </p:txBody>
      </p:sp>
      <p:graphicFrame>
        <p:nvGraphicFramePr>
          <p:cNvPr id="72" name="Table 72"/>
          <p:cNvGraphicFramePr/>
          <p:nvPr/>
        </p:nvGraphicFramePr>
        <p:xfrm>
          <a:off x="395154" y="1553855"/>
          <a:ext cx="8353689" cy="4486128"/>
        </p:xfrm>
        <a:graphic>
          <a:graphicData uri="http://schemas.openxmlformats.org/drawingml/2006/table">
            <a:tbl>
              <a:tblPr firstRow="1" firstCol="1" bandRow="1"/>
              <a:tblGrid>
                <a:gridCol w="1854214"/>
                <a:gridCol w="1717898"/>
                <a:gridCol w="1593859"/>
                <a:gridCol w="1593859"/>
                <a:gridCol w="1593859"/>
              </a:tblGrid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Item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1.0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2.0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L1_XE35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35.3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70.7 kHz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106.0 kHz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141.3 kHz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L1_XE40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21.2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42.3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63.5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84.6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L1_XE50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6.1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12.2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T w="1270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18.3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24.4 kHz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L1_XE60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2.2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4.3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6.5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8.6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L1_XE70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1.4 kHz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2.8 kHz</a:t>
                      </a:r>
                    </a:p>
                  </a:txBody>
                  <a:tcPr marL="35719" marR="35719" marT="35719" marB="35719" anchor="ctr" horzOverflow="overflow"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4.1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5.5 kHz</a:t>
                      </a:r>
                    </a:p>
                  </a:txBody>
                  <a:tcPr marL="35719" marR="35719" marT="35719" marB="35719" anchor="ctr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38100">
                      <a:solidFill>
                        <a:srgbClr val="164F86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50 ns run
1/fb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5/fb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9/fb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3" name="Shape 73"/>
          <p:cNvSpPr/>
          <p:nvPr/>
        </p:nvSpPr>
        <p:spPr>
          <a:xfrm>
            <a:off x="4482151" y="99458"/>
            <a:ext cx="45449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1800" i="1"/>
            </a:lvl1pPr>
          </a:lstStyle>
          <a:p>
            <a:pPr defTabSz="410730">
              <a:defRPr i="0"/>
            </a:pPr>
            <a:r>
              <a:rPr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Cannot add L1_KF-XE at this point to the menu, since simulation not ready; propose duplicate menu with similar thresholds</a:t>
            </a:r>
          </a:p>
        </p:txBody>
      </p:sp>
      <p:sp>
        <p:nvSpPr>
          <p:cNvPr id="74" name="Shape 74"/>
          <p:cNvSpPr/>
          <p:nvPr/>
        </p:nvSpPr>
        <p:spPr>
          <a:xfrm>
            <a:off x="165338" y="6379408"/>
            <a:ext cx="3262693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300" i="1"/>
            </a:lvl1pPr>
          </a:lstStyle>
          <a:p>
            <a:pPr defTabSz="410730">
              <a:defRPr sz="1800" i="0"/>
            </a:pPr>
            <a:r>
              <a:rPr sz="130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Foreseen rate at L1: ~ 6 kHz (3.5 kHz unique)</a:t>
            </a:r>
          </a:p>
        </p:txBody>
      </p:sp>
      <p:sp>
        <p:nvSpPr>
          <p:cNvPr id="75" name="Shape 75"/>
          <p:cNvSpPr/>
          <p:nvPr/>
        </p:nvSpPr>
        <p:spPr>
          <a:xfrm>
            <a:off x="2915418" y="898720"/>
            <a:ext cx="3642023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300" i="1"/>
            </a:lvl1pPr>
          </a:lstStyle>
          <a:p>
            <a:pPr defTabSz="410730">
              <a:defRPr sz="1800" i="0"/>
            </a:pPr>
            <a:r>
              <a:rPr sz="130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Proposed Evolution Pattern for unprescaled chains</a:t>
            </a:r>
          </a:p>
        </p:txBody>
      </p:sp>
      <p:sp>
        <p:nvSpPr>
          <p:cNvPr id="76" name="Shape 76"/>
          <p:cNvSpPr/>
          <p:nvPr/>
        </p:nvSpPr>
        <p:spPr>
          <a:xfrm flipH="1">
            <a:off x="3792618" y="1234251"/>
            <a:ext cx="1" cy="1886676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410730"/>
            <a:endParaRPr sz="2500" kern="0">
              <a:solidFill>
                <a:sysClr val="windowText" lastClr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6655940" y="5068297"/>
            <a:ext cx="2272592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600" i="1"/>
            </a:lvl1pPr>
          </a:lstStyle>
          <a:p>
            <a:pPr defTabSz="410730">
              <a:defRPr sz="1800" i="0"/>
            </a:pPr>
            <a:r>
              <a:rPr sz="130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Rates from menuFastL1Calo.py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HLT Proposal</a:t>
            </a:r>
          </a:p>
        </p:txBody>
      </p:sp>
      <p:graphicFrame>
        <p:nvGraphicFramePr>
          <p:cNvPr id="80" name="Table 80"/>
          <p:cNvGraphicFramePr/>
          <p:nvPr/>
        </p:nvGraphicFramePr>
        <p:xfrm>
          <a:off x="395154" y="1553855"/>
          <a:ext cx="8353689" cy="4486128"/>
        </p:xfrm>
        <a:graphic>
          <a:graphicData uri="http://schemas.openxmlformats.org/drawingml/2006/table">
            <a:tbl>
              <a:tblPr firstRow="1" firstCol="1" bandRow="1"/>
              <a:tblGrid>
                <a:gridCol w="1854214"/>
                <a:gridCol w="1717898"/>
                <a:gridCol w="1593859"/>
                <a:gridCol w="1593859"/>
                <a:gridCol w="1593859"/>
              </a:tblGrid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Item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0.5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1.0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1.5 x 10</a:t>
                      </a:r>
                      <a:r>
                        <a:rPr sz="1800" b="1" baseline="31999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34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solidFill>
                      <a:srgbClr val="0365C0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L1_XE50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L1_XE60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L1_XE60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L1_XE70</a:t>
                      </a:r>
                    </a:p>
                  </a:txBody>
                  <a:tcPr marL="35719" marR="35719" marT="35719" marB="35719" anchor="ctr" horzOverflow="overflow"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HLT_xe</a:t>
                      </a: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70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HLT_xe</a:t>
                      </a: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HLT_xe</a:t>
                      </a: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90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HLT_xe</a:t>
                      </a:r>
                      <a:r>
                        <a:rPr sz="1800" b="1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100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398CC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Helvetica Light"/>
                          <a:ea typeface="Helvetica Light"/>
                          <a:cs typeface="Helvetica Light"/>
                          <a:sym typeface="Helvetica Light"/>
                        </a:rPr>
                        <a:t>x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2600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560766">
                <a:tc>
                  <a:txBody>
                    <a:bodyPr/>
                    <a:lstStyle/>
                    <a:p>
                      <a:pPr lvl="0" algn="ctr" defTabSz="914400">
                        <a:defRPr sz="2600" b="1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80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50 ns run
1/fb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5/fb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9/fb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25 ns run
9/fb</a:t>
                      </a:r>
                    </a:p>
                  </a:txBody>
                  <a:tcPr marL="35719" marR="35719" marT="35719" marB="35719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1" name="Shape 81"/>
          <p:cNvSpPr/>
          <p:nvPr/>
        </p:nvSpPr>
        <p:spPr>
          <a:xfrm>
            <a:off x="2900555" y="866299"/>
            <a:ext cx="562007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1600" i="1"/>
            </a:lvl1pPr>
          </a:lstStyle>
          <a:p>
            <a:pPr defTabSz="410730">
              <a:defRPr sz="1800" i="0"/>
            </a:pPr>
            <a:r>
              <a:rPr sz="130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XE rates from menuFastTopo.py &amp; menuFast.py differ a lot (factor of 10 not uncommon)</a:t>
            </a:r>
          </a:p>
        </p:txBody>
      </p:sp>
      <p:sp>
        <p:nvSpPr>
          <p:cNvPr id="82" name="Shape 82"/>
          <p:cNvSpPr/>
          <p:nvPr/>
        </p:nvSpPr>
        <p:spPr>
          <a:xfrm flipV="1">
            <a:off x="1984820" y="3647941"/>
            <a:ext cx="1087973" cy="2434740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410730"/>
            <a:endParaRPr sz="2500" kern="0">
              <a:solidFill>
                <a:sysClr val="windowText" lastClr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434590" y="5924643"/>
            <a:ext cx="1831648" cy="74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10730">
              <a:defRPr sz="1800"/>
            </a:pPr>
            <a:r>
              <a:rPr sz="16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Contingency &amp; </a:t>
            </a:r>
          </a:p>
          <a:p>
            <a:pPr defTabSz="410730">
              <a:defRPr sz="1800"/>
            </a:pPr>
            <a:r>
              <a:rPr sz="16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learning from early</a:t>
            </a:r>
          </a:p>
          <a:p>
            <a:pPr defTabSz="410730">
              <a:defRPr sz="1800"/>
            </a:pPr>
            <a:r>
              <a:rPr sz="16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 taking</a:t>
            </a:r>
          </a:p>
        </p:txBody>
      </p:sp>
      <p:sp>
        <p:nvSpPr>
          <p:cNvPr id="84" name="Shape 84"/>
          <p:cNvSpPr/>
          <p:nvPr/>
        </p:nvSpPr>
        <p:spPr>
          <a:xfrm>
            <a:off x="456382" y="5062742"/>
            <a:ext cx="1788064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10730">
              <a:defRPr sz="1800"/>
            </a:pPr>
            <a:r>
              <a:rPr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EM scale cuts;</a:t>
            </a:r>
          </a:p>
          <a:p>
            <a:pPr defTabSz="410730">
              <a:defRPr sz="1800"/>
            </a:pPr>
            <a:r>
              <a:rPr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mht &amp; tclcw should</a:t>
            </a:r>
          </a:p>
          <a:p>
            <a:pPr defTabSz="410730">
              <a:defRPr sz="1800"/>
            </a:pPr>
            <a:r>
              <a:rPr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 higher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sz="1800"/>
            </a:pPr>
            <a:r>
              <a:rPr/>
              <a:t>Turn-on curves for L1_XE70 &amp; HLT_xe_tclcw &amp; cells</a:t>
            </a:r>
          </a:p>
        </p:txBody>
      </p:sp>
      <p:pic>
        <p:nvPicPr>
          <p:cNvPr id="9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426" y="1478601"/>
            <a:ext cx="3821907" cy="2591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5455" y="1478602"/>
            <a:ext cx="3821907" cy="2591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131" y="4160415"/>
            <a:ext cx="3822494" cy="2592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95455" y="4160614"/>
            <a:ext cx="3821907" cy="2591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487"/>
          </a:xfrm>
        </p:spPr>
        <p:txBody>
          <a:bodyPr/>
          <a:lstStyle/>
          <a:p>
            <a:r>
              <a:rPr lang="en-US" dirty="0" smtClean="0"/>
              <a:t>Bonus: rates with pileup correction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854"/>
            <a:ext cx="2447925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Conditions:</a:t>
            </a:r>
          </a:p>
          <a:p>
            <a:pPr lvl="1"/>
            <a:r>
              <a:rPr lang="en-US" dirty="0" smtClean="0"/>
              <a:t>L</a:t>
            </a:r>
            <a:r>
              <a:rPr lang="en-US" dirty="0"/>
              <a:t>=2x10</a:t>
            </a:r>
            <a:r>
              <a:rPr lang="en-US" baseline="30000" dirty="0"/>
              <a:t>34</a:t>
            </a:r>
          </a:p>
          <a:p>
            <a:pPr lvl="1"/>
            <a:r>
              <a:rPr lang="en-US" dirty="0" smtClean="0"/>
              <a:t>4j45 rate</a:t>
            </a:r>
          </a:p>
          <a:p>
            <a:pPr lvl="1"/>
            <a:r>
              <a:rPr lang="en-US" dirty="0" smtClean="0"/>
              <a:t>No event weighting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Only fixed </a:t>
            </a:r>
            <a:r>
              <a:rPr lang="en-US" b="1" dirty="0" err="1" smtClean="0"/>
              <a:t>ρ</a:t>
            </a:r>
            <a:r>
              <a:rPr lang="en-US" b="1" dirty="0" smtClean="0"/>
              <a:t>=6</a:t>
            </a:r>
            <a:r>
              <a:rPr lang="en-US" dirty="0" smtClean="0"/>
              <a:t> here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ρ</a:t>
            </a:r>
            <a:r>
              <a:rPr lang="en-US" dirty="0" smtClean="0"/>
              <a:t> calculation works in private code so far</a:t>
            </a:r>
          </a:p>
          <a:p>
            <a:endParaRPr lang="en-US" dirty="0" smtClean="0"/>
          </a:p>
          <a:p>
            <a:r>
              <a:rPr lang="en-US" b="1" dirty="0" smtClean="0"/>
              <a:t>Top</a:t>
            </a:r>
            <a:r>
              <a:rPr lang="en-US" dirty="0" smtClean="0"/>
              <a:t>: no areas subtraction</a:t>
            </a:r>
          </a:p>
          <a:p>
            <a:endParaRPr lang="en-US" dirty="0" smtClean="0"/>
          </a:p>
          <a:p>
            <a:r>
              <a:rPr lang="en-US" b="1" dirty="0" smtClean="0"/>
              <a:t>Bottom</a:t>
            </a:r>
            <a:r>
              <a:rPr lang="en-US" dirty="0" smtClean="0"/>
              <a:t>: with </a:t>
            </a:r>
            <a:r>
              <a:rPr lang="en-US" dirty="0" err="1"/>
              <a:t>ρ</a:t>
            </a:r>
            <a:r>
              <a:rPr lang="en-US" dirty="0"/>
              <a:t>=</a:t>
            </a:r>
            <a:r>
              <a:rPr lang="en-US" dirty="0" smtClean="0"/>
              <a:t>6 area subtraction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5" y="1331854"/>
            <a:ext cx="5781675" cy="2034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25" y="4186817"/>
            <a:ext cx="5781675" cy="204824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91867" y="1008594"/>
            <a:ext cx="211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Erich </a:t>
            </a:r>
            <a:r>
              <a:rPr lang="en-US" dirty="0" err="1" smtClean="0"/>
              <a:t>Varnes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9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22" y="33224"/>
            <a:ext cx="8229600" cy="1143000"/>
          </a:xfrm>
        </p:spPr>
        <p:txBody>
          <a:bodyPr/>
          <a:lstStyle/>
          <a:p>
            <a:r>
              <a:rPr lang="en-US" dirty="0" smtClean="0"/>
              <a:t>Pile-up subtraction: rho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2" y="913820"/>
            <a:ext cx="4419600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2" y="5311484"/>
            <a:ext cx="8133579" cy="88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15" y="913820"/>
            <a:ext cx="3695417" cy="362903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5069215" y="5311484"/>
            <a:ext cx="1431510" cy="880967"/>
          </a:xfrm>
          <a:prstGeom prst="donut">
            <a:avLst>
              <a:gd name="adj" fmla="val 951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7307"/>
          <a:stretch/>
        </p:blipFill>
        <p:spPr>
          <a:xfrm>
            <a:off x="646111" y="4027979"/>
            <a:ext cx="2667000" cy="1029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0824" y="3946197"/>
            <a:ext cx="17573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 full event </a:t>
            </a:r>
            <a:r>
              <a:rPr lang="en-US" dirty="0" err="1" smtClean="0"/>
              <a:t>topoclusters</a:t>
            </a:r>
            <a:r>
              <a:rPr lang="en-US" dirty="0" smtClean="0"/>
              <a:t> for rho 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5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dirty="0"/>
              <a:t>Overview</a:t>
            </a:r>
          </a:p>
        </p:txBody>
      </p:sp>
      <p:sp>
        <p:nvSpPr>
          <p:cNvPr id="41" name="Shape 41"/>
          <p:cNvSpPr/>
          <p:nvPr/>
        </p:nvSpPr>
        <p:spPr>
          <a:xfrm flipV="1">
            <a:off x="4572001" y="1774517"/>
            <a:ext cx="1" cy="4273372"/>
          </a:xfrm>
          <a:prstGeom prst="line">
            <a:avLst/>
          </a:prstGeom>
          <a:ln w="25400">
            <a:solidFill/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 algn="ctr" defTabSz="410730"/>
            <a:endParaRPr sz="2500" kern="0">
              <a:solidFill>
                <a:sysClr val="windowText" lastClr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5497491" y="1761840"/>
            <a:ext cx="167994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defTabSz="410730">
              <a:defRPr sz="1800"/>
            </a:pPr>
            <a:r>
              <a:rPr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Support Triggers</a:t>
            </a:r>
          </a:p>
        </p:txBody>
      </p:sp>
      <p:sp>
        <p:nvSpPr>
          <p:cNvPr id="43" name="Shape 43"/>
          <p:cNvSpPr/>
          <p:nvPr/>
        </p:nvSpPr>
        <p:spPr>
          <a:xfrm>
            <a:off x="1338686" y="1761840"/>
            <a:ext cx="162865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/>
          </a:lstStyle>
          <a:p>
            <a:pPr defTabSz="410730">
              <a:defRPr sz="1800"/>
            </a:pPr>
            <a:r>
              <a:rPr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Primary Triggers</a:t>
            </a:r>
          </a:p>
        </p:txBody>
      </p:sp>
      <p:sp>
        <p:nvSpPr>
          <p:cNvPr id="44" name="Shape 44"/>
          <p:cNvSpPr/>
          <p:nvPr/>
        </p:nvSpPr>
        <p:spPr>
          <a:xfrm>
            <a:off x="2557344" y="2590042"/>
            <a:ext cx="1258556" cy="592155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defTabSz="410730">
              <a:defRPr sz="1800" b="0">
                <a:solidFill>
                  <a:srgbClr val="000000"/>
                </a:solidFill>
              </a:defRPr>
            </a:pPr>
            <a:r>
              <a:rPr sz="1300" b="0" kern="0">
                <a:solidFill>
                  <a:srgbClr val="000000"/>
                </a:solidFill>
              </a:rPr>
              <a:t>L1_KF-XE</a:t>
            </a:r>
          </a:p>
        </p:txBody>
      </p:sp>
      <p:sp>
        <p:nvSpPr>
          <p:cNvPr id="45" name="Shape 45"/>
          <p:cNvSpPr/>
          <p:nvPr/>
        </p:nvSpPr>
        <p:spPr>
          <a:xfrm>
            <a:off x="1169297" y="2590042"/>
            <a:ext cx="1258556" cy="592155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 defTabSz="410730">
              <a:defRPr sz="1800" b="0">
                <a:solidFill>
                  <a:srgbClr val="000000"/>
                </a:solidFill>
              </a:defRPr>
            </a:pPr>
            <a:r>
              <a:rPr sz="1300" b="0" kern="0">
                <a:solidFill>
                  <a:srgbClr val="000000"/>
                </a:solidFill>
              </a:rPr>
              <a:t>L1_XE</a:t>
            </a:r>
          </a:p>
        </p:txBody>
      </p:sp>
      <p:sp>
        <p:nvSpPr>
          <p:cNvPr id="46" name="Shape 46"/>
          <p:cNvSpPr/>
          <p:nvPr/>
        </p:nvSpPr>
        <p:spPr>
          <a:xfrm>
            <a:off x="1195213" y="4080320"/>
            <a:ext cx="2594772" cy="1131371"/>
          </a:xfrm>
          <a:prstGeom prst="rect">
            <a:avLst/>
          </a:prstGeom>
          <a:solidFill>
            <a:srgbClr val="EC5D5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410730">
              <a:defRPr sz="1800"/>
            </a:pPr>
            <a:r>
              <a:rPr sz="1700" b="1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xe_cell</a:t>
            </a:r>
          </a:p>
          <a:p>
            <a:pPr algn="ctr" defTabSz="410730">
              <a:defRPr sz="1800"/>
            </a:pPr>
            <a:r>
              <a:rPr sz="1700" b="1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xe_tclcw/tcem</a:t>
            </a:r>
          </a:p>
          <a:p>
            <a:pPr algn="ctr" defTabSz="410730">
              <a:defRPr sz="1800"/>
            </a:pPr>
            <a:r>
              <a:rPr sz="1700" b="1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xe_mht</a:t>
            </a:r>
          </a:p>
          <a:p>
            <a:pPr algn="ctr" defTabSz="410730">
              <a:defRPr sz="1800"/>
            </a:pPr>
            <a:r>
              <a:rPr sz="1700" b="1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xe_pufit</a:t>
            </a:r>
          </a:p>
        </p:txBody>
      </p:sp>
      <p:sp>
        <p:nvSpPr>
          <p:cNvPr id="47" name="Shape 47"/>
          <p:cNvSpPr/>
          <p:nvPr/>
        </p:nvSpPr>
        <p:spPr>
          <a:xfrm>
            <a:off x="2492599" y="3290895"/>
            <a:ext cx="1" cy="659036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410730"/>
            <a:endParaRPr sz="2500" kern="0">
              <a:solidFill>
                <a:sysClr val="windowText" lastClr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2141451" y="5363744"/>
            <a:ext cx="702297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300" b="1" i="1"/>
            </a:lvl1pPr>
          </a:lstStyle>
          <a:p>
            <a:pPr algn="ctr" defTabSz="410730">
              <a:defRPr sz="1800" b="0" i="0"/>
            </a:pPr>
            <a:r>
              <a:rPr sz="1300" b="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O(30 Hz)</a:t>
            </a:r>
          </a:p>
        </p:txBody>
      </p:sp>
      <p:sp>
        <p:nvSpPr>
          <p:cNvPr id="49" name="Shape 49"/>
          <p:cNvSpPr/>
          <p:nvPr/>
        </p:nvSpPr>
        <p:spPr>
          <a:xfrm>
            <a:off x="5456753" y="3046754"/>
            <a:ext cx="2583965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defTabSz="410730">
              <a:defRPr sz="1800"/>
            </a:pPr>
            <a:r>
              <a:rPr sz="20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Pre-scaled triggers</a:t>
            </a:r>
          </a:p>
          <a:p>
            <a:pPr defTabSz="410730">
              <a:defRPr sz="1800"/>
            </a:pPr>
            <a:r>
              <a:rPr sz="20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with low xe thresholds</a:t>
            </a:r>
          </a:p>
        </p:txBody>
      </p:sp>
      <p:sp>
        <p:nvSpPr>
          <p:cNvPr id="50" name="Shape 50"/>
          <p:cNvSpPr/>
          <p:nvPr/>
        </p:nvSpPr>
        <p:spPr>
          <a:xfrm>
            <a:off x="5082813" y="4095984"/>
            <a:ext cx="3286648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0730">
              <a:defRPr sz="1800"/>
            </a:pPr>
            <a:r>
              <a:rPr sz="20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Rerun chains for orthogonally</a:t>
            </a:r>
          </a:p>
          <a:p>
            <a:pPr defTabSz="410730">
              <a:defRPr sz="1800"/>
            </a:pPr>
            <a:r>
              <a:rPr sz="2000"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triggered events, e.g. Muons</a:t>
            </a:r>
          </a:p>
        </p:txBody>
      </p:sp>
      <p:sp>
        <p:nvSpPr>
          <p:cNvPr id="51" name="Shape 51"/>
          <p:cNvSpPr/>
          <p:nvPr/>
        </p:nvSpPr>
        <p:spPr>
          <a:xfrm>
            <a:off x="4986736" y="4102294"/>
            <a:ext cx="3400701" cy="659036"/>
          </a:xfrm>
          <a:prstGeom prst="rect">
            <a:avLst/>
          </a:prstGeom>
          <a:solidFill>
            <a:srgbClr val="B36AE2">
              <a:alpha val="35912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41073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5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090" y="4134008"/>
            <a:ext cx="178495" cy="1023995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/>
        </p:nvSpPr>
        <p:spPr>
          <a:xfrm rot="16200000">
            <a:off x="-597918" y="4444300"/>
            <a:ext cx="2133749" cy="63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/>
          <a:p>
            <a:pPr algn="ctr" defTabSz="410730">
              <a:defRPr sz="1800"/>
            </a:pPr>
            <a:r>
              <a:rPr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Unique rate after L1</a:t>
            </a:r>
          </a:p>
          <a:p>
            <a:pPr algn="ctr" defTabSz="410730">
              <a:defRPr sz="1800"/>
            </a:pPr>
            <a:r>
              <a:rPr i="1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should be similar</a:t>
            </a:r>
          </a:p>
        </p:txBody>
      </p:sp>
      <p:sp>
        <p:nvSpPr>
          <p:cNvPr id="54" name="Shape 54"/>
          <p:cNvSpPr/>
          <p:nvPr/>
        </p:nvSpPr>
        <p:spPr>
          <a:xfrm>
            <a:off x="5198313" y="819393"/>
            <a:ext cx="2977548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300" i="1" u="sng">
                <a:hlinkClick r:id=""/>
              </a:defRPr>
            </a:lvl1pPr>
          </a:lstStyle>
          <a:p>
            <a:pPr algn="ctr" defTabSz="410730">
              <a:defRPr sz="1800" i="0" u="none"/>
            </a:pPr>
            <a:r>
              <a:rPr sz="1300" i="0" u="none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https://its.cern.ch/jira/browse/ATR-9566</a:t>
            </a:r>
          </a:p>
        </p:txBody>
      </p:sp>
      <p:sp>
        <p:nvSpPr>
          <p:cNvPr id="55" name="Shape 55"/>
          <p:cNvSpPr/>
          <p:nvPr/>
        </p:nvSpPr>
        <p:spPr>
          <a:xfrm>
            <a:off x="2746145" y="3484324"/>
            <a:ext cx="692962" cy="272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5" tIns="35715" rIns="35715" bIns="35715" anchor="ctr">
            <a:spAutoFit/>
          </a:bodyPr>
          <a:lstStyle>
            <a:lvl1pPr>
              <a:defRPr sz="2300" b="1" i="1"/>
            </a:lvl1pPr>
          </a:lstStyle>
          <a:p>
            <a:pPr algn="ctr" defTabSz="410730">
              <a:defRPr sz="1800" b="0" i="0"/>
            </a:pPr>
            <a:r>
              <a:rPr sz="1300" b="0" i="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O(6 kHz)</a:t>
            </a:r>
          </a:p>
        </p:txBody>
      </p:sp>
      <p:sp>
        <p:nvSpPr>
          <p:cNvPr id="56" name="Shape 56"/>
          <p:cNvSpPr/>
          <p:nvPr/>
        </p:nvSpPr>
        <p:spPr>
          <a:xfrm>
            <a:off x="4986735" y="3070076"/>
            <a:ext cx="3400700" cy="659036"/>
          </a:xfrm>
          <a:prstGeom prst="rect">
            <a:avLst/>
          </a:prstGeom>
          <a:solidFill>
            <a:srgbClr val="B36AE2">
              <a:alpha val="35912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41073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005" y="3428731"/>
            <a:ext cx="4957520" cy="3168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951436" cy="10237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Cluster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9941"/>
            <a:ext cx="3135235" cy="50729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Resolution and linearity improvement  for charged </a:t>
            </a:r>
            <a:r>
              <a:rPr lang="en-US" dirty="0" err="1" smtClean="0"/>
              <a:t>pions</a:t>
            </a:r>
            <a:r>
              <a:rPr lang="en-US" dirty="0" smtClean="0"/>
              <a:t> after each correction: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EM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LCW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Out of cluster</a:t>
            </a:r>
          </a:p>
          <a:p>
            <a:pPr lvl="1"/>
            <a:r>
              <a:rPr lang="en-US" dirty="0" smtClean="0"/>
              <a:t>Dead material</a:t>
            </a:r>
          </a:p>
          <a:p>
            <a:endParaRPr lang="en-US" dirty="0" smtClean="0"/>
          </a:p>
          <a:p>
            <a:r>
              <a:rPr lang="en-US" dirty="0" smtClean="0"/>
              <a:t>Conditions:</a:t>
            </a:r>
          </a:p>
          <a:p>
            <a:pPr lvl="1"/>
            <a:r>
              <a:rPr lang="en-US" dirty="0" smtClean="0"/>
              <a:t>&lt;</a:t>
            </a:r>
            <a:r>
              <a:rPr lang="en-US" dirty="0"/>
              <a:t>μ</a:t>
            </a:r>
            <a:r>
              <a:rPr lang="en-US" dirty="0" smtClean="0"/>
              <a:t>&gt;=0</a:t>
            </a:r>
          </a:p>
          <a:p>
            <a:pPr lvl="1"/>
            <a:r>
              <a:rPr lang="en-US" dirty="0" smtClean="0"/>
              <a:t>IBL geometry</a:t>
            </a:r>
          </a:p>
          <a:p>
            <a:pPr lvl="1"/>
            <a:r>
              <a:rPr lang="en-US" dirty="0" smtClean="0"/>
              <a:t>2&lt;|</a:t>
            </a:r>
            <a:r>
              <a:rPr lang="en-US" dirty="0" err="1" smtClean="0"/>
              <a:t>η</a:t>
            </a:r>
            <a:r>
              <a:rPr lang="en-US" dirty="0" smtClean="0"/>
              <a:t>|&lt;2.2</a:t>
            </a:r>
          </a:p>
          <a:p>
            <a:pPr lvl="1"/>
            <a:r>
              <a:rPr lang="en-US" dirty="0" smtClean="0"/>
              <a:t>4 samplings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9/24/14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HCW Jet Summary - TGM - 24 Sept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C595-4024-E840-BC3E-512CA5C95F8C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061" y="301187"/>
            <a:ext cx="5011464" cy="325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0226" y="64971"/>
            <a:ext cx="13365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Sven </a:t>
            </a:r>
            <a:r>
              <a:rPr lang="en-US" dirty="0" err="1" smtClean="0"/>
              <a:t>Menke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059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64472" y="942595"/>
            <a:ext cx="4661546" cy="3264891"/>
            <a:chOff x="4161273" y="3246892"/>
            <a:chExt cx="4661546" cy="3264891"/>
          </a:xfrm>
        </p:grpSpPr>
        <p:pic>
          <p:nvPicPr>
            <p:cNvPr id="8" name="Picture 7" descr="Roberta_HTforFatJets_TurnOn_Zprime1TeV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8"/>
            <a:stretch/>
          </p:blipFill>
          <p:spPr>
            <a:xfrm>
              <a:off x="4161273" y="3246892"/>
              <a:ext cx="4661546" cy="30184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5151" y="6204006"/>
              <a:ext cx="2813804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/>
                <a:t>UBA (</a:t>
              </a:r>
              <a:r>
                <a:rPr lang="en-US" sz="1400" dirty="0" err="1" smtClean="0"/>
                <a:t>Devesa</a:t>
              </a:r>
              <a:r>
                <a:rPr lang="en-US" sz="1400" dirty="0" smtClean="0"/>
                <a:t>, </a:t>
              </a:r>
              <a:r>
                <a:rPr lang="en-US" sz="1400" dirty="0" err="1" smtClean="0"/>
                <a:t>Reisin</a:t>
              </a:r>
              <a:r>
                <a:rPr lang="en-US" sz="1400" dirty="0" smtClean="0"/>
                <a:t>, Otero, </a:t>
              </a:r>
              <a:r>
                <a:rPr lang="en-US" sz="1400" dirty="0" err="1" smtClean="0"/>
                <a:t>Piegaia</a:t>
              </a:r>
              <a:r>
                <a:rPr lang="en-US" sz="1400" dirty="0" smtClean="0"/>
                <a:t>)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11766"/>
            <a:ext cx="5674719" cy="930829"/>
          </a:xfrm>
        </p:spPr>
        <p:txBody>
          <a:bodyPr>
            <a:normAutofit/>
          </a:bodyPr>
          <a:lstStyle/>
          <a:p>
            <a:r>
              <a:rPr lang="en-US" dirty="0" smtClean="0"/>
              <a:t>L1Topo, Fat Jets,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40" y="1737958"/>
            <a:ext cx="4709759" cy="312190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L1Topo allows to cut on complex quantities using L1 objects</a:t>
            </a:r>
          </a:p>
          <a:p>
            <a:r>
              <a:rPr lang="en-US" dirty="0" smtClean="0"/>
              <a:t>Example here: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ptimization of fat-jet L1 seed </a:t>
            </a:r>
          </a:p>
          <a:p>
            <a:pPr lvl="1"/>
            <a:r>
              <a:rPr lang="en-US" dirty="0" smtClean="0"/>
              <a:t>HTC: E</a:t>
            </a:r>
            <a:r>
              <a:rPr lang="en-US" baseline="-25000" dirty="0" smtClean="0"/>
              <a:t>T</a:t>
            </a:r>
            <a:r>
              <a:rPr lang="en-US" dirty="0" smtClean="0"/>
              <a:t> sum of all jets with E</a:t>
            </a:r>
            <a:r>
              <a:rPr lang="en-US" baseline="-25000" dirty="0" smtClean="0"/>
              <a:t>T</a:t>
            </a:r>
            <a:r>
              <a:rPr lang="en-US" dirty="0" smtClean="0"/>
              <a:t>&gt;20GeV within |</a:t>
            </a:r>
            <a:r>
              <a:rPr lang="en-US" dirty="0" err="1" smtClean="0"/>
              <a:t>η</a:t>
            </a:r>
            <a:r>
              <a:rPr lang="en-US" dirty="0" smtClean="0"/>
              <a:t>|&lt;2.5</a:t>
            </a:r>
          </a:p>
          <a:p>
            <a:r>
              <a:rPr lang="en-US" dirty="0" smtClean="0"/>
              <a:t>Several other studies, like: </a:t>
            </a:r>
          </a:p>
          <a:p>
            <a:pPr lvl="1"/>
            <a:r>
              <a:rPr lang="en-US" dirty="0" smtClean="0"/>
              <a:t>HT trigger for stop searches</a:t>
            </a:r>
          </a:p>
          <a:p>
            <a:pPr lvl="1"/>
            <a:r>
              <a:rPr lang="en-US" dirty="0" smtClean="0"/>
              <a:t>Fat-jet trigger for VV-&gt;</a:t>
            </a:r>
            <a:r>
              <a:rPr lang="en-US" dirty="0" err="1" smtClean="0"/>
              <a:t>jj</a:t>
            </a:r>
            <a:endParaRPr lang="en-US" dirty="0" smtClean="0"/>
          </a:p>
          <a:p>
            <a:pPr lvl="1"/>
            <a:r>
              <a:rPr lang="en-US" dirty="0" smtClean="0"/>
              <a:t>Razor triggers for resonances decaying to </a:t>
            </a:r>
            <a:r>
              <a:rPr lang="en-US" dirty="0" err="1" smtClean="0"/>
              <a:t>jets+invisible</a:t>
            </a:r>
            <a:r>
              <a:rPr lang="en-US" dirty="0" smtClean="0"/>
              <a:t> particles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" y="11766"/>
            <a:ext cx="3065064" cy="1590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640" y="4741329"/>
            <a:ext cx="9114479" cy="1818217"/>
            <a:chOff x="14640" y="4605865"/>
            <a:chExt cx="9114479" cy="1818217"/>
          </a:xfrm>
        </p:grpSpPr>
        <p:pic>
          <p:nvPicPr>
            <p:cNvPr id="10" name="Picture 9" descr="Roberta_HTforFatJets_RatesTabl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0" y="4605865"/>
              <a:ext cx="9114479" cy="181821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6267" y="5140658"/>
              <a:ext cx="8229600" cy="261076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rgbClr val="000000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73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Commissioning strategy of chains with KF-MET improved coefficients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46810" y="1633065"/>
            <a:ext cx="8250380" cy="499388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dirty="0"/>
              <a:t>Plan to use the 50 ns run to derive a set of data-driven calibration coefficients and test the MC based coefficients.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 dirty="0"/>
              <a:t>Most physics analyses don’t have dedicated plans for the 1/fb of the 50 ns run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 dirty="0"/>
              <a:t>Plan to make a full comparison of L1_XE met &amp; L1_KF-XE MET to formulate a recommendation for combined chains. 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 dirty="0"/>
              <a:t>Update coefficients then prior to the 25 ns data taking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/>
              <a:t>Repeat exercise with early 25 ns data; if no large problem isolated plan to use 50 ns coefficients for entire data taking period.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90520" y="232172"/>
            <a:ext cx="8362960" cy="98226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Changes required for 25 vs 50 ns running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401837" y="1553857"/>
            <a:ext cx="8255861" cy="2968548"/>
          </a:xfrm>
          <a:prstGeom prst="rect">
            <a:avLst/>
          </a:prstGeom>
        </p:spPr>
        <p:txBody>
          <a:bodyPr/>
          <a:lstStyle/>
          <a:p>
            <a:pPr marL="302154" indent="-302154" defTabSz="386086">
              <a:spcBef>
                <a:spcPts val="2742"/>
              </a:spcBef>
              <a:defRPr sz="1800">
                <a:solidFill>
                  <a:srgbClr val="000000"/>
                </a:solidFill>
              </a:defRPr>
            </a:pPr>
            <a:r>
              <a:rPr sz="2400" dirty="0"/>
              <a:t>Plan to use the 50 ns run for quick performance studies on all HLT algorithms.</a:t>
            </a:r>
          </a:p>
          <a:p>
            <a:pPr marL="604309" lvl="1" indent="-302154" defTabSz="386086">
              <a:spcBef>
                <a:spcPts val="2742"/>
              </a:spcBef>
              <a:defRPr sz="1800">
                <a:solidFill>
                  <a:srgbClr val="000000"/>
                </a:solidFill>
              </a:defRPr>
            </a:pPr>
            <a:r>
              <a:rPr sz="2400" dirty="0"/>
              <a:t>Goal is to reduce the number of HLT algorithm candidates down to maximal two. </a:t>
            </a:r>
          </a:p>
          <a:p>
            <a:pPr marL="604309" lvl="1" indent="-302154" defTabSz="386086">
              <a:spcBef>
                <a:spcPts val="2742"/>
              </a:spcBef>
              <a:defRPr sz="1800">
                <a:solidFill>
                  <a:srgbClr val="000000"/>
                </a:solidFill>
              </a:defRPr>
            </a:pPr>
            <a:r>
              <a:rPr sz="2400" dirty="0"/>
              <a:t>For these duplicate the combined chains for the first 25 ns run.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Use of FEBs in XE Triggers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435782" y="1553856"/>
            <a:ext cx="8453351" cy="499839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With the current implementation, FEBs can be calculated only by unpacking the full calorimeter information </a:t>
            </a:r>
            <a:r>
              <a:rPr sz="2000"/>
              <a:t>(as far as we understand)</a:t>
            </a:r>
          </a:p>
          <a:p>
            <a:pPr marL="580380" lvl="1" indent="-258939">
              <a:defRPr sz="1800">
                <a:solidFill>
                  <a:srgbClr val="000000"/>
                </a:solidFill>
              </a:defRPr>
            </a:pPr>
            <a:r>
              <a:rPr sz="2000"/>
              <a:t>Benefit of only unpacking partial information gone; but actual MET calculation still incredibly fast (factor of 10 faster than cell based)</a:t>
            </a:r>
            <a:endParaRPr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/>
              <a:t>No use intended at the moment 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/>
              <a:t>But in a scenario of a lower L1 threshold </a:t>
            </a:r>
            <a:r>
              <a:rPr sz="2000"/>
              <a:t>(departing from the ~ 6 kHz upper limit</a:t>
            </a:r>
            <a:r>
              <a:rPr/>
              <a:t>), they could be used to protect the HLT whilst gaining overall turn-on.</a:t>
            </a:r>
          </a:p>
        </p:txBody>
      </p:sp>
      <p:pic>
        <p:nvPicPr>
          <p:cNvPr id="66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2036" y="159783"/>
            <a:ext cx="1439884" cy="1127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Need for L1.5 jets and calibration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401836" y="1562696"/>
            <a:ext cx="8340328" cy="3611525"/>
          </a:xfrm>
          <a:prstGeom prst="rect">
            <a:avLst/>
          </a:prstGeom>
        </p:spPr>
        <p:txBody>
          <a:bodyPr/>
          <a:lstStyle/>
          <a:p>
            <a:pPr marL="289296" indent="-289296" defTabSz="369656">
              <a:spcBef>
                <a:spcPts val="2601"/>
              </a:spcBef>
              <a:defRPr sz="1800">
                <a:solidFill>
                  <a:srgbClr val="000000"/>
                </a:solidFill>
              </a:defRPr>
            </a:pPr>
            <a:r>
              <a:rPr sz="2300"/>
              <a:t>At this point no use for L1.5 jets</a:t>
            </a:r>
          </a:p>
          <a:p>
            <a:pPr marL="289296" indent="-289296" defTabSz="369656">
              <a:spcBef>
                <a:spcPts val="2601"/>
              </a:spcBef>
              <a:defRPr sz="1800">
                <a:solidFill>
                  <a:srgbClr val="000000"/>
                </a:solidFill>
              </a:defRPr>
            </a:pPr>
            <a:r>
              <a:rPr sz="2300"/>
              <a:t>Calibration at HLT:</a:t>
            </a:r>
          </a:p>
          <a:p>
            <a:pPr marL="578592" lvl="1" indent="-289296" defTabSz="369656">
              <a:spcBef>
                <a:spcPts val="2601"/>
              </a:spcBef>
              <a:defRPr sz="1800">
                <a:solidFill>
                  <a:srgbClr val="000000"/>
                </a:solidFill>
              </a:defRPr>
            </a:pPr>
            <a:r>
              <a:rPr sz="2300"/>
              <a:t>For MHT plan to use same prescription as jet signature group (</a:t>
            </a:r>
            <a:r>
              <a:rPr sz="2000"/>
              <a:t>i.e. uncalibrated clusters to build jets that are then calibrated</a:t>
            </a:r>
            <a:r>
              <a:rPr sz="2300"/>
              <a:t>)</a:t>
            </a:r>
          </a:p>
          <a:p>
            <a:pPr marL="578592" lvl="1" indent="-289296" defTabSz="369656">
              <a:spcBef>
                <a:spcPts val="2601"/>
              </a:spcBef>
              <a:defRPr sz="1800">
                <a:solidFill>
                  <a:srgbClr val="000000"/>
                </a:solidFill>
              </a:defRPr>
            </a:pPr>
            <a:r>
              <a:rPr sz="2300"/>
              <a:t>For clusters: setup to use either uncalibrated or calibrated clusters. Current studies indicate that calibration has no big impact </a:t>
            </a:r>
            <a:r>
              <a:rPr sz="1600"/>
              <a:t>(contrary of what was seen in 2012)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Jet Trigger </a:t>
            </a:r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6" y="1803398"/>
            <a:ext cx="5926665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8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93" y="3186324"/>
            <a:ext cx="3791614" cy="36378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3B053-36B1-904A-972D-C07CE42D9F23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75" y="135467"/>
            <a:ext cx="3591559" cy="36005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23744" y="3910294"/>
            <a:ext cx="2989237" cy="2205662"/>
            <a:chOff x="5301599" y="4515813"/>
            <a:chExt cx="2989237" cy="220566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1492" y="4892131"/>
              <a:ext cx="1829344" cy="1829344"/>
            </a:xfrm>
            <a:prstGeom prst="rect">
              <a:avLst/>
            </a:prstGeom>
          </p:spPr>
        </p:pic>
        <p:sp>
          <p:nvSpPr>
            <p:cNvPr id="16" name="Oval Callout 15"/>
            <p:cNvSpPr/>
            <p:nvPr/>
          </p:nvSpPr>
          <p:spPr>
            <a:xfrm>
              <a:off x="5301599" y="4515813"/>
              <a:ext cx="1666012" cy="752635"/>
            </a:xfrm>
            <a:prstGeom prst="wedgeEllipseCallout">
              <a:avLst>
                <a:gd name="adj1" fmla="val 56332"/>
                <a:gd name="adj2" fmla="val 37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All jets are connected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7" y="337360"/>
            <a:ext cx="6331165" cy="301434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Unusual trigger…</a:t>
            </a:r>
          </a:p>
          <a:p>
            <a:pPr lvl="1"/>
            <a:r>
              <a:rPr lang="en-US" dirty="0"/>
              <a:t>Jets </a:t>
            </a:r>
            <a:r>
              <a:rPr lang="en-US" i="1" dirty="0"/>
              <a:t>defined</a:t>
            </a:r>
            <a:r>
              <a:rPr lang="en-US" dirty="0"/>
              <a:t> by jet algorithm </a:t>
            </a:r>
          </a:p>
          <a:p>
            <a:pPr lvl="1"/>
            <a:r>
              <a:rPr lang="en-US" dirty="0" smtClean="0"/>
              <a:t>Jets have non-negligible size in detector</a:t>
            </a:r>
          </a:p>
          <a:p>
            <a:pPr lvl="1"/>
            <a:r>
              <a:rPr lang="en-US" dirty="0" smtClean="0"/>
              <a:t>Nearby </a:t>
            </a:r>
            <a:r>
              <a:rPr lang="en-US" dirty="0"/>
              <a:t>jets influence reconstruction</a:t>
            </a:r>
          </a:p>
          <a:p>
            <a:pPr lvl="1"/>
            <a:r>
              <a:rPr lang="en-US" dirty="0" smtClean="0"/>
              <a:t>Signal is </a:t>
            </a:r>
            <a:r>
              <a:rPr lang="en-US" i="1" dirty="0" smtClean="0"/>
              <a:t>same</a:t>
            </a:r>
            <a:r>
              <a:rPr lang="en-US" dirty="0" smtClean="0"/>
              <a:t> as background</a:t>
            </a:r>
          </a:p>
          <a:p>
            <a:pPr lvl="1"/>
            <a:r>
              <a:rPr lang="en-US" dirty="0" smtClean="0"/>
              <a:t>Just selecting phase space (i.e. physics!)</a:t>
            </a:r>
          </a:p>
          <a:p>
            <a:pPr lvl="1"/>
            <a:r>
              <a:rPr lang="en-US" dirty="0" smtClean="0"/>
              <a:t>Very steeply falling spectrum</a:t>
            </a:r>
          </a:p>
          <a:p>
            <a:pPr lvl="1"/>
            <a:r>
              <a:rPr lang="en-US" dirty="0" smtClean="0"/>
              <a:t>Jet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resolution determines “background” rate</a:t>
            </a:r>
          </a:p>
          <a:p>
            <a:r>
              <a:rPr lang="en-US" dirty="0" smtClean="0"/>
              <a:t>Region of Interest (</a:t>
            </a:r>
            <a:r>
              <a:rPr lang="en-US" dirty="0" err="1" smtClean="0"/>
              <a:t>RoI</a:t>
            </a:r>
            <a:r>
              <a:rPr lang="en-US" dirty="0" smtClean="0"/>
              <a:t>) approach not really suitable</a:t>
            </a:r>
          </a:p>
          <a:p>
            <a:r>
              <a:rPr lang="en-US" dirty="0" smtClean="0"/>
              <a:t>Reproduce offline reconstruction as much as possible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ATLAS Weekly - Jet Trigger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8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4753</TotalTime>
  <Words>2332</Words>
  <Application>Microsoft Macintosh PowerPoint</Application>
  <PresentationFormat>On-screen Show (4:3)</PresentationFormat>
  <Paragraphs>470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ModernPortfolio</vt:lpstr>
      <vt:lpstr>Commissioning Requirements from Hadronic Signatures</vt:lpstr>
      <vt:lpstr>Missing ET Commissioning Plans</vt:lpstr>
      <vt:lpstr>Overview</vt:lpstr>
      <vt:lpstr>Commissioning strategy of chains with KF-MET improved coefficients</vt:lpstr>
      <vt:lpstr>Changes required for 25 vs 50 ns running</vt:lpstr>
      <vt:lpstr>Use of FEBs in XE Triggers</vt:lpstr>
      <vt:lpstr>Need for L1.5 jets and calibration</vt:lpstr>
      <vt:lpstr>Jet Trigger plans</vt:lpstr>
      <vt:lpstr>PowerPoint Presentation</vt:lpstr>
      <vt:lpstr>Architecture &amp; SW changes for Run II</vt:lpstr>
      <vt:lpstr>Partial solution: Partial Scan</vt:lpstr>
      <vt:lpstr>Cost…</vt:lpstr>
      <vt:lpstr>Improvements in clustering time</vt:lpstr>
      <vt:lpstr>Jet Trigger Commissioning Plans</vt:lpstr>
      <vt:lpstr>Primary Jet Menu Items at low &amp; high lumi</vt:lpstr>
      <vt:lpstr>Jet trigger commissioning strategy</vt:lpstr>
      <vt:lpstr>Questions &amp; Answers</vt:lpstr>
      <vt:lpstr>Jet Calibration in HLT</vt:lpstr>
      <vt:lpstr>Key</vt:lpstr>
      <vt:lpstr>Commissioning so far…</vt:lpstr>
      <vt:lpstr>Conclusions</vt:lpstr>
      <vt:lpstr>Bonus slides</vt:lpstr>
      <vt:lpstr>Specific issues – Jet calibration data</vt:lpstr>
      <vt:lpstr>L1 Proposal</vt:lpstr>
      <vt:lpstr>L1 Proposal</vt:lpstr>
      <vt:lpstr>HLT Proposal</vt:lpstr>
      <vt:lpstr>Turn-on curves for L1_XE70 &amp; HLT_xe_tclcw &amp; cells</vt:lpstr>
      <vt:lpstr>Bonus: rates with pileup correction</vt:lpstr>
      <vt:lpstr>Pile-up subtraction: rho</vt:lpstr>
      <vt:lpstr>Cluster Calibration</vt:lpstr>
      <vt:lpstr>L1Topo, Fat Jets, et al.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Menu for rel.20.0.0/MC2015</dc:title>
  <dc:creator>Ricardo Goncalo</dc:creator>
  <cp:lastModifiedBy>Ricardo Goncalo</cp:lastModifiedBy>
  <cp:revision>210</cp:revision>
  <cp:lastPrinted>2014-11-26T11:20:28Z</cp:lastPrinted>
  <dcterms:created xsi:type="dcterms:W3CDTF">2014-11-25T23:33:26Z</dcterms:created>
  <dcterms:modified xsi:type="dcterms:W3CDTF">2014-12-03T10:30:02Z</dcterms:modified>
</cp:coreProperties>
</file>