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7" r:id="rId2"/>
    <p:sldId id="29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148C-9CA9-5E4D-8DE6-B88008D01C64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CA5C-3813-4644-8C0F-8F9737FFC93A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11B1-A73F-FF4A-9FFE-4FEB5BA6E87F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14C6-08C1-874D-BD25-047ADF12E25C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FA75-450E-654B-9A58-0DEEBBA59BEB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8C96-CF56-3643-BEDC-F34771A6444F}" type="datetime1">
              <a:rPr lang="en-US" smtClean="0"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4D9A-11A3-004F-862D-C2178DE05189}" type="datetime1">
              <a:rPr lang="en-US" smtClean="0"/>
              <a:t>2/1/12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1227F-1264-FB43-8124-9D8DE47FD4DD}" type="datetime1">
              <a:rPr lang="en-US" smtClean="0"/>
              <a:t>2/1/12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0C58-2D60-A64C-8AAE-79DD77A38C0B}" type="datetime1">
              <a:rPr lang="en-US" smtClean="0"/>
              <a:t>2/1/12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92D7-C195-CF4B-8097-54AAD4EDEAEC}" type="datetime1">
              <a:rPr lang="en-US" smtClean="0"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E531-A861-9B4F-B1E8-A30E8190E80E}" type="datetime1">
              <a:rPr lang="en-US" smtClean="0"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0593-3576-C84C-A3AA-37C0A054A3EE}" type="datetime1">
              <a:rPr lang="en-US" smtClean="0"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b-tagging workshop, Nijmegen - Jan.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10" y="0"/>
            <a:ext cx="5562600" cy="829289"/>
          </a:xfrm>
        </p:spPr>
        <p:txBody>
          <a:bodyPr/>
          <a:lstStyle/>
          <a:p>
            <a:r>
              <a:rPr lang="en-US" dirty="0" smtClean="0"/>
              <a:t>H-&gt;bb Status and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82" y="1090429"/>
            <a:ext cx="5818018" cy="56311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Difficult analyses!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ut important to add much needed sensitivity</a:t>
            </a:r>
          </a:p>
          <a:p>
            <a:pPr lvl="1"/>
            <a:r>
              <a:rPr lang="en-US" dirty="0" smtClean="0"/>
              <a:t>Later will be essential for measuring Higgs properties</a:t>
            </a:r>
          </a:p>
          <a:p>
            <a:endParaRPr lang="en-US" dirty="0" smtClean="0"/>
          </a:p>
          <a:p>
            <a:r>
              <a:rPr lang="en-US" dirty="0" smtClean="0"/>
              <a:t>Several strands of activity:</a:t>
            </a:r>
            <a:endParaRPr lang="en-US" b="1" dirty="0" smtClean="0"/>
          </a:p>
          <a:p>
            <a:pPr lvl="1"/>
            <a:r>
              <a:rPr lang="en-US" b="1" dirty="0" smtClean="0"/>
              <a:t>Inclusive analyses: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/</a:t>
            </a:r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 </a:t>
            </a:r>
          </a:p>
          <a:p>
            <a:pPr lvl="2"/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LHC H-&gt;bb results (1fb</a:t>
            </a:r>
            <a:r>
              <a:rPr lang="en-US" b="1" baseline="30000" dirty="0" smtClean="0"/>
              <a:t>-1</a:t>
            </a:r>
            <a:r>
              <a:rPr lang="en-US" b="1" dirty="0" smtClean="0"/>
              <a:t>) made public for EPS 2011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ATLAS results to show at </a:t>
            </a:r>
            <a:r>
              <a:rPr lang="en-US" dirty="0" err="1" smtClean="0"/>
              <a:t>Moriond</a:t>
            </a:r>
            <a:endParaRPr lang="en-US" dirty="0" smtClean="0"/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, H-&gt;bb </a:t>
            </a:r>
          </a:p>
          <a:p>
            <a:pPr lvl="2"/>
            <a:r>
              <a:rPr lang="en-US" dirty="0" smtClean="0"/>
              <a:t>first data-based results obtained Jan.2012</a:t>
            </a:r>
          </a:p>
          <a:p>
            <a:pPr lvl="1"/>
            <a:r>
              <a:rPr lang="en-US" dirty="0" smtClean="0"/>
              <a:t>VBF H-&gt;bb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Jet-substructure analyses:</a:t>
            </a:r>
          </a:p>
          <a:p>
            <a:pPr lvl="1"/>
            <a:r>
              <a:rPr lang="en-US" dirty="0" smtClean="0"/>
              <a:t>Novel technique, difficult and yet unproven </a:t>
            </a:r>
          </a:p>
          <a:p>
            <a:pPr lvl="2"/>
            <a:r>
              <a:rPr lang="en-US" b="1" dirty="0" smtClean="0"/>
              <a:t>First W mass plot shown in EPS 2011</a:t>
            </a:r>
          </a:p>
          <a:p>
            <a:pPr lvl="1"/>
            <a:r>
              <a:rPr lang="en-US" dirty="0" smtClean="0"/>
              <a:t>WH/ZH – note in preparation</a:t>
            </a:r>
          </a:p>
          <a:p>
            <a:pPr lvl="1"/>
            <a:r>
              <a:rPr lang="en-US" dirty="0" smtClean="0"/>
              <a:t>Z-&gt;bb – calibration channel – promising results!</a:t>
            </a:r>
          </a:p>
          <a:p>
            <a:endParaRPr lang="en-US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167" y="302530"/>
            <a:ext cx="2863904" cy="164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167" y="1949422"/>
            <a:ext cx="2874966" cy="231324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167" y="4218196"/>
            <a:ext cx="2874966" cy="23846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5400000">
            <a:off x="7982050" y="4245048"/>
            <a:ext cx="1849943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Extremely preliminary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01552" y="2428701"/>
            <a:ext cx="96143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WH-&gt;</a:t>
            </a:r>
            <a:r>
              <a:rPr lang="en-US" sz="1400" dirty="0" err="1" smtClean="0"/>
              <a:t>lνbb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501552" y="4686507"/>
            <a:ext cx="96143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</a:t>
            </a:r>
            <a:r>
              <a:rPr lang="en-US" sz="1400" dirty="0" smtClean="0"/>
              <a:t>H-&gt;</a:t>
            </a:r>
            <a:r>
              <a:rPr lang="en-US" sz="1400" dirty="0" err="1" smtClean="0"/>
              <a:t>llbb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288"/>
            <a:ext cx="8229600" cy="6393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H-&gt;bb Status and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63" y="914004"/>
            <a:ext cx="5126923" cy="562646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Current plans for </a:t>
            </a:r>
            <a:r>
              <a:rPr lang="en-US" dirty="0" err="1" smtClean="0"/>
              <a:t>Moriond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Publication on inclusive WH/ZH</a:t>
            </a:r>
          </a:p>
          <a:p>
            <a:pPr lvl="1"/>
            <a:r>
              <a:rPr lang="en-US" dirty="0" smtClean="0"/>
              <a:t>Advanced stage – paper draft being circulated to Higgs </a:t>
            </a:r>
            <a:r>
              <a:rPr lang="en-US" dirty="0" smtClean="0"/>
              <a:t>group today</a:t>
            </a:r>
          </a:p>
          <a:p>
            <a:pPr lvl="1"/>
            <a:r>
              <a:rPr lang="en-US" dirty="0" smtClean="0"/>
              <a:t>Aim to contribute </a:t>
            </a:r>
            <a:r>
              <a:rPr lang="en-US" dirty="0" smtClean="0"/>
              <a:t>to 2011 ATLAS + CMS </a:t>
            </a:r>
            <a:r>
              <a:rPr lang="en-US" dirty="0" smtClean="0"/>
              <a:t>combination</a:t>
            </a:r>
          </a:p>
          <a:p>
            <a:pPr lvl="1"/>
            <a:r>
              <a:rPr lang="en-US" dirty="0" smtClean="0"/>
              <a:t>Include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endParaRPr lang="en-US" smtClean="0"/>
          </a:p>
          <a:p>
            <a:r>
              <a:rPr lang="en-US" smtClean="0"/>
              <a:t>Longer</a:t>
            </a:r>
            <a:r>
              <a:rPr lang="en-US" dirty="0" smtClean="0"/>
              <a:t>-term plans:</a:t>
            </a:r>
          </a:p>
          <a:p>
            <a:pPr lvl="1"/>
            <a:r>
              <a:rPr lang="en-US" dirty="0" smtClean="0"/>
              <a:t>Improve sensitivity of course!...</a:t>
            </a:r>
          </a:p>
          <a:p>
            <a:pPr lvl="1"/>
            <a:r>
              <a:rPr lang="en-US" dirty="0" smtClean="0"/>
              <a:t>For Summer (</a:t>
            </a:r>
            <a:r>
              <a:rPr lang="en-US" dirty="0" smtClean="0"/>
              <a:t>ICHEP etc) </a:t>
            </a:r>
            <a:r>
              <a:rPr lang="en-US" dirty="0" smtClean="0"/>
              <a:t>and later: </a:t>
            </a:r>
          </a:p>
          <a:p>
            <a:pPr lvl="2"/>
            <a:r>
              <a:rPr lang="en-US" dirty="0" smtClean="0"/>
              <a:t>Merge sub-jet and inclusive analyses – jet substructure</a:t>
            </a:r>
            <a:r>
              <a:rPr lang="en-US" dirty="0" smtClean="0"/>
              <a:t> may </a:t>
            </a:r>
            <a:r>
              <a:rPr lang="en-US" dirty="0" smtClean="0"/>
              <a:t>improve highest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err="1" smtClean="0"/>
              <a:t>(H</a:t>
            </a:r>
            <a:r>
              <a:rPr lang="en-US" dirty="0" smtClean="0"/>
              <a:t>) bin of inclusive analyses</a:t>
            </a:r>
          </a:p>
          <a:p>
            <a:pPr lvl="2"/>
            <a:r>
              <a:rPr lang="en-US" dirty="0" smtClean="0"/>
              <a:t>Multivariate </a:t>
            </a:r>
            <a:r>
              <a:rPr lang="en-US" dirty="0" smtClean="0"/>
              <a:t>techniques - ongoing</a:t>
            </a:r>
          </a:p>
          <a:p>
            <a:pPr lvl="2"/>
            <a:r>
              <a:rPr lang="en-US" dirty="0" smtClean="0"/>
              <a:t>New channels: </a:t>
            </a:r>
            <a:r>
              <a:rPr lang="en-US" dirty="0" err="1" smtClean="0"/>
              <a:t>ttH</a:t>
            </a:r>
            <a:r>
              <a:rPr lang="en-US" dirty="0" smtClean="0"/>
              <a:t>, VBF H-&gt;bb, boosted </a:t>
            </a:r>
            <a:r>
              <a:rPr lang="en-US" dirty="0" err="1" smtClean="0"/>
              <a:t>gg</a:t>
            </a:r>
            <a:r>
              <a:rPr lang="en-US" dirty="0" smtClean="0"/>
              <a:t>-&gt;H?</a:t>
            </a:r>
          </a:p>
          <a:p>
            <a:pPr lvl="2"/>
            <a:r>
              <a:rPr lang="en-US" dirty="0" smtClean="0"/>
              <a:t>Add new 2012 </a:t>
            </a:r>
            <a:r>
              <a:rPr lang="en-US" dirty="0" smtClean="0"/>
              <a:t>data!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Analyses </a:t>
            </a:r>
            <a:r>
              <a:rPr lang="en-US" dirty="0" smtClean="0"/>
              <a:t>depend </a:t>
            </a:r>
            <a:r>
              <a:rPr lang="en-US" b="1" dirty="0" smtClean="0"/>
              <a:t>crucially </a:t>
            </a:r>
            <a:r>
              <a:rPr lang="en-US" dirty="0" smtClean="0"/>
              <a:t>on </a:t>
            </a:r>
            <a:r>
              <a:rPr lang="en-US" dirty="0" smtClean="0"/>
              <a:t>good performance:</a:t>
            </a:r>
          </a:p>
          <a:p>
            <a:pPr lvl="1"/>
            <a:r>
              <a:rPr lang="en-US" dirty="0" smtClean="0"/>
              <a:t>Trigger </a:t>
            </a:r>
          </a:p>
          <a:p>
            <a:pPr lvl="2"/>
            <a:r>
              <a:rPr lang="en-US" dirty="0" smtClean="0"/>
              <a:t>Jet, MET, </a:t>
            </a:r>
            <a:r>
              <a:rPr lang="en-US" dirty="0" err="1" smtClean="0"/>
              <a:t>b</a:t>
            </a:r>
            <a:r>
              <a:rPr lang="en-US" dirty="0" smtClean="0"/>
              <a:t>-tagging trigger crucial for for several analyses: VBF, Z-&gt;bb</a:t>
            </a:r>
          </a:p>
          <a:p>
            <a:pPr lvl="2"/>
            <a:r>
              <a:rPr lang="en-US" dirty="0" smtClean="0"/>
              <a:t>Looking into possibility of using low-priority stream to keep lower-threshold events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-</a:t>
            </a:r>
            <a:r>
              <a:rPr lang="en-US" dirty="0" smtClean="0"/>
              <a:t>tagging – lots  of fruitful interaction with H.F. group</a:t>
            </a:r>
          </a:p>
          <a:p>
            <a:pPr lvl="1"/>
            <a:r>
              <a:rPr lang="en-US" dirty="0" smtClean="0"/>
              <a:t>Jet </a:t>
            </a:r>
            <a:r>
              <a:rPr lang="en-US" dirty="0" smtClean="0"/>
              <a:t>reconstruction – to be strengthened</a:t>
            </a:r>
          </a:p>
          <a:p>
            <a:pPr lvl="1"/>
            <a:r>
              <a:rPr lang="en-US" dirty="0" smtClean="0"/>
              <a:t>Pileup </a:t>
            </a:r>
            <a:r>
              <a:rPr lang="en-US" dirty="0" smtClean="0"/>
              <a:t>rejection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826" y="3476854"/>
            <a:ext cx="3291248" cy="23469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826" y="827505"/>
            <a:ext cx="3291248" cy="26493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77207" y="1163278"/>
            <a:ext cx="1008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ZH-&gt;</a:t>
            </a:r>
            <a:r>
              <a:rPr lang="en-US" sz="1400" dirty="0" err="1" smtClean="0"/>
              <a:t>ννbb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174195</TotalTime>
  <Words>318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H-&gt;bb Status and Plans</vt:lpstr>
      <vt:lpstr>H-&gt;bb Status and Plans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327</cp:revision>
  <cp:lastPrinted>2011-04-11T11:26:17Z</cp:lastPrinted>
  <dcterms:created xsi:type="dcterms:W3CDTF">2012-02-01T00:28:29Z</dcterms:created>
  <dcterms:modified xsi:type="dcterms:W3CDTF">2012-02-01T16:26:45Z</dcterms:modified>
</cp:coreProperties>
</file>