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460" r:id="rId3"/>
    <p:sldId id="502" r:id="rId4"/>
    <p:sldId id="468" r:id="rId5"/>
    <p:sldId id="469" r:id="rId6"/>
    <p:sldId id="462" r:id="rId7"/>
    <p:sldId id="483" r:id="rId8"/>
    <p:sldId id="465" r:id="rId9"/>
    <p:sldId id="467" r:id="rId10"/>
    <p:sldId id="480" r:id="rId11"/>
    <p:sldId id="464" r:id="rId12"/>
    <p:sldId id="503" r:id="rId13"/>
    <p:sldId id="495" r:id="rId14"/>
    <p:sldId id="496" r:id="rId15"/>
    <p:sldId id="505" r:id="rId16"/>
    <p:sldId id="528" r:id="rId17"/>
    <p:sldId id="542" r:id="rId18"/>
    <p:sldId id="497" r:id="rId19"/>
    <p:sldId id="498" r:id="rId20"/>
    <p:sldId id="507" r:id="rId21"/>
    <p:sldId id="489" r:id="rId22"/>
    <p:sldId id="534" r:id="rId23"/>
    <p:sldId id="499" r:id="rId24"/>
    <p:sldId id="500" r:id="rId25"/>
    <p:sldId id="541" r:id="rId26"/>
    <p:sldId id="529" r:id="rId27"/>
    <p:sldId id="485" r:id="rId28"/>
    <p:sldId id="540" r:id="rId29"/>
    <p:sldId id="532" r:id="rId30"/>
    <p:sldId id="531" r:id="rId31"/>
    <p:sldId id="533" r:id="rId32"/>
    <p:sldId id="543" r:id="rId33"/>
    <p:sldId id="508" r:id="rId34"/>
    <p:sldId id="479" r:id="rId35"/>
    <p:sldId id="504" r:id="rId36"/>
    <p:sldId id="530" r:id="rId37"/>
    <p:sldId id="537" r:id="rId38"/>
    <p:sldId id="538" r:id="rId39"/>
    <p:sldId id="463" r:id="rId40"/>
    <p:sldId id="506" r:id="rId41"/>
    <p:sldId id="501" r:id="rId42"/>
    <p:sldId id="535" r:id="rId43"/>
    <p:sldId id="53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production channels:</a:t>
            </a:r>
            <a:r>
              <a:rPr lang="en-US" baseline="0" dirty="0" smtClean="0"/>
              <a:t> gluon fusion, Vector Boson Fusion, associated production with vector bosons, associated production with </a:t>
            </a:r>
            <a:r>
              <a:rPr lang="en-US" baseline="0" dirty="0" err="1" smtClean="0"/>
              <a:t>ttbar</a:t>
            </a:r>
            <a:r>
              <a:rPr lang="en-US" baseline="0" dirty="0" smtClean="0"/>
              <a:t> pair</a:t>
            </a:r>
          </a:p>
          <a:p>
            <a:r>
              <a:rPr lang="en-US" baseline="0" smtClean="0"/>
              <a:t>Animation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34FF-FE96-AF41-8A94-FE80A8CBDD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501.png"/><Relationship Id="rId6" Type="http://schemas.openxmlformats.org/officeDocument/2006/relationships/image" Target="../media/image32.pdf"/><Relationship Id="rId7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getFile.py/access?subContId=3&amp;contribId=1&amp;resId=0&amp;materialId=slides&amp;confId=14742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df"/><Relationship Id="rId1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6" Type="http://schemas.openxmlformats.org/officeDocument/2006/relationships/image" Target="../media/image55.pdf"/><Relationship Id="rId7" Type="http://schemas.openxmlformats.org/officeDocument/2006/relationships/image" Target="../media/image56.png"/><Relationship Id="rId8" Type="http://schemas.openxmlformats.org/officeDocument/2006/relationships/image" Target="../media/image57.pdf"/><Relationship Id="rId9" Type="http://schemas.openxmlformats.org/officeDocument/2006/relationships/image" Target="../media/image58.png"/><Relationship Id="rId10" Type="http://schemas.openxmlformats.org/officeDocument/2006/relationships/image" Target="../media/image59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52120" TargetMode="External"/><Relationship Id="rId3" Type="http://schemas.openxmlformats.org/officeDocument/2006/relationships/hyperlink" Target="https://indico.cern.ch/conferenceDisplay.py?confId=14367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6" y="1642502"/>
            <a:ext cx="2262744" cy="18101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7778">
            <a:off x="6234621" y="1337786"/>
            <a:ext cx="2581217" cy="1935913"/>
          </a:xfrm>
          <a:prstGeom prst="rect">
            <a:avLst/>
          </a:prstGeom>
          <a:scene3d>
            <a:camera prst="orthographicFront">
              <a:rot lat="0" lon="1134000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324" y="4177289"/>
            <a:ext cx="2730818" cy="2048114"/>
          </a:xfrm>
          <a:prstGeom prst="rect">
            <a:avLst/>
          </a:prstGeom>
        </p:spPr>
      </p:pic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635" y="1890221"/>
            <a:ext cx="3474433" cy="301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badi MT Condensed Extra Bold"/>
                <a:cs typeface="Abadi MT Condensed Extra Bold"/>
              </a:rPr>
              <a:t>Higgs &amp; Jets</a:t>
            </a:r>
            <a:endParaRPr lang="en-US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042" y="5412806"/>
            <a:ext cx="7774552" cy="1195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on behalf of the ATLAS Higgs Working Group</a:t>
            </a:r>
          </a:p>
          <a:p>
            <a:r>
              <a:rPr lang="en-US" dirty="0" smtClean="0"/>
              <a:t>ATLAS </a:t>
            </a:r>
            <a:r>
              <a:rPr lang="en-US" dirty="0" err="1" smtClean="0"/>
              <a:t>Hadronic</a:t>
            </a:r>
            <a:r>
              <a:rPr lang="en-US" dirty="0" smtClean="0"/>
              <a:t> Calibration Workshop – SLAC 19-23 September 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67">
            <a:off x="6631374" y="3332781"/>
            <a:ext cx="2125382" cy="212538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4647">
            <a:off x="393407" y="3110489"/>
            <a:ext cx="2133600" cy="2133600"/>
          </a:xfrm>
          <a:prstGeom prst="rect">
            <a:avLst/>
          </a:prstGeom>
          <a:scene3d>
            <a:camera prst="orthographicFront">
              <a:rot lat="21599989" lon="10799999" rev="15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044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 Higgs and </a:t>
            </a:r>
            <a:r>
              <a:rPr lang="en-US" dirty="0" err="1" smtClean="0"/>
              <a:t>Hadronic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77" y="1230426"/>
            <a:ext cx="7257887" cy="5141463"/>
          </a:xfrm>
          <a:prstGeom prst="rect">
            <a:avLst/>
          </a:prstGeom>
          <a:ln w="76200" cmpd="sng">
            <a:noFill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344"/>
          </a:xfrm>
        </p:spPr>
        <p:txBody>
          <a:bodyPr/>
          <a:lstStyle/>
          <a:p>
            <a:r>
              <a:rPr lang="en-US" dirty="0" smtClean="0"/>
              <a:t>Where 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smtClean="0"/>
              <a:t> </a:t>
            </a:r>
            <a:r>
              <a:rPr lang="en-US" smtClean="0"/>
              <a:t>really </a:t>
            </a:r>
            <a:r>
              <a:rPr lang="en-US" dirty="0" smtClean="0"/>
              <a:t>matters: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85662" y="2298227"/>
            <a:ext cx="525788" cy="477453"/>
          </a:xfrm>
          <a:custGeom>
            <a:avLst/>
            <a:gdLst>
              <a:gd name="connsiteX0" fmla="*/ 0 w 679858"/>
              <a:gd name="connsiteY0" fmla="*/ 524933 h 524933"/>
              <a:gd name="connsiteX1" fmla="*/ 33867 w 679858"/>
              <a:gd name="connsiteY1" fmla="*/ 516467 h 524933"/>
              <a:gd name="connsiteX2" fmla="*/ 76200 w 679858"/>
              <a:gd name="connsiteY2" fmla="*/ 474133 h 524933"/>
              <a:gd name="connsiteX3" fmla="*/ 93134 w 679858"/>
              <a:gd name="connsiteY3" fmla="*/ 457200 h 524933"/>
              <a:gd name="connsiteX4" fmla="*/ 143934 w 679858"/>
              <a:gd name="connsiteY4" fmla="*/ 440267 h 524933"/>
              <a:gd name="connsiteX5" fmla="*/ 186267 w 679858"/>
              <a:gd name="connsiteY5" fmla="*/ 414867 h 524933"/>
              <a:gd name="connsiteX6" fmla="*/ 203200 w 679858"/>
              <a:gd name="connsiteY6" fmla="*/ 389467 h 524933"/>
              <a:gd name="connsiteX7" fmla="*/ 220134 w 679858"/>
              <a:gd name="connsiteY7" fmla="*/ 372533 h 524933"/>
              <a:gd name="connsiteX8" fmla="*/ 296334 w 679858"/>
              <a:gd name="connsiteY8" fmla="*/ 330200 h 524933"/>
              <a:gd name="connsiteX9" fmla="*/ 491067 w 679858"/>
              <a:gd name="connsiteY9" fmla="*/ 321733 h 524933"/>
              <a:gd name="connsiteX10" fmla="*/ 508000 w 679858"/>
              <a:gd name="connsiteY10" fmla="*/ 296333 h 524933"/>
              <a:gd name="connsiteX11" fmla="*/ 550334 w 679858"/>
              <a:gd name="connsiteY11" fmla="*/ 254000 h 524933"/>
              <a:gd name="connsiteX12" fmla="*/ 584200 w 679858"/>
              <a:gd name="connsiteY12" fmla="*/ 203200 h 524933"/>
              <a:gd name="connsiteX13" fmla="*/ 609600 w 679858"/>
              <a:gd name="connsiteY13" fmla="*/ 152400 h 524933"/>
              <a:gd name="connsiteX14" fmla="*/ 635000 w 679858"/>
              <a:gd name="connsiteY14" fmla="*/ 67733 h 524933"/>
              <a:gd name="connsiteX15" fmla="*/ 677334 w 679858"/>
              <a:gd name="connsiteY15" fmla="*/ 16933 h 524933"/>
              <a:gd name="connsiteX16" fmla="*/ 677334 w 679858"/>
              <a:gd name="connsiteY16" fmla="*/ 0 h 524933"/>
              <a:gd name="connsiteX17" fmla="*/ 660400 w 679858"/>
              <a:gd name="connsiteY17" fmla="*/ 0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9858" h="524933">
                <a:moveTo>
                  <a:pt x="0" y="524933"/>
                </a:moveTo>
                <a:cubicBezTo>
                  <a:pt x="11289" y="522111"/>
                  <a:pt x="24185" y="522922"/>
                  <a:pt x="33867" y="516467"/>
                </a:cubicBezTo>
                <a:cubicBezTo>
                  <a:pt x="50472" y="505397"/>
                  <a:pt x="62089" y="488244"/>
                  <a:pt x="76200" y="474133"/>
                </a:cubicBezTo>
                <a:cubicBezTo>
                  <a:pt x="81845" y="468488"/>
                  <a:pt x="85561" y="459724"/>
                  <a:pt x="93134" y="457200"/>
                </a:cubicBezTo>
                <a:lnTo>
                  <a:pt x="143934" y="440267"/>
                </a:lnTo>
                <a:cubicBezTo>
                  <a:pt x="235972" y="348224"/>
                  <a:pt x="76381" y="502775"/>
                  <a:pt x="186267" y="414867"/>
                </a:cubicBezTo>
                <a:cubicBezTo>
                  <a:pt x="194213" y="408510"/>
                  <a:pt x="196843" y="397413"/>
                  <a:pt x="203200" y="389467"/>
                </a:cubicBezTo>
                <a:cubicBezTo>
                  <a:pt x="208187" y="383233"/>
                  <a:pt x="213748" y="377323"/>
                  <a:pt x="220134" y="372533"/>
                </a:cubicBezTo>
                <a:cubicBezTo>
                  <a:pt x="232312" y="363400"/>
                  <a:pt x="271821" y="332086"/>
                  <a:pt x="296334" y="330200"/>
                </a:cubicBezTo>
                <a:cubicBezTo>
                  <a:pt x="361115" y="325217"/>
                  <a:pt x="426156" y="324555"/>
                  <a:pt x="491067" y="321733"/>
                </a:cubicBezTo>
                <a:cubicBezTo>
                  <a:pt x="496711" y="313266"/>
                  <a:pt x="501299" y="303991"/>
                  <a:pt x="508000" y="296333"/>
                </a:cubicBezTo>
                <a:cubicBezTo>
                  <a:pt x="521141" y="281314"/>
                  <a:pt x="539264" y="270605"/>
                  <a:pt x="550334" y="254000"/>
                </a:cubicBezTo>
                <a:cubicBezTo>
                  <a:pt x="561623" y="237067"/>
                  <a:pt x="577764" y="222507"/>
                  <a:pt x="584200" y="203200"/>
                </a:cubicBezTo>
                <a:cubicBezTo>
                  <a:pt x="595885" y="168147"/>
                  <a:pt x="587717" y="185226"/>
                  <a:pt x="609600" y="152400"/>
                </a:cubicBezTo>
                <a:cubicBezTo>
                  <a:pt x="613437" y="137053"/>
                  <a:pt x="628130" y="74602"/>
                  <a:pt x="635000" y="67733"/>
                </a:cubicBezTo>
                <a:cubicBezTo>
                  <a:pt x="650528" y="52206"/>
                  <a:pt x="667269" y="37062"/>
                  <a:pt x="677334" y="16933"/>
                </a:cubicBezTo>
                <a:cubicBezTo>
                  <a:pt x="679858" y="11885"/>
                  <a:pt x="677334" y="5644"/>
                  <a:pt x="677334" y="0"/>
                </a:cubicBezTo>
                <a:lnTo>
                  <a:pt x="660400" y="0"/>
                </a:lnTo>
              </a:path>
            </a:pathLst>
          </a:cu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45888" y="2298227"/>
            <a:ext cx="3183538" cy="2311823"/>
          </a:xfrm>
          <a:custGeom>
            <a:avLst/>
            <a:gdLst>
              <a:gd name="connsiteX0" fmla="*/ 0 w 3981429"/>
              <a:gd name="connsiteY0" fmla="*/ 0 h 3017954"/>
              <a:gd name="connsiteX1" fmla="*/ 8466 w 3981429"/>
              <a:gd name="connsiteY1" fmla="*/ 25400 h 3017954"/>
              <a:gd name="connsiteX2" fmla="*/ 25400 w 3981429"/>
              <a:gd name="connsiteY2" fmla="*/ 101600 h 3017954"/>
              <a:gd name="connsiteX3" fmla="*/ 50800 w 3981429"/>
              <a:gd name="connsiteY3" fmla="*/ 135466 h 3017954"/>
              <a:gd name="connsiteX4" fmla="*/ 76200 w 3981429"/>
              <a:gd name="connsiteY4" fmla="*/ 186266 h 3017954"/>
              <a:gd name="connsiteX5" fmla="*/ 93133 w 3981429"/>
              <a:gd name="connsiteY5" fmla="*/ 254000 h 3017954"/>
              <a:gd name="connsiteX6" fmla="*/ 101600 w 3981429"/>
              <a:gd name="connsiteY6" fmla="*/ 279400 h 3017954"/>
              <a:gd name="connsiteX7" fmla="*/ 135466 w 3981429"/>
              <a:gd name="connsiteY7" fmla="*/ 592666 h 3017954"/>
              <a:gd name="connsiteX8" fmla="*/ 160866 w 3981429"/>
              <a:gd name="connsiteY8" fmla="*/ 609600 h 3017954"/>
              <a:gd name="connsiteX9" fmla="*/ 194733 w 3981429"/>
              <a:gd name="connsiteY9" fmla="*/ 651933 h 3017954"/>
              <a:gd name="connsiteX10" fmla="*/ 203200 w 3981429"/>
              <a:gd name="connsiteY10" fmla="*/ 677333 h 3017954"/>
              <a:gd name="connsiteX11" fmla="*/ 220133 w 3981429"/>
              <a:gd name="connsiteY11" fmla="*/ 719666 h 3017954"/>
              <a:gd name="connsiteX12" fmla="*/ 228600 w 3981429"/>
              <a:gd name="connsiteY12" fmla="*/ 753533 h 3017954"/>
              <a:gd name="connsiteX13" fmla="*/ 237066 w 3981429"/>
              <a:gd name="connsiteY13" fmla="*/ 778933 h 3017954"/>
              <a:gd name="connsiteX14" fmla="*/ 245533 w 3981429"/>
              <a:gd name="connsiteY14" fmla="*/ 812800 h 3017954"/>
              <a:gd name="connsiteX15" fmla="*/ 262466 w 3981429"/>
              <a:gd name="connsiteY15" fmla="*/ 863600 h 3017954"/>
              <a:gd name="connsiteX16" fmla="*/ 313266 w 3981429"/>
              <a:gd name="connsiteY16" fmla="*/ 897466 h 3017954"/>
              <a:gd name="connsiteX17" fmla="*/ 355600 w 3981429"/>
              <a:gd name="connsiteY17" fmla="*/ 990600 h 3017954"/>
              <a:gd name="connsiteX18" fmla="*/ 372533 w 3981429"/>
              <a:gd name="connsiteY18" fmla="*/ 1041400 h 3017954"/>
              <a:gd name="connsiteX19" fmla="*/ 389466 w 3981429"/>
              <a:gd name="connsiteY19" fmla="*/ 1075266 h 3017954"/>
              <a:gd name="connsiteX20" fmla="*/ 406400 w 3981429"/>
              <a:gd name="connsiteY20" fmla="*/ 1126066 h 3017954"/>
              <a:gd name="connsiteX21" fmla="*/ 423333 w 3981429"/>
              <a:gd name="connsiteY21" fmla="*/ 1219200 h 3017954"/>
              <a:gd name="connsiteX22" fmla="*/ 431800 w 3981429"/>
              <a:gd name="connsiteY22" fmla="*/ 1253066 h 3017954"/>
              <a:gd name="connsiteX23" fmla="*/ 440266 w 3981429"/>
              <a:gd name="connsiteY23" fmla="*/ 1303866 h 3017954"/>
              <a:gd name="connsiteX24" fmla="*/ 448733 w 3981429"/>
              <a:gd name="connsiteY24" fmla="*/ 1346200 h 3017954"/>
              <a:gd name="connsiteX25" fmla="*/ 457200 w 3981429"/>
              <a:gd name="connsiteY25" fmla="*/ 1490133 h 3017954"/>
              <a:gd name="connsiteX26" fmla="*/ 474133 w 3981429"/>
              <a:gd name="connsiteY26" fmla="*/ 1515533 h 3017954"/>
              <a:gd name="connsiteX27" fmla="*/ 482600 w 3981429"/>
              <a:gd name="connsiteY27" fmla="*/ 1549400 h 3017954"/>
              <a:gd name="connsiteX28" fmla="*/ 499533 w 3981429"/>
              <a:gd name="connsiteY28" fmla="*/ 1574800 h 3017954"/>
              <a:gd name="connsiteX29" fmla="*/ 516466 w 3981429"/>
              <a:gd name="connsiteY29" fmla="*/ 1608666 h 3017954"/>
              <a:gd name="connsiteX30" fmla="*/ 550333 w 3981429"/>
              <a:gd name="connsiteY30" fmla="*/ 1676400 h 3017954"/>
              <a:gd name="connsiteX31" fmla="*/ 558800 w 3981429"/>
              <a:gd name="connsiteY31" fmla="*/ 1701800 h 3017954"/>
              <a:gd name="connsiteX32" fmla="*/ 567266 w 3981429"/>
              <a:gd name="connsiteY32" fmla="*/ 1735666 h 3017954"/>
              <a:gd name="connsiteX33" fmla="*/ 584200 w 3981429"/>
              <a:gd name="connsiteY33" fmla="*/ 1752600 h 3017954"/>
              <a:gd name="connsiteX34" fmla="*/ 618066 w 3981429"/>
              <a:gd name="connsiteY34" fmla="*/ 1828800 h 3017954"/>
              <a:gd name="connsiteX35" fmla="*/ 635000 w 3981429"/>
              <a:gd name="connsiteY35" fmla="*/ 1845733 h 3017954"/>
              <a:gd name="connsiteX36" fmla="*/ 668866 w 3981429"/>
              <a:gd name="connsiteY36" fmla="*/ 1905000 h 3017954"/>
              <a:gd name="connsiteX37" fmla="*/ 685800 w 3981429"/>
              <a:gd name="connsiteY37" fmla="*/ 1921933 h 3017954"/>
              <a:gd name="connsiteX38" fmla="*/ 728133 w 3981429"/>
              <a:gd name="connsiteY38" fmla="*/ 1972733 h 3017954"/>
              <a:gd name="connsiteX39" fmla="*/ 770466 w 3981429"/>
              <a:gd name="connsiteY39" fmla="*/ 2048933 h 3017954"/>
              <a:gd name="connsiteX40" fmla="*/ 787400 w 3981429"/>
              <a:gd name="connsiteY40" fmla="*/ 2074333 h 3017954"/>
              <a:gd name="connsiteX41" fmla="*/ 829733 w 3981429"/>
              <a:gd name="connsiteY41" fmla="*/ 2150533 h 3017954"/>
              <a:gd name="connsiteX42" fmla="*/ 863600 w 3981429"/>
              <a:gd name="connsiteY42" fmla="*/ 2192866 h 3017954"/>
              <a:gd name="connsiteX43" fmla="*/ 872066 w 3981429"/>
              <a:gd name="connsiteY43" fmla="*/ 2218266 h 3017954"/>
              <a:gd name="connsiteX44" fmla="*/ 889000 w 3981429"/>
              <a:gd name="connsiteY44" fmla="*/ 2235200 h 3017954"/>
              <a:gd name="connsiteX45" fmla="*/ 905933 w 3981429"/>
              <a:gd name="connsiteY45" fmla="*/ 2260600 h 3017954"/>
              <a:gd name="connsiteX46" fmla="*/ 914400 w 3981429"/>
              <a:gd name="connsiteY46" fmla="*/ 2286000 h 3017954"/>
              <a:gd name="connsiteX47" fmla="*/ 982133 w 3981429"/>
              <a:gd name="connsiteY47" fmla="*/ 2294466 h 3017954"/>
              <a:gd name="connsiteX48" fmla="*/ 1041400 w 3981429"/>
              <a:gd name="connsiteY48" fmla="*/ 2319866 h 3017954"/>
              <a:gd name="connsiteX49" fmla="*/ 1083733 w 3981429"/>
              <a:gd name="connsiteY49" fmla="*/ 2353733 h 3017954"/>
              <a:gd name="connsiteX50" fmla="*/ 1092200 w 3981429"/>
              <a:gd name="connsiteY50" fmla="*/ 2379133 h 3017954"/>
              <a:gd name="connsiteX51" fmla="*/ 1151466 w 3981429"/>
              <a:gd name="connsiteY51" fmla="*/ 2429933 h 3017954"/>
              <a:gd name="connsiteX52" fmla="*/ 1210733 w 3981429"/>
              <a:gd name="connsiteY52" fmla="*/ 2472266 h 3017954"/>
              <a:gd name="connsiteX53" fmla="*/ 1253066 w 3981429"/>
              <a:gd name="connsiteY53" fmla="*/ 2506133 h 3017954"/>
              <a:gd name="connsiteX54" fmla="*/ 1286933 w 3981429"/>
              <a:gd name="connsiteY54" fmla="*/ 2548466 h 3017954"/>
              <a:gd name="connsiteX55" fmla="*/ 1312333 w 3981429"/>
              <a:gd name="connsiteY55" fmla="*/ 2565400 h 3017954"/>
              <a:gd name="connsiteX56" fmla="*/ 1329266 w 3981429"/>
              <a:gd name="connsiteY56" fmla="*/ 2590800 h 3017954"/>
              <a:gd name="connsiteX57" fmla="*/ 1337733 w 3981429"/>
              <a:gd name="connsiteY57" fmla="*/ 2633133 h 3017954"/>
              <a:gd name="connsiteX58" fmla="*/ 1371600 w 3981429"/>
              <a:gd name="connsiteY58" fmla="*/ 2709333 h 3017954"/>
              <a:gd name="connsiteX59" fmla="*/ 1380066 w 3981429"/>
              <a:gd name="connsiteY59" fmla="*/ 2734733 h 3017954"/>
              <a:gd name="connsiteX60" fmla="*/ 1413933 w 3981429"/>
              <a:gd name="connsiteY60" fmla="*/ 2785533 h 3017954"/>
              <a:gd name="connsiteX61" fmla="*/ 1422400 w 3981429"/>
              <a:gd name="connsiteY61" fmla="*/ 2810933 h 3017954"/>
              <a:gd name="connsiteX62" fmla="*/ 1447800 w 3981429"/>
              <a:gd name="connsiteY62" fmla="*/ 2827866 h 3017954"/>
              <a:gd name="connsiteX63" fmla="*/ 1490133 w 3981429"/>
              <a:gd name="connsiteY63" fmla="*/ 2870200 h 3017954"/>
              <a:gd name="connsiteX64" fmla="*/ 1524000 w 3981429"/>
              <a:gd name="connsiteY64" fmla="*/ 2912533 h 3017954"/>
              <a:gd name="connsiteX65" fmla="*/ 1540933 w 3981429"/>
              <a:gd name="connsiteY65" fmla="*/ 2946400 h 3017954"/>
              <a:gd name="connsiteX66" fmla="*/ 1574800 w 3981429"/>
              <a:gd name="connsiteY66" fmla="*/ 2988733 h 3017954"/>
              <a:gd name="connsiteX67" fmla="*/ 1625600 w 3981429"/>
              <a:gd name="connsiteY67" fmla="*/ 3005666 h 3017954"/>
              <a:gd name="connsiteX68" fmla="*/ 1651000 w 3981429"/>
              <a:gd name="connsiteY68" fmla="*/ 3014133 h 3017954"/>
              <a:gd name="connsiteX69" fmla="*/ 1684866 w 3981429"/>
              <a:gd name="connsiteY69" fmla="*/ 2895600 h 3017954"/>
              <a:gd name="connsiteX70" fmla="*/ 1701800 w 3981429"/>
              <a:gd name="connsiteY70" fmla="*/ 2844800 h 3017954"/>
              <a:gd name="connsiteX71" fmla="*/ 1718733 w 3981429"/>
              <a:gd name="connsiteY71" fmla="*/ 2794000 h 3017954"/>
              <a:gd name="connsiteX72" fmla="*/ 1727200 w 3981429"/>
              <a:gd name="connsiteY72" fmla="*/ 2768600 h 3017954"/>
              <a:gd name="connsiteX73" fmla="*/ 1744133 w 3981429"/>
              <a:gd name="connsiteY73" fmla="*/ 2751666 h 3017954"/>
              <a:gd name="connsiteX74" fmla="*/ 1769533 w 3981429"/>
              <a:gd name="connsiteY74" fmla="*/ 2700866 h 3017954"/>
              <a:gd name="connsiteX75" fmla="*/ 1794933 w 3981429"/>
              <a:gd name="connsiteY75" fmla="*/ 2717800 h 3017954"/>
              <a:gd name="connsiteX76" fmla="*/ 1820333 w 3981429"/>
              <a:gd name="connsiteY76" fmla="*/ 2777066 h 3017954"/>
              <a:gd name="connsiteX77" fmla="*/ 1828800 w 3981429"/>
              <a:gd name="connsiteY77" fmla="*/ 2802466 h 3017954"/>
              <a:gd name="connsiteX78" fmla="*/ 1854200 w 3981429"/>
              <a:gd name="connsiteY78" fmla="*/ 2810933 h 3017954"/>
              <a:gd name="connsiteX79" fmla="*/ 1930400 w 3981429"/>
              <a:gd name="connsiteY79" fmla="*/ 2802466 h 3017954"/>
              <a:gd name="connsiteX80" fmla="*/ 1981200 w 3981429"/>
              <a:gd name="connsiteY80" fmla="*/ 2768600 h 3017954"/>
              <a:gd name="connsiteX81" fmla="*/ 1998133 w 3981429"/>
              <a:gd name="connsiteY81" fmla="*/ 2734733 h 3017954"/>
              <a:gd name="connsiteX82" fmla="*/ 2006600 w 3981429"/>
              <a:gd name="connsiteY82" fmla="*/ 2700866 h 3017954"/>
              <a:gd name="connsiteX83" fmla="*/ 2048933 w 3981429"/>
              <a:gd name="connsiteY83" fmla="*/ 2650066 h 3017954"/>
              <a:gd name="connsiteX84" fmla="*/ 2065866 w 3981429"/>
              <a:gd name="connsiteY84" fmla="*/ 2624666 h 3017954"/>
              <a:gd name="connsiteX85" fmla="*/ 2108200 w 3981429"/>
              <a:gd name="connsiteY85" fmla="*/ 2548466 h 3017954"/>
              <a:gd name="connsiteX86" fmla="*/ 2133600 w 3981429"/>
              <a:gd name="connsiteY86" fmla="*/ 2540000 h 3017954"/>
              <a:gd name="connsiteX87" fmla="*/ 2150533 w 3981429"/>
              <a:gd name="connsiteY87" fmla="*/ 2523066 h 3017954"/>
              <a:gd name="connsiteX88" fmla="*/ 2175933 w 3981429"/>
              <a:gd name="connsiteY88" fmla="*/ 2506133 h 3017954"/>
              <a:gd name="connsiteX89" fmla="*/ 2184400 w 3981429"/>
              <a:gd name="connsiteY89" fmla="*/ 2472266 h 3017954"/>
              <a:gd name="connsiteX90" fmla="*/ 2201333 w 3981429"/>
              <a:gd name="connsiteY90" fmla="*/ 2421466 h 3017954"/>
              <a:gd name="connsiteX91" fmla="*/ 2209800 w 3981429"/>
              <a:gd name="connsiteY91" fmla="*/ 2396066 h 3017954"/>
              <a:gd name="connsiteX92" fmla="*/ 2243666 w 3981429"/>
              <a:gd name="connsiteY92" fmla="*/ 2336800 h 3017954"/>
              <a:gd name="connsiteX93" fmla="*/ 2260600 w 3981429"/>
              <a:gd name="connsiteY93" fmla="*/ 2319866 h 3017954"/>
              <a:gd name="connsiteX94" fmla="*/ 2269066 w 3981429"/>
              <a:gd name="connsiteY94" fmla="*/ 2294466 h 3017954"/>
              <a:gd name="connsiteX95" fmla="*/ 2319866 w 3981429"/>
              <a:gd name="connsiteY95" fmla="*/ 2277533 h 3017954"/>
              <a:gd name="connsiteX96" fmla="*/ 2345266 w 3981429"/>
              <a:gd name="connsiteY96" fmla="*/ 2286000 h 3017954"/>
              <a:gd name="connsiteX97" fmla="*/ 2379133 w 3981429"/>
              <a:gd name="connsiteY97" fmla="*/ 2328333 h 3017954"/>
              <a:gd name="connsiteX98" fmla="*/ 2387600 w 3981429"/>
              <a:gd name="connsiteY98" fmla="*/ 2353733 h 3017954"/>
              <a:gd name="connsiteX99" fmla="*/ 2421466 w 3981429"/>
              <a:gd name="connsiteY99" fmla="*/ 2404533 h 3017954"/>
              <a:gd name="connsiteX100" fmla="*/ 2455333 w 3981429"/>
              <a:gd name="connsiteY100" fmla="*/ 2438400 h 3017954"/>
              <a:gd name="connsiteX101" fmla="*/ 2480733 w 3981429"/>
              <a:gd name="connsiteY101" fmla="*/ 2463800 h 3017954"/>
              <a:gd name="connsiteX102" fmla="*/ 2531533 w 3981429"/>
              <a:gd name="connsiteY102" fmla="*/ 2497666 h 3017954"/>
              <a:gd name="connsiteX103" fmla="*/ 2573866 w 3981429"/>
              <a:gd name="connsiteY103" fmla="*/ 2531533 h 3017954"/>
              <a:gd name="connsiteX104" fmla="*/ 2641600 w 3981429"/>
              <a:gd name="connsiteY104" fmla="*/ 2523066 h 3017954"/>
              <a:gd name="connsiteX105" fmla="*/ 2675466 w 3981429"/>
              <a:gd name="connsiteY105" fmla="*/ 2472266 h 3017954"/>
              <a:gd name="connsiteX106" fmla="*/ 2692400 w 3981429"/>
              <a:gd name="connsiteY106" fmla="*/ 2379133 h 3017954"/>
              <a:gd name="connsiteX107" fmla="*/ 2709333 w 3981429"/>
              <a:gd name="connsiteY107" fmla="*/ 2328333 h 3017954"/>
              <a:gd name="connsiteX108" fmla="*/ 2717800 w 3981429"/>
              <a:gd name="connsiteY108" fmla="*/ 2302933 h 3017954"/>
              <a:gd name="connsiteX109" fmla="*/ 2743200 w 3981429"/>
              <a:gd name="connsiteY109" fmla="*/ 2294466 h 3017954"/>
              <a:gd name="connsiteX110" fmla="*/ 2768600 w 3981429"/>
              <a:gd name="connsiteY110" fmla="*/ 2048933 h 3017954"/>
              <a:gd name="connsiteX111" fmla="*/ 2777066 w 3981429"/>
              <a:gd name="connsiteY111" fmla="*/ 1557866 h 3017954"/>
              <a:gd name="connsiteX112" fmla="*/ 2785533 w 3981429"/>
              <a:gd name="connsiteY112" fmla="*/ 1439333 h 3017954"/>
              <a:gd name="connsiteX113" fmla="*/ 2794000 w 3981429"/>
              <a:gd name="connsiteY113" fmla="*/ 1413933 h 3017954"/>
              <a:gd name="connsiteX114" fmla="*/ 2819400 w 3981429"/>
              <a:gd name="connsiteY114" fmla="*/ 1405466 h 3017954"/>
              <a:gd name="connsiteX115" fmla="*/ 2878666 w 3981429"/>
              <a:gd name="connsiteY115" fmla="*/ 1430866 h 3017954"/>
              <a:gd name="connsiteX116" fmla="*/ 2895600 w 3981429"/>
              <a:gd name="connsiteY116" fmla="*/ 1447800 h 3017954"/>
              <a:gd name="connsiteX117" fmla="*/ 2912533 w 3981429"/>
              <a:gd name="connsiteY117" fmla="*/ 1473200 h 3017954"/>
              <a:gd name="connsiteX118" fmla="*/ 2937933 w 3981429"/>
              <a:gd name="connsiteY118" fmla="*/ 1481666 h 3017954"/>
              <a:gd name="connsiteX119" fmla="*/ 2997200 w 3981429"/>
              <a:gd name="connsiteY119" fmla="*/ 1532466 h 3017954"/>
              <a:gd name="connsiteX120" fmla="*/ 3073400 w 3981429"/>
              <a:gd name="connsiteY120" fmla="*/ 1557866 h 3017954"/>
              <a:gd name="connsiteX121" fmla="*/ 3098800 w 3981429"/>
              <a:gd name="connsiteY121" fmla="*/ 1566333 h 3017954"/>
              <a:gd name="connsiteX122" fmla="*/ 3310466 w 3981429"/>
              <a:gd name="connsiteY122" fmla="*/ 1583266 h 3017954"/>
              <a:gd name="connsiteX123" fmla="*/ 3412066 w 3981429"/>
              <a:gd name="connsiteY123" fmla="*/ 1600200 h 3017954"/>
              <a:gd name="connsiteX124" fmla="*/ 3462866 w 3981429"/>
              <a:gd name="connsiteY124" fmla="*/ 1617133 h 3017954"/>
              <a:gd name="connsiteX125" fmla="*/ 3479800 w 3981429"/>
              <a:gd name="connsiteY125" fmla="*/ 1634066 h 3017954"/>
              <a:gd name="connsiteX126" fmla="*/ 3496733 w 3981429"/>
              <a:gd name="connsiteY126" fmla="*/ 1659466 h 3017954"/>
              <a:gd name="connsiteX127" fmla="*/ 3547533 w 3981429"/>
              <a:gd name="connsiteY127" fmla="*/ 1676400 h 3017954"/>
              <a:gd name="connsiteX128" fmla="*/ 3725333 w 3981429"/>
              <a:gd name="connsiteY128" fmla="*/ 1667933 h 3017954"/>
              <a:gd name="connsiteX129" fmla="*/ 3759200 w 3981429"/>
              <a:gd name="connsiteY129" fmla="*/ 1659466 h 3017954"/>
              <a:gd name="connsiteX130" fmla="*/ 3784600 w 3981429"/>
              <a:gd name="connsiteY130" fmla="*/ 1642533 h 3017954"/>
              <a:gd name="connsiteX131" fmla="*/ 3801533 w 3981429"/>
              <a:gd name="connsiteY131" fmla="*/ 1617133 h 3017954"/>
              <a:gd name="connsiteX132" fmla="*/ 3852333 w 3981429"/>
              <a:gd name="connsiteY132" fmla="*/ 1600200 h 3017954"/>
              <a:gd name="connsiteX133" fmla="*/ 3911600 w 3981429"/>
              <a:gd name="connsiteY133" fmla="*/ 1574800 h 3017954"/>
              <a:gd name="connsiteX134" fmla="*/ 3979333 w 3981429"/>
              <a:gd name="connsiteY134" fmla="*/ 1515533 h 3017954"/>
              <a:gd name="connsiteX135" fmla="*/ 3979333 w 3981429"/>
              <a:gd name="connsiteY135" fmla="*/ 1498600 h 3017954"/>
              <a:gd name="connsiteX136" fmla="*/ 3979333 w 3981429"/>
              <a:gd name="connsiteY136" fmla="*/ 1498600 h 30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981429" h="3017954">
                <a:moveTo>
                  <a:pt x="0" y="0"/>
                </a:moveTo>
                <a:cubicBezTo>
                  <a:pt x="2822" y="8467"/>
                  <a:pt x="6530" y="16688"/>
                  <a:pt x="8466" y="25400"/>
                </a:cubicBezTo>
                <a:cubicBezTo>
                  <a:pt x="11669" y="39815"/>
                  <a:pt x="15003" y="83406"/>
                  <a:pt x="25400" y="101600"/>
                </a:cubicBezTo>
                <a:cubicBezTo>
                  <a:pt x="32401" y="113852"/>
                  <a:pt x="42333" y="124177"/>
                  <a:pt x="50800" y="135466"/>
                </a:cubicBezTo>
                <a:cubicBezTo>
                  <a:pt x="71681" y="218997"/>
                  <a:pt x="43849" y="132348"/>
                  <a:pt x="76200" y="186266"/>
                </a:cubicBezTo>
                <a:cubicBezTo>
                  <a:pt x="84492" y="200087"/>
                  <a:pt x="90533" y="243601"/>
                  <a:pt x="93133" y="254000"/>
                </a:cubicBezTo>
                <a:cubicBezTo>
                  <a:pt x="95298" y="262658"/>
                  <a:pt x="98778" y="270933"/>
                  <a:pt x="101600" y="279400"/>
                </a:cubicBezTo>
                <a:cubicBezTo>
                  <a:pt x="102199" y="286591"/>
                  <a:pt x="118802" y="542674"/>
                  <a:pt x="135466" y="592666"/>
                </a:cubicBezTo>
                <a:cubicBezTo>
                  <a:pt x="138684" y="602320"/>
                  <a:pt x="152399" y="603955"/>
                  <a:pt x="160866" y="609600"/>
                </a:cubicBezTo>
                <a:cubicBezTo>
                  <a:pt x="182148" y="673444"/>
                  <a:pt x="150965" y="597224"/>
                  <a:pt x="194733" y="651933"/>
                </a:cubicBezTo>
                <a:cubicBezTo>
                  <a:pt x="200308" y="658902"/>
                  <a:pt x="200066" y="668977"/>
                  <a:pt x="203200" y="677333"/>
                </a:cubicBezTo>
                <a:cubicBezTo>
                  <a:pt x="208536" y="691563"/>
                  <a:pt x="215327" y="705248"/>
                  <a:pt x="220133" y="719666"/>
                </a:cubicBezTo>
                <a:cubicBezTo>
                  <a:pt x="223813" y="730705"/>
                  <a:pt x="225403" y="742344"/>
                  <a:pt x="228600" y="753533"/>
                </a:cubicBezTo>
                <a:cubicBezTo>
                  <a:pt x="231052" y="762114"/>
                  <a:pt x="234614" y="770352"/>
                  <a:pt x="237066" y="778933"/>
                </a:cubicBezTo>
                <a:cubicBezTo>
                  <a:pt x="240263" y="790122"/>
                  <a:pt x="242189" y="801654"/>
                  <a:pt x="245533" y="812800"/>
                </a:cubicBezTo>
                <a:cubicBezTo>
                  <a:pt x="250662" y="829897"/>
                  <a:pt x="249844" y="850979"/>
                  <a:pt x="262466" y="863600"/>
                </a:cubicBezTo>
                <a:cubicBezTo>
                  <a:pt x="288325" y="889457"/>
                  <a:pt x="272260" y="876963"/>
                  <a:pt x="313266" y="897466"/>
                </a:cubicBezTo>
                <a:cubicBezTo>
                  <a:pt x="333104" y="976816"/>
                  <a:pt x="313744" y="948744"/>
                  <a:pt x="355600" y="990600"/>
                </a:cubicBezTo>
                <a:cubicBezTo>
                  <a:pt x="361244" y="1007533"/>
                  <a:pt x="364551" y="1025435"/>
                  <a:pt x="372533" y="1041400"/>
                </a:cubicBezTo>
                <a:cubicBezTo>
                  <a:pt x="378177" y="1052689"/>
                  <a:pt x="384779" y="1063548"/>
                  <a:pt x="389466" y="1075266"/>
                </a:cubicBezTo>
                <a:cubicBezTo>
                  <a:pt x="396095" y="1091839"/>
                  <a:pt x="406400" y="1126066"/>
                  <a:pt x="406400" y="1126066"/>
                </a:cubicBezTo>
                <a:cubicBezTo>
                  <a:pt x="412528" y="1162835"/>
                  <a:pt x="415443" y="1183694"/>
                  <a:pt x="423333" y="1219200"/>
                </a:cubicBezTo>
                <a:cubicBezTo>
                  <a:pt x="425857" y="1230559"/>
                  <a:pt x="429518" y="1241656"/>
                  <a:pt x="431800" y="1253066"/>
                </a:cubicBezTo>
                <a:cubicBezTo>
                  <a:pt x="435167" y="1269900"/>
                  <a:pt x="437195" y="1286976"/>
                  <a:pt x="440266" y="1303866"/>
                </a:cubicBezTo>
                <a:cubicBezTo>
                  <a:pt x="442840" y="1318025"/>
                  <a:pt x="445911" y="1332089"/>
                  <a:pt x="448733" y="1346200"/>
                </a:cubicBezTo>
                <a:cubicBezTo>
                  <a:pt x="451555" y="1394178"/>
                  <a:pt x="450071" y="1442604"/>
                  <a:pt x="457200" y="1490133"/>
                </a:cubicBezTo>
                <a:cubicBezTo>
                  <a:pt x="458709" y="1500196"/>
                  <a:pt x="470125" y="1506180"/>
                  <a:pt x="474133" y="1515533"/>
                </a:cubicBezTo>
                <a:cubicBezTo>
                  <a:pt x="478717" y="1526229"/>
                  <a:pt x="478016" y="1538704"/>
                  <a:pt x="482600" y="1549400"/>
                </a:cubicBezTo>
                <a:cubicBezTo>
                  <a:pt x="486608" y="1558753"/>
                  <a:pt x="494485" y="1565965"/>
                  <a:pt x="499533" y="1574800"/>
                </a:cubicBezTo>
                <a:cubicBezTo>
                  <a:pt x="505795" y="1585758"/>
                  <a:pt x="511779" y="1596948"/>
                  <a:pt x="516466" y="1608666"/>
                </a:cubicBezTo>
                <a:cubicBezTo>
                  <a:pt x="542410" y="1673525"/>
                  <a:pt x="517878" y="1643944"/>
                  <a:pt x="550333" y="1676400"/>
                </a:cubicBezTo>
                <a:cubicBezTo>
                  <a:pt x="553155" y="1684867"/>
                  <a:pt x="556348" y="1693219"/>
                  <a:pt x="558800" y="1701800"/>
                </a:cubicBezTo>
                <a:cubicBezTo>
                  <a:pt x="561997" y="1712988"/>
                  <a:pt x="562062" y="1725258"/>
                  <a:pt x="567266" y="1735666"/>
                </a:cubicBezTo>
                <a:cubicBezTo>
                  <a:pt x="570836" y="1742806"/>
                  <a:pt x="578555" y="1746955"/>
                  <a:pt x="584200" y="1752600"/>
                </a:cubicBezTo>
                <a:cubicBezTo>
                  <a:pt x="597625" y="1792877"/>
                  <a:pt x="595066" y="1800051"/>
                  <a:pt x="618066" y="1828800"/>
                </a:cubicBezTo>
                <a:cubicBezTo>
                  <a:pt x="623053" y="1835033"/>
                  <a:pt x="629355" y="1840089"/>
                  <a:pt x="635000" y="1845733"/>
                </a:cubicBezTo>
                <a:cubicBezTo>
                  <a:pt x="646587" y="1868908"/>
                  <a:pt x="652911" y="1885056"/>
                  <a:pt x="668866" y="1905000"/>
                </a:cubicBezTo>
                <a:cubicBezTo>
                  <a:pt x="673853" y="1911233"/>
                  <a:pt x="680813" y="1915700"/>
                  <a:pt x="685800" y="1921933"/>
                </a:cubicBezTo>
                <a:cubicBezTo>
                  <a:pt x="732956" y="1980877"/>
                  <a:pt x="667789" y="1912389"/>
                  <a:pt x="728133" y="1972733"/>
                </a:cubicBezTo>
                <a:cubicBezTo>
                  <a:pt x="743036" y="2017439"/>
                  <a:pt x="731650" y="1990709"/>
                  <a:pt x="770466" y="2048933"/>
                </a:cubicBezTo>
                <a:lnTo>
                  <a:pt x="787400" y="2074333"/>
                </a:lnTo>
                <a:cubicBezTo>
                  <a:pt x="802301" y="2119041"/>
                  <a:pt x="790915" y="2092306"/>
                  <a:pt x="829733" y="2150533"/>
                </a:cubicBezTo>
                <a:cubicBezTo>
                  <a:pt x="851095" y="2182576"/>
                  <a:pt x="839470" y="2168737"/>
                  <a:pt x="863600" y="2192866"/>
                </a:cubicBezTo>
                <a:cubicBezTo>
                  <a:pt x="866422" y="2201333"/>
                  <a:pt x="867474" y="2210613"/>
                  <a:pt x="872066" y="2218266"/>
                </a:cubicBezTo>
                <a:cubicBezTo>
                  <a:pt x="876173" y="2225111"/>
                  <a:pt x="884013" y="2228966"/>
                  <a:pt x="889000" y="2235200"/>
                </a:cubicBezTo>
                <a:cubicBezTo>
                  <a:pt x="895357" y="2243146"/>
                  <a:pt x="901382" y="2251499"/>
                  <a:pt x="905933" y="2260600"/>
                </a:cubicBezTo>
                <a:cubicBezTo>
                  <a:pt x="909924" y="2268582"/>
                  <a:pt x="906244" y="2282375"/>
                  <a:pt x="914400" y="2286000"/>
                </a:cubicBezTo>
                <a:cubicBezTo>
                  <a:pt x="935192" y="2295241"/>
                  <a:pt x="959555" y="2291644"/>
                  <a:pt x="982133" y="2294466"/>
                </a:cubicBezTo>
                <a:cubicBezTo>
                  <a:pt x="1008040" y="2300943"/>
                  <a:pt x="1021911" y="2300377"/>
                  <a:pt x="1041400" y="2319866"/>
                </a:cubicBezTo>
                <a:cubicBezTo>
                  <a:pt x="1079697" y="2358163"/>
                  <a:pt x="1034284" y="2337249"/>
                  <a:pt x="1083733" y="2353733"/>
                </a:cubicBezTo>
                <a:cubicBezTo>
                  <a:pt x="1086555" y="2362200"/>
                  <a:pt x="1087249" y="2371707"/>
                  <a:pt x="1092200" y="2379133"/>
                </a:cubicBezTo>
                <a:cubicBezTo>
                  <a:pt x="1106648" y="2400805"/>
                  <a:pt x="1132687" y="2413501"/>
                  <a:pt x="1151466" y="2429933"/>
                </a:cubicBezTo>
                <a:cubicBezTo>
                  <a:pt x="1200914" y="2473201"/>
                  <a:pt x="1165005" y="2457024"/>
                  <a:pt x="1210733" y="2472266"/>
                </a:cubicBezTo>
                <a:cubicBezTo>
                  <a:pt x="1244457" y="2522853"/>
                  <a:pt x="1207628" y="2478870"/>
                  <a:pt x="1253066" y="2506133"/>
                </a:cubicBezTo>
                <a:cubicBezTo>
                  <a:pt x="1274016" y="2518703"/>
                  <a:pt x="1269625" y="2531158"/>
                  <a:pt x="1286933" y="2548466"/>
                </a:cubicBezTo>
                <a:cubicBezTo>
                  <a:pt x="1294128" y="2555661"/>
                  <a:pt x="1303866" y="2559755"/>
                  <a:pt x="1312333" y="2565400"/>
                </a:cubicBezTo>
                <a:cubicBezTo>
                  <a:pt x="1317977" y="2573867"/>
                  <a:pt x="1325693" y="2581272"/>
                  <a:pt x="1329266" y="2590800"/>
                </a:cubicBezTo>
                <a:cubicBezTo>
                  <a:pt x="1334319" y="2604274"/>
                  <a:pt x="1333947" y="2619250"/>
                  <a:pt x="1337733" y="2633133"/>
                </a:cubicBezTo>
                <a:cubicBezTo>
                  <a:pt x="1351684" y="2684288"/>
                  <a:pt x="1348299" y="2674383"/>
                  <a:pt x="1371600" y="2709333"/>
                </a:cubicBezTo>
                <a:cubicBezTo>
                  <a:pt x="1374422" y="2717800"/>
                  <a:pt x="1375732" y="2726931"/>
                  <a:pt x="1380066" y="2734733"/>
                </a:cubicBezTo>
                <a:cubicBezTo>
                  <a:pt x="1389949" y="2752523"/>
                  <a:pt x="1407497" y="2766226"/>
                  <a:pt x="1413933" y="2785533"/>
                </a:cubicBezTo>
                <a:cubicBezTo>
                  <a:pt x="1416755" y="2794000"/>
                  <a:pt x="1416825" y="2803964"/>
                  <a:pt x="1422400" y="2810933"/>
                </a:cubicBezTo>
                <a:cubicBezTo>
                  <a:pt x="1428757" y="2818879"/>
                  <a:pt x="1440142" y="2821165"/>
                  <a:pt x="1447800" y="2827866"/>
                </a:cubicBezTo>
                <a:cubicBezTo>
                  <a:pt x="1462819" y="2841007"/>
                  <a:pt x="1490133" y="2870200"/>
                  <a:pt x="1490133" y="2870200"/>
                </a:cubicBezTo>
                <a:cubicBezTo>
                  <a:pt x="1511323" y="2954957"/>
                  <a:pt x="1479463" y="2867995"/>
                  <a:pt x="1524000" y="2912533"/>
                </a:cubicBezTo>
                <a:cubicBezTo>
                  <a:pt x="1532925" y="2921458"/>
                  <a:pt x="1534671" y="2935441"/>
                  <a:pt x="1540933" y="2946400"/>
                </a:cubicBezTo>
                <a:cubicBezTo>
                  <a:pt x="1545720" y="2954777"/>
                  <a:pt x="1563672" y="2983169"/>
                  <a:pt x="1574800" y="2988733"/>
                </a:cubicBezTo>
                <a:cubicBezTo>
                  <a:pt x="1590765" y="2996715"/>
                  <a:pt x="1608667" y="3000022"/>
                  <a:pt x="1625600" y="3005666"/>
                </a:cubicBezTo>
                <a:lnTo>
                  <a:pt x="1651000" y="3014133"/>
                </a:lnTo>
                <a:cubicBezTo>
                  <a:pt x="1713775" y="2993207"/>
                  <a:pt x="1665547" y="3017954"/>
                  <a:pt x="1684866" y="2895600"/>
                </a:cubicBezTo>
                <a:cubicBezTo>
                  <a:pt x="1687650" y="2877969"/>
                  <a:pt x="1696156" y="2861733"/>
                  <a:pt x="1701800" y="2844800"/>
                </a:cubicBezTo>
                <a:lnTo>
                  <a:pt x="1718733" y="2794000"/>
                </a:lnTo>
                <a:cubicBezTo>
                  <a:pt x="1721555" y="2785533"/>
                  <a:pt x="1720889" y="2774911"/>
                  <a:pt x="1727200" y="2768600"/>
                </a:cubicBezTo>
                <a:lnTo>
                  <a:pt x="1744133" y="2751666"/>
                </a:lnTo>
                <a:cubicBezTo>
                  <a:pt x="1746906" y="2743347"/>
                  <a:pt x="1757810" y="2703210"/>
                  <a:pt x="1769533" y="2700866"/>
                </a:cubicBezTo>
                <a:cubicBezTo>
                  <a:pt x="1779511" y="2698870"/>
                  <a:pt x="1786466" y="2712155"/>
                  <a:pt x="1794933" y="2717800"/>
                </a:cubicBezTo>
                <a:cubicBezTo>
                  <a:pt x="1814790" y="2777368"/>
                  <a:pt x="1788946" y="2703831"/>
                  <a:pt x="1820333" y="2777066"/>
                </a:cubicBezTo>
                <a:cubicBezTo>
                  <a:pt x="1823849" y="2785269"/>
                  <a:pt x="1822489" y="2796155"/>
                  <a:pt x="1828800" y="2802466"/>
                </a:cubicBezTo>
                <a:cubicBezTo>
                  <a:pt x="1835111" y="2808777"/>
                  <a:pt x="1845733" y="2808111"/>
                  <a:pt x="1854200" y="2810933"/>
                </a:cubicBezTo>
                <a:cubicBezTo>
                  <a:pt x="1879600" y="2808111"/>
                  <a:pt x="1906155" y="2810548"/>
                  <a:pt x="1930400" y="2802466"/>
                </a:cubicBezTo>
                <a:cubicBezTo>
                  <a:pt x="1949707" y="2796030"/>
                  <a:pt x="1981200" y="2768600"/>
                  <a:pt x="1981200" y="2768600"/>
                </a:cubicBezTo>
                <a:cubicBezTo>
                  <a:pt x="1986844" y="2757311"/>
                  <a:pt x="1993701" y="2746551"/>
                  <a:pt x="1998133" y="2734733"/>
                </a:cubicBezTo>
                <a:cubicBezTo>
                  <a:pt x="2002219" y="2723837"/>
                  <a:pt x="2002016" y="2711562"/>
                  <a:pt x="2006600" y="2700866"/>
                </a:cubicBezTo>
                <a:cubicBezTo>
                  <a:pt x="2017729" y="2674898"/>
                  <a:pt x="2030982" y="2671607"/>
                  <a:pt x="2048933" y="2650066"/>
                </a:cubicBezTo>
                <a:cubicBezTo>
                  <a:pt x="2055447" y="2642249"/>
                  <a:pt x="2061733" y="2633965"/>
                  <a:pt x="2065866" y="2624666"/>
                </a:cubicBezTo>
                <a:cubicBezTo>
                  <a:pt x="2084467" y="2582813"/>
                  <a:pt x="2071600" y="2572865"/>
                  <a:pt x="2108200" y="2548466"/>
                </a:cubicBezTo>
                <a:cubicBezTo>
                  <a:pt x="2115626" y="2543516"/>
                  <a:pt x="2125133" y="2542822"/>
                  <a:pt x="2133600" y="2540000"/>
                </a:cubicBezTo>
                <a:cubicBezTo>
                  <a:pt x="2139244" y="2534355"/>
                  <a:pt x="2144300" y="2528053"/>
                  <a:pt x="2150533" y="2523066"/>
                </a:cubicBezTo>
                <a:cubicBezTo>
                  <a:pt x="2158479" y="2516709"/>
                  <a:pt x="2170289" y="2514600"/>
                  <a:pt x="2175933" y="2506133"/>
                </a:cubicBezTo>
                <a:cubicBezTo>
                  <a:pt x="2182388" y="2496451"/>
                  <a:pt x="2181056" y="2483412"/>
                  <a:pt x="2184400" y="2472266"/>
                </a:cubicBezTo>
                <a:cubicBezTo>
                  <a:pt x="2189529" y="2455169"/>
                  <a:pt x="2195689" y="2438399"/>
                  <a:pt x="2201333" y="2421466"/>
                </a:cubicBezTo>
                <a:cubicBezTo>
                  <a:pt x="2204155" y="2412999"/>
                  <a:pt x="2205809" y="2404048"/>
                  <a:pt x="2209800" y="2396066"/>
                </a:cubicBezTo>
                <a:cubicBezTo>
                  <a:pt x="2221387" y="2372891"/>
                  <a:pt x="2227711" y="2356744"/>
                  <a:pt x="2243666" y="2336800"/>
                </a:cubicBezTo>
                <a:cubicBezTo>
                  <a:pt x="2248653" y="2330566"/>
                  <a:pt x="2254955" y="2325511"/>
                  <a:pt x="2260600" y="2319866"/>
                </a:cubicBezTo>
                <a:cubicBezTo>
                  <a:pt x="2263422" y="2311399"/>
                  <a:pt x="2261804" y="2299653"/>
                  <a:pt x="2269066" y="2294466"/>
                </a:cubicBezTo>
                <a:cubicBezTo>
                  <a:pt x="2283591" y="2284091"/>
                  <a:pt x="2319866" y="2277533"/>
                  <a:pt x="2319866" y="2277533"/>
                </a:cubicBezTo>
                <a:cubicBezTo>
                  <a:pt x="2328333" y="2280355"/>
                  <a:pt x="2337613" y="2281408"/>
                  <a:pt x="2345266" y="2286000"/>
                </a:cubicBezTo>
                <a:cubicBezTo>
                  <a:pt x="2356518" y="2292751"/>
                  <a:pt x="2374188" y="2318442"/>
                  <a:pt x="2379133" y="2328333"/>
                </a:cubicBezTo>
                <a:cubicBezTo>
                  <a:pt x="2383124" y="2336315"/>
                  <a:pt x="2383266" y="2345931"/>
                  <a:pt x="2387600" y="2353733"/>
                </a:cubicBezTo>
                <a:cubicBezTo>
                  <a:pt x="2397483" y="2371523"/>
                  <a:pt x="2407076" y="2390143"/>
                  <a:pt x="2421466" y="2404533"/>
                </a:cubicBezTo>
                <a:lnTo>
                  <a:pt x="2455333" y="2438400"/>
                </a:lnTo>
                <a:cubicBezTo>
                  <a:pt x="2463800" y="2446867"/>
                  <a:pt x="2470770" y="2457158"/>
                  <a:pt x="2480733" y="2463800"/>
                </a:cubicBezTo>
                <a:cubicBezTo>
                  <a:pt x="2497666" y="2475089"/>
                  <a:pt x="2517143" y="2483275"/>
                  <a:pt x="2531533" y="2497666"/>
                </a:cubicBezTo>
                <a:cubicBezTo>
                  <a:pt x="2555661" y="2521795"/>
                  <a:pt x="2541824" y="2510172"/>
                  <a:pt x="2573866" y="2531533"/>
                </a:cubicBezTo>
                <a:cubicBezTo>
                  <a:pt x="2596444" y="2528711"/>
                  <a:pt x="2621946" y="2534531"/>
                  <a:pt x="2641600" y="2523066"/>
                </a:cubicBezTo>
                <a:cubicBezTo>
                  <a:pt x="2659179" y="2512812"/>
                  <a:pt x="2675466" y="2472266"/>
                  <a:pt x="2675466" y="2472266"/>
                </a:cubicBezTo>
                <a:cubicBezTo>
                  <a:pt x="2678233" y="2455667"/>
                  <a:pt x="2687328" y="2397731"/>
                  <a:pt x="2692400" y="2379133"/>
                </a:cubicBezTo>
                <a:cubicBezTo>
                  <a:pt x="2697096" y="2361913"/>
                  <a:pt x="2703689" y="2345266"/>
                  <a:pt x="2709333" y="2328333"/>
                </a:cubicBezTo>
                <a:cubicBezTo>
                  <a:pt x="2712155" y="2319866"/>
                  <a:pt x="2709333" y="2305755"/>
                  <a:pt x="2717800" y="2302933"/>
                </a:cubicBezTo>
                <a:lnTo>
                  <a:pt x="2743200" y="2294466"/>
                </a:lnTo>
                <a:cubicBezTo>
                  <a:pt x="2800380" y="2208694"/>
                  <a:pt x="2763242" y="2273984"/>
                  <a:pt x="2768600" y="2048933"/>
                </a:cubicBezTo>
                <a:cubicBezTo>
                  <a:pt x="2772497" y="1885266"/>
                  <a:pt x="2772520" y="1721516"/>
                  <a:pt x="2777066" y="1557866"/>
                </a:cubicBezTo>
                <a:cubicBezTo>
                  <a:pt x="2778166" y="1518270"/>
                  <a:pt x="2780905" y="1478673"/>
                  <a:pt x="2785533" y="1439333"/>
                </a:cubicBezTo>
                <a:cubicBezTo>
                  <a:pt x="2786576" y="1430469"/>
                  <a:pt x="2787689" y="1420244"/>
                  <a:pt x="2794000" y="1413933"/>
                </a:cubicBezTo>
                <a:cubicBezTo>
                  <a:pt x="2800311" y="1407622"/>
                  <a:pt x="2810933" y="1408288"/>
                  <a:pt x="2819400" y="1405466"/>
                </a:cubicBezTo>
                <a:cubicBezTo>
                  <a:pt x="2853411" y="1413969"/>
                  <a:pt x="2852090" y="1409605"/>
                  <a:pt x="2878666" y="1430866"/>
                </a:cubicBezTo>
                <a:cubicBezTo>
                  <a:pt x="2884900" y="1435853"/>
                  <a:pt x="2890613" y="1441566"/>
                  <a:pt x="2895600" y="1447800"/>
                </a:cubicBezTo>
                <a:cubicBezTo>
                  <a:pt x="2901957" y="1455746"/>
                  <a:pt x="2904587" y="1466843"/>
                  <a:pt x="2912533" y="1473200"/>
                </a:cubicBezTo>
                <a:cubicBezTo>
                  <a:pt x="2919502" y="1478775"/>
                  <a:pt x="2929466" y="1478844"/>
                  <a:pt x="2937933" y="1481666"/>
                </a:cubicBezTo>
                <a:cubicBezTo>
                  <a:pt x="2954720" y="1498453"/>
                  <a:pt x="2973989" y="1522150"/>
                  <a:pt x="2997200" y="1532466"/>
                </a:cubicBezTo>
                <a:cubicBezTo>
                  <a:pt x="2997225" y="1532477"/>
                  <a:pt x="3060687" y="1553628"/>
                  <a:pt x="3073400" y="1557866"/>
                </a:cubicBezTo>
                <a:cubicBezTo>
                  <a:pt x="3081867" y="1560688"/>
                  <a:pt x="3089944" y="1565226"/>
                  <a:pt x="3098800" y="1566333"/>
                </a:cubicBezTo>
                <a:cubicBezTo>
                  <a:pt x="3214222" y="1580761"/>
                  <a:pt x="3143819" y="1573464"/>
                  <a:pt x="3310466" y="1583266"/>
                </a:cubicBezTo>
                <a:cubicBezTo>
                  <a:pt x="3344333" y="1588911"/>
                  <a:pt x="3379494" y="1589343"/>
                  <a:pt x="3412066" y="1600200"/>
                </a:cubicBezTo>
                <a:lnTo>
                  <a:pt x="3462866" y="1617133"/>
                </a:lnTo>
                <a:cubicBezTo>
                  <a:pt x="3468511" y="1622777"/>
                  <a:pt x="3474813" y="1627833"/>
                  <a:pt x="3479800" y="1634066"/>
                </a:cubicBezTo>
                <a:cubicBezTo>
                  <a:pt x="3486157" y="1642012"/>
                  <a:pt x="3488104" y="1654073"/>
                  <a:pt x="3496733" y="1659466"/>
                </a:cubicBezTo>
                <a:cubicBezTo>
                  <a:pt x="3511869" y="1668926"/>
                  <a:pt x="3547533" y="1676400"/>
                  <a:pt x="3547533" y="1676400"/>
                </a:cubicBezTo>
                <a:cubicBezTo>
                  <a:pt x="3606800" y="1673578"/>
                  <a:pt x="3666188" y="1672665"/>
                  <a:pt x="3725333" y="1667933"/>
                </a:cubicBezTo>
                <a:cubicBezTo>
                  <a:pt x="3736932" y="1667005"/>
                  <a:pt x="3748504" y="1664050"/>
                  <a:pt x="3759200" y="1659466"/>
                </a:cubicBezTo>
                <a:cubicBezTo>
                  <a:pt x="3768553" y="1655458"/>
                  <a:pt x="3776133" y="1648177"/>
                  <a:pt x="3784600" y="1642533"/>
                </a:cubicBezTo>
                <a:cubicBezTo>
                  <a:pt x="3790244" y="1634066"/>
                  <a:pt x="3792904" y="1622526"/>
                  <a:pt x="3801533" y="1617133"/>
                </a:cubicBezTo>
                <a:cubicBezTo>
                  <a:pt x="3816669" y="1607673"/>
                  <a:pt x="3836368" y="1608183"/>
                  <a:pt x="3852333" y="1600200"/>
                </a:cubicBezTo>
                <a:cubicBezTo>
                  <a:pt x="3894182" y="1579275"/>
                  <a:pt x="3874226" y="1587257"/>
                  <a:pt x="3911600" y="1574800"/>
                </a:cubicBezTo>
                <a:cubicBezTo>
                  <a:pt x="3940079" y="1555814"/>
                  <a:pt x="3966505" y="1547604"/>
                  <a:pt x="3979333" y="1515533"/>
                </a:cubicBezTo>
                <a:cubicBezTo>
                  <a:pt x="3981429" y="1510292"/>
                  <a:pt x="3979333" y="1504244"/>
                  <a:pt x="3979333" y="1498600"/>
                </a:cubicBezTo>
                <a:lnTo>
                  <a:pt x="3979333" y="1498600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73299" y="2580248"/>
            <a:ext cx="3475731" cy="1385065"/>
          </a:xfrm>
          <a:custGeom>
            <a:avLst/>
            <a:gdLst>
              <a:gd name="connsiteX0" fmla="*/ 0 w 4370900"/>
              <a:gd name="connsiteY0" fmla="*/ 1001315 h 1652893"/>
              <a:gd name="connsiteX1" fmla="*/ 76200 w 4370900"/>
              <a:gd name="connsiteY1" fmla="*/ 1007665 h 1652893"/>
              <a:gd name="connsiteX2" fmla="*/ 209550 w 4370900"/>
              <a:gd name="connsiteY2" fmla="*/ 1014015 h 1652893"/>
              <a:gd name="connsiteX3" fmla="*/ 247650 w 4370900"/>
              <a:gd name="connsiteY3" fmla="*/ 1020365 h 1652893"/>
              <a:gd name="connsiteX4" fmla="*/ 304800 w 4370900"/>
              <a:gd name="connsiteY4" fmla="*/ 1033065 h 1652893"/>
              <a:gd name="connsiteX5" fmla="*/ 603250 w 4370900"/>
              <a:gd name="connsiteY5" fmla="*/ 1026715 h 1652893"/>
              <a:gd name="connsiteX6" fmla="*/ 622300 w 4370900"/>
              <a:gd name="connsiteY6" fmla="*/ 1020365 h 1652893"/>
              <a:gd name="connsiteX7" fmla="*/ 647700 w 4370900"/>
              <a:gd name="connsiteY7" fmla="*/ 1014015 h 1652893"/>
              <a:gd name="connsiteX8" fmla="*/ 901700 w 4370900"/>
              <a:gd name="connsiteY8" fmla="*/ 1001315 h 1652893"/>
              <a:gd name="connsiteX9" fmla="*/ 952500 w 4370900"/>
              <a:gd name="connsiteY9" fmla="*/ 988615 h 1652893"/>
              <a:gd name="connsiteX10" fmla="*/ 1016000 w 4370900"/>
              <a:gd name="connsiteY10" fmla="*/ 975915 h 1652893"/>
              <a:gd name="connsiteX11" fmla="*/ 1066800 w 4370900"/>
              <a:gd name="connsiteY11" fmla="*/ 963215 h 1652893"/>
              <a:gd name="connsiteX12" fmla="*/ 1092200 w 4370900"/>
              <a:gd name="connsiteY12" fmla="*/ 956865 h 1652893"/>
              <a:gd name="connsiteX13" fmla="*/ 1123950 w 4370900"/>
              <a:gd name="connsiteY13" fmla="*/ 950515 h 1652893"/>
              <a:gd name="connsiteX14" fmla="*/ 1206500 w 4370900"/>
              <a:gd name="connsiteY14" fmla="*/ 931465 h 1652893"/>
              <a:gd name="connsiteX15" fmla="*/ 1352550 w 4370900"/>
              <a:gd name="connsiteY15" fmla="*/ 950515 h 1652893"/>
              <a:gd name="connsiteX16" fmla="*/ 1352550 w 4370900"/>
              <a:gd name="connsiteY16" fmla="*/ 950515 h 1652893"/>
              <a:gd name="connsiteX17" fmla="*/ 1397000 w 4370900"/>
              <a:gd name="connsiteY17" fmla="*/ 963215 h 1652893"/>
              <a:gd name="connsiteX18" fmla="*/ 1435100 w 4370900"/>
              <a:gd name="connsiteY18" fmla="*/ 988615 h 1652893"/>
              <a:gd name="connsiteX19" fmla="*/ 1454150 w 4370900"/>
              <a:gd name="connsiteY19" fmla="*/ 1026715 h 1652893"/>
              <a:gd name="connsiteX20" fmla="*/ 1473200 w 4370900"/>
              <a:gd name="connsiteY20" fmla="*/ 1039415 h 1652893"/>
              <a:gd name="connsiteX21" fmla="*/ 1485900 w 4370900"/>
              <a:gd name="connsiteY21" fmla="*/ 1058465 h 1652893"/>
              <a:gd name="connsiteX22" fmla="*/ 1498600 w 4370900"/>
              <a:gd name="connsiteY22" fmla="*/ 1090215 h 1652893"/>
              <a:gd name="connsiteX23" fmla="*/ 1517650 w 4370900"/>
              <a:gd name="connsiteY23" fmla="*/ 1109265 h 1652893"/>
              <a:gd name="connsiteX24" fmla="*/ 1536700 w 4370900"/>
              <a:gd name="connsiteY24" fmla="*/ 1134665 h 1652893"/>
              <a:gd name="connsiteX25" fmla="*/ 1574800 w 4370900"/>
              <a:gd name="connsiteY25" fmla="*/ 1172765 h 1652893"/>
              <a:gd name="connsiteX26" fmla="*/ 1587500 w 4370900"/>
              <a:gd name="connsiteY26" fmla="*/ 1191815 h 1652893"/>
              <a:gd name="connsiteX27" fmla="*/ 1625600 w 4370900"/>
              <a:gd name="connsiteY27" fmla="*/ 1217215 h 1652893"/>
              <a:gd name="connsiteX28" fmla="*/ 1644650 w 4370900"/>
              <a:gd name="connsiteY28" fmla="*/ 1229915 h 1652893"/>
              <a:gd name="connsiteX29" fmla="*/ 1676400 w 4370900"/>
              <a:gd name="connsiteY29" fmla="*/ 1268015 h 1652893"/>
              <a:gd name="connsiteX30" fmla="*/ 1695450 w 4370900"/>
              <a:gd name="connsiteY30" fmla="*/ 1280715 h 1652893"/>
              <a:gd name="connsiteX31" fmla="*/ 1733550 w 4370900"/>
              <a:gd name="connsiteY31" fmla="*/ 1318815 h 1652893"/>
              <a:gd name="connsiteX32" fmla="*/ 1771650 w 4370900"/>
              <a:gd name="connsiteY32" fmla="*/ 1344215 h 1652893"/>
              <a:gd name="connsiteX33" fmla="*/ 1790700 w 4370900"/>
              <a:gd name="connsiteY33" fmla="*/ 1356915 h 1652893"/>
              <a:gd name="connsiteX34" fmla="*/ 1835150 w 4370900"/>
              <a:gd name="connsiteY34" fmla="*/ 1388665 h 1652893"/>
              <a:gd name="connsiteX35" fmla="*/ 1898650 w 4370900"/>
              <a:gd name="connsiteY35" fmla="*/ 1407715 h 1652893"/>
              <a:gd name="connsiteX36" fmla="*/ 1936750 w 4370900"/>
              <a:gd name="connsiteY36" fmla="*/ 1420415 h 1652893"/>
              <a:gd name="connsiteX37" fmla="*/ 1955800 w 4370900"/>
              <a:gd name="connsiteY37" fmla="*/ 1426765 h 1652893"/>
              <a:gd name="connsiteX38" fmla="*/ 1993900 w 4370900"/>
              <a:gd name="connsiteY38" fmla="*/ 1445815 h 1652893"/>
              <a:gd name="connsiteX39" fmla="*/ 2032000 w 4370900"/>
              <a:gd name="connsiteY39" fmla="*/ 1464865 h 1652893"/>
              <a:gd name="connsiteX40" fmla="*/ 2044700 w 4370900"/>
              <a:gd name="connsiteY40" fmla="*/ 1483915 h 1652893"/>
              <a:gd name="connsiteX41" fmla="*/ 2063750 w 4370900"/>
              <a:gd name="connsiteY41" fmla="*/ 1490265 h 1652893"/>
              <a:gd name="connsiteX42" fmla="*/ 2101850 w 4370900"/>
              <a:gd name="connsiteY42" fmla="*/ 1515665 h 1652893"/>
              <a:gd name="connsiteX43" fmla="*/ 2101850 w 4370900"/>
              <a:gd name="connsiteY43" fmla="*/ 1515665 h 1652893"/>
              <a:gd name="connsiteX44" fmla="*/ 2146300 w 4370900"/>
              <a:gd name="connsiteY44" fmla="*/ 1553765 h 1652893"/>
              <a:gd name="connsiteX45" fmla="*/ 2171700 w 4370900"/>
              <a:gd name="connsiteY45" fmla="*/ 1572815 h 1652893"/>
              <a:gd name="connsiteX46" fmla="*/ 2197100 w 4370900"/>
              <a:gd name="connsiteY46" fmla="*/ 1579165 h 1652893"/>
              <a:gd name="connsiteX47" fmla="*/ 2216150 w 4370900"/>
              <a:gd name="connsiteY47" fmla="*/ 1591865 h 1652893"/>
              <a:gd name="connsiteX48" fmla="*/ 2235200 w 4370900"/>
              <a:gd name="connsiteY48" fmla="*/ 1598215 h 1652893"/>
              <a:gd name="connsiteX49" fmla="*/ 2241550 w 4370900"/>
              <a:gd name="connsiteY49" fmla="*/ 1623615 h 1652893"/>
              <a:gd name="connsiteX50" fmla="*/ 2260600 w 4370900"/>
              <a:gd name="connsiteY50" fmla="*/ 1629965 h 1652893"/>
              <a:gd name="connsiteX51" fmla="*/ 2298700 w 4370900"/>
              <a:gd name="connsiteY51" fmla="*/ 1636315 h 1652893"/>
              <a:gd name="connsiteX52" fmla="*/ 2324100 w 4370900"/>
              <a:gd name="connsiteY52" fmla="*/ 1649015 h 1652893"/>
              <a:gd name="connsiteX53" fmla="*/ 2476500 w 4370900"/>
              <a:gd name="connsiteY53" fmla="*/ 1636315 h 1652893"/>
              <a:gd name="connsiteX54" fmla="*/ 2495550 w 4370900"/>
              <a:gd name="connsiteY54" fmla="*/ 1617265 h 1652893"/>
              <a:gd name="connsiteX55" fmla="*/ 2520950 w 4370900"/>
              <a:gd name="connsiteY55" fmla="*/ 1579165 h 1652893"/>
              <a:gd name="connsiteX56" fmla="*/ 2552700 w 4370900"/>
              <a:gd name="connsiteY56" fmla="*/ 1534715 h 1652893"/>
              <a:gd name="connsiteX57" fmla="*/ 2565400 w 4370900"/>
              <a:gd name="connsiteY57" fmla="*/ 1515665 h 1652893"/>
              <a:gd name="connsiteX58" fmla="*/ 2578100 w 4370900"/>
              <a:gd name="connsiteY58" fmla="*/ 1471215 h 1652893"/>
              <a:gd name="connsiteX59" fmla="*/ 2590800 w 4370900"/>
              <a:gd name="connsiteY59" fmla="*/ 1433115 h 1652893"/>
              <a:gd name="connsiteX60" fmla="*/ 2597150 w 4370900"/>
              <a:gd name="connsiteY60" fmla="*/ 1414065 h 1652893"/>
              <a:gd name="connsiteX61" fmla="*/ 2616200 w 4370900"/>
              <a:gd name="connsiteY61" fmla="*/ 1388665 h 1652893"/>
              <a:gd name="connsiteX62" fmla="*/ 2635250 w 4370900"/>
              <a:gd name="connsiteY62" fmla="*/ 1350565 h 1652893"/>
              <a:gd name="connsiteX63" fmla="*/ 2647950 w 4370900"/>
              <a:gd name="connsiteY63" fmla="*/ 1312465 h 1652893"/>
              <a:gd name="connsiteX64" fmla="*/ 2686050 w 4370900"/>
              <a:gd name="connsiteY64" fmla="*/ 1255315 h 1652893"/>
              <a:gd name="connsiteX65" fmla="*/ 2698750 w 4370900"/>
              <a:gd name="connsiteY65" fmla="*/ 1236265 h 1652893"/>
              <a:gd name="connsiteX66" fmla="*/ 2711450 w 4370900"/>
              <a:gd name="connsiteY66" fmla="*/ 1217215 h 1652893"/>
              <a:gd name="connsiteX67" fmla="*/ 2768600 w 4370900"/>
              <a:gd name="connsiteY67" fmla="*/ 1179115 h 1652893"/>
              <a:gd name="connsiteX68" fmla="*/ 2787650 w 4370900"/>
              <a:gd name="connsiteY68" fmla="*/ 1166415 h 1652893"/>
              <a:gd name="connsiteX69" fmla="*/ 2800350 w 4370900"/>
              <a:gd name="connsiteY69" fmla="*/ 1147365 h 1652893"/>
              <a:gd name="connsiteX70" fmla="*/ 2838450 w 4370900"/>
              <a:gd name="connsiteY70" fmla="*/ 1121965 h 1652893"/>
              <a:gd name="connsiteX71" fmla="*/ 2857500 w 4370900"/>
              <a:gd name="connsiteY71" fmla="*/ 1102915 h 1652893"/>
              <a:gd name="connsiteX72" fmla="*/ 2876550 w 4370900"/>
              <a:gd name="connsiteY72" fmla="*/ 1058465 h 1652893"/>
              <a:gd name="connsiteX73" fmla="*/ 2895600 w 4370900"/>
              <a:gd name="connsiteY73" fmla="*/ 1020365 h 1652893"/>
              <a:gd name="connsiteX74" fmla="*/ 2921000 w 4370900"/>
              <a:gd name="connsiteY74" fmla="*/ 1014015 h 1652893"/>
              <a:gd name="connsiteX75" fmla="*/ 2965450 w 4370900"/>
              <a:gd name="connsiteY75" fmla="*/ 956865 h 1652893"/>
              <a:gd name="connsiteX76" fmla="*/ 2984500 w 4370900"/>
              <a:gd name="connsiteY76" fmla="*/ 937815 h 1652893"/>
              <a:gd name="connsiteX77" fmla="*/ 3028950 w 4370900"/>
              <a:gd name="connsiteY77" fmla="*/ 893365 h 1652893"/>
              <a:gd name="connsiteX78" fmla="*/ 3048000 w 4370900"/>
              <a:gd name="connsiteY78" fmla="*/ 874315 h 1652893"/>
              <a:gd name="connsiteX79" fmla="*/ 3060700 w 4370900"/>
              <a:gd name="connsiteY79" fmla="*/ 855265 h 1652893"/>
              <a:gd name="connsiteX80" fmla="*/ 3079750 w 4370900"/>
              <a:gd name="connsiteY80" fmla="*/ 848915 h 1652893"/>
              <a:gd name="connsiteX81" fmla="*/ 3098800 w 4370900"/>
              <a:gd name="connsiteY81" fmla="*/ 836215 h 1652893"/>
              <a:gd name="connsiteX82" fmla="*/ 3105150 w 4370900"/>
              <a:gd name="connsiteY82" fmla="*/ 817165 h 1652893"/>
              <a:gd name="connsiteX83" fmla="*/ 3244850 w 4370900"/>
              <a:gd name="connsiteY83" fmla="*/ 823515 h 1652893"/>
              <a:gd name="connsiteX84" fmla="*/ 3289300 w 4370900"/>
              <a:gd name="connsiteY84" fmla="*/ 842565 h 1652893"/>
              <a:gd name="connsiteX85" fmla="*/ 3308350 w 4370900"/>
              <a:gd name="connsiteY85" fmla="*/ 848915 h 1652893"/>
              <a:gd name="connsiteX86" fmla="*/ 3581400 w 4370900"/>
              <a:gd name="connsiteY86" fmla="*/ 836215 h 1652893"/>
              <a:gd name="connsiteX87" fmla="*/ 3600450 w 4370900"/>
              <a:gd name="connsiteY87" fmla="*/ 829865 h 1652893"/>
              <a:gd name="connsiteX88" fmla="*/ 3625850 w 4370900"/>
              <a:gd name="connsiteY88" fmla="*/ 810815 h 1652893"/>
              <a:gd name="connsiteX89" fmla="*/ 3644900 w 4370900"/>
              <a:gd name="connsiteY89" fmla="*/ 798115 h 1652893"/>
              <a:gd name="connsiteX90" fmla="*/ 3683000 w 4370900"/>
              <a:gd name="connsiteY90" fmla="*/ 772715 h 1652893"/>
              <a:gd name="connsiteX91" fmla="*/ 3708400 w 4370900"/>
              <a:gd name="connsiteY91" fmla="*/ 753665 h 1652893"/>
              <a:gd name="connsiteX92" fmla="*/ 3746500 w 4370900"/>
              <a:gd name="connsiteY92" fmla="*/ 740965 h 1652893"/>
              <a:gd name="connsiteX93" fmla="*/ 3765550 w 4370900"/>
              <a:gd name="connsiteY93" fmla="*/ 734615 h 1652893"/>
              <a:gd name="connsiteX94" fmla="*/ 3822700 w 4370900"/>
              <a:gd name="connsiteY94" fmla="*/ 702865 h 1652893"/>
              <a:gd name="connsiteX95" fmla="*/ 3860800 w 4370900"/>
              <a:gd name="connsiteY95" fmla="*/ 664765 h 1652893"/>
              <a:gd name="connsiteX96" fmla="*/ 3879850 w 4370900"/>
              <a:gd name="connsiteY96" fmla="*/ 645715 h 1652893"/>
              <a:gd name="connsiteX97" fmla="*/ 3892550 w 4370900"/>
              <a:gd name="connsiteY97" fmla="*/ 626665 h 1652893"/>
              <a:gd name="connsiteX98" fmla="*/ 3924300 w 4370900"/>
              <a:gd name="connsiteY98" fmla="*/ 588565 h 1652893"/>
              <a:gd name="connsiteX99" fmla="*/ 3937000 w 4370900"/>
              <a:gd name="connsiteY99" fmla="*/ 550465 h 1652893"/>
              <a:gd name="connsiteX100" fmla="*/ 3943350 w 4370900"/>
              <a:gd name="connsiteY100" fmla="*/ 531415 h 1652893"/>
              <a:gd name="connsiteX101" fmla="*/ 3949700 w 4370900"/>
              <a:gd name="connsiteY101" fmla="*/ 499665 h 1652893"/>
              <a:gd name="connsiteX102" fmla="*/ 3994150 w 4370900"/>
              <a:gd name="connsiteY102" fmla="*/ 442515 h 1652893"/>
              <a:gd name="connsiteX103" fmla="*/ 4013200 w 4370900"/>
              <a:gd name="connsiteY103" fmla="*/ 429815 h 1652893"/>
              <a:gd name="connsiteX104" fmla="*/ 4038600 w 4370900"/>
              <a:gd name="connsiteY104" fmla="*/ 391715 h 1652893"/>
              <a:gd name="connsiteX105" fmla="*/ 4070350 w 4370900"/>
              <a:gd name="connsiteY105" fmla="*/ 334565 h 1652893"/>
              <a:gd name="connsiteX106" fmla="*/ 4095750 w 4370900"/>
              <a:gd name="connsiteY106" fmla="*/ 277415 h 1652893"/>
              <a:gd name="connsiteX107" fmla="*/ 4114800 w 4370900"/>
              <a:gd name="connsiteY107" fmla="*/ 258365 h 1652893"/>
              <a:gd name="connsiteX108" fmla="*/ 4140200 w 4370900"/>
              <a:gd name="connsiteY108" fmla="*/ 194865 h 1652893"/>
              <a:gd name="connsiteX109" fmla="*/ 4152900 w 4370900"/>
              <a:gd name="connsiteY109" fmla="*/ 175815 h 1652893"/>
              <a:gd name="connsiteX110" fmla="*/ 4178300 w 4370900"/>
              <a:gd name="connsiteY110" fmla="*/ 144065 h 1652893"/>
              <a:gd name="connsiteX111" fmla="*/ 4210050 w 4370900"/>
              <a:gd name="connsiteY111" fmla="*/ 105965 h 1652893"/>
              <a:gd name="connsiteX112" fmla="*/ 4241800 w 4370900"/>
              <a:gd name="connsiteY112" fmla="*/ 80565 h 1652893"/>
              <a:gd name="connsiteX113" fmla="*/ 4267200 w 4370900"/>
              <a:gd name="connsiteY113" fmla="*/ 42465 h 1652893"/>
              <a:gd name="connsiteX114" fmla="*/ 4279900 w 4370900"/>
              <a:gd name="connsiteY114" fmla="*/ 23415 h 1652893"/>
              <a:gd name="connsiteX115" fmla="*/ 4318000 w 4370900"/>
              <a:gd name="connsiteY115" fmla="*/ 10715 h 1652893"/>
              <a:gd name="connsiteX116" fmla="*/ 4368800 w 4370900"/>
              <a:gd name="connsiteY116" fmla="*/ 23415 h 1652893"/>
              <a:gd name="connsiteX117" fmla="*/ 4368800 w 4370900"/>
              <a:gd name="connsiteY117" fmla="*/ 23415 h 16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370900" h="1652893">
                <a:moveTo>
                  <a:pt x="0" y="1001315"/>
                </a:moveTo>
                <a:cubicBezTo>
                  <a:pt x="25400" y="1003432"/>
                  <a:pt x="50759" y="1006123"/>
                  <a:pt x="76200" y="1007665"/>
                </a:cubicBezTo>
                <a:cubicBezTo>
                  <a:pt x="120619" y="1010357"/>
                  <a:pt x="165171" y="1010728"/>
                  <a:pt x="209550" y="1014015"/>
                </a:cubicBezTo>
                <a:cubicBezTo>
                  <a:pt x="222390" y="1014966"/>
                  <a:pt x="234982" y="1018062"/>
                  <a:pt x="247650" y="1020365"/>
                </a:cubicBezTo>
                <a:cubicBezTo>
                  <a:pt x="277209" y="1025739"/>
                  <a:pt x="277621" y="1026270"/>
                  <a:pt x="304800" y="1033065"/>
                </a:cubicBezTo>
                <a:lnTo>
                  <a:pt x="603250" y="1026715"/>
                </a:lnTo>
                <a:cubicBezTo>
                  <a:pt x="609938" y="1026447"/>
                  <a:pt x="615864" y="1022204"/>
                  <a:pt x="622300" y="1020365"/>
                </a:cubicBezTo>
                <a:cubicBezTo>
                  <a:pt x="630691" y="1017967"/>
                  <a:pt x="638993" y="1014609"/>
                  <a:pt x="647700" y="1014015"/>
                </a:cubicBezTo>
                <a:cubicBezTo>
                  <a:pt x="732276" y="1008248"/>
                  <a:pt x="901700" y="1001315"/>
                  <a:pt x="901700" y="1001315"/>
                </a:cubicBezTo>
                <a:cubicBezTo>
                  <a:pt x="918633" y="997082"/>
                  <a:pt x="935461" y="992401"/>
                  <a:pt x="952500" y="988615"/>
                </a:cubicBezTo>
                <a:cubicBezTo>
                  <a:pt x="973572" y="983932"/>
                  <a:pt x="995059" y="981150"/>
                  <a:pt x="1016000" y="975915"/>
                </a:cubicBezTo>
                <a:lnTo>
                  <a:pt x="1066800" y="963215"/>
                </a:lnTo>
                <a:cubicBezTo>
                  <a:pt x="1075267" y="961098"/>
                  <a:pt x="1083642" y="958577"/>
                  <a:pt x="1092200" y="956865"/>
                </a:cubicBezTo>
                <a:cubicBezTo>
                  <a:pt x="1102783" y="954748"/>
                  <a:pt x="1113537" y="953355"/>
                  <a:pt x="1123950" y="950515"/>
                </a:cubicBezTo>
                <a:cubicBezTo>
                  <a:pt x="1200655" y="929595"/>
                  <a:pt x="1121511" y="943606"/>
                  <a:pt x="1206500" y="931465"/>
                </a:cubicBezTo>
                <a:cubicBezTo>
                  <a:pt x="1327814" y="938601"/>
                  <a:pt x="1280254" y="926416"/>
                  <a:pt x="1352550" y="950515"/>
                </a:cubicBezTo>
                <a:lnTo>
                  <a:pt x="1352550" y="950515"/>
                </a:lnTo>
                <a:cubicBezTo>
                  <a:pt x="1358529" y="952010"/>
                  <a:pt x="1389547" y="959074"/>
                  <a:pt x="1397000" y="963215"/>
                </a:cubicBezTo>
                <a:cubicBezTo>
                  <a:pt x="1410343" y="970628"/>
                  <a:pt x="1435100" y="988615"/>
                  <a:pt x="1435100" y="988615"/>
                </a:cubicBezTo>
                <a:cubicBezTo>
                  <a:pt x="1440265" y="1004109"/>
                  <a:pt x="1441840" y="1014405"/>
                  <a:pt x="1454150" y="1026715"/>
                </a:cubicBezTo>
                <a:cubicBezTo>
                  <a:pt x="1459546" y="1032111"/>
                  <a:pt x="1466850" y="1035182"/>
                  <a:pt x="1473200" y="1039415"/>
                </a:cubicBezTo>
                <a:cubicBezTo>
                  <a:pt x="1477433" y="1045765"/>
                  <a:pt x="1482487" y="1051639"/>
                  <a:pt x="1485900" y="1058465"/>
                </a:cubicBezTo>
                <a:cubicBezTo>
                  <a:pt x="1490998" y="1068660"/>
                  <a:pt x="1492559" y="1080549"/>
                  <a:pt x="1498600" y="1090215"/>
                </a:cubicBezTo>
                <a:cubicBezTo>
                  <a:pt x="1503360" y="1097830"/>
                  <a:pt x="1511806" y="1102447"/>
                  <a:pt x="1517650" y="1109265"/>
                </a:cubicBezTo>
                <a:cubicBezTo>
                  <a:pt x="1524538" y="1117300"/>
                  <a:pt x="1529620" y="1126798"/>
                  <a:pt x="1536700" y="1134665"/>
                </a:cubicBezTo>
                <a:cubicBezTo>
                  <a:pt x="1548715" y="1148015"/>
                  <a:pt x="1564837" y="1157821"/>
                  <a:pt x="1574800" y="1172765"/>
                </a:cubicBezTo>
                <a:cubicBezTo>
                  <a:pt x="1579033" y="1179115"/>
                  <a:pt x="1581757" y="1186789"/>
                  <a:pt x="1587500" y="1191815"/>
                </a:cubicBezTo>
                <a:cubicBezTo>
                  <a:pt x="1598987" y="1201866"/>
                  <a:pt x="1612900" y="1208748"/>
                  <a:pt x="1625600" y="1217215"/>
                </a:cubicBezTo>
                <a:lnTo>
                  <a:pt x="1644650" y="1229915"/>
                </a:lnTo>
                <a:cubicBezTo>
                  <a:pt x="1657137" y="1248646"/>
                  <a:pt x="1658065" y="1252736"/>
                  <a:pt x="1676400" y="1268015"/>
                </a:cubicBezTo>
                <a:cubicBezTo>
                  <a:pt x="1682263" y="1272901"/>
                  <a:pt x="1689746" y="1275645"/>
                  <a:pt x="1695450" y="1280715"/>
                </a:cubicBezTo>
                <a:cubicBezTo>
                  <a:pt x="1708874" y="1292647"/>
                  <a:pt x="1718606" y="1308852"/>
                  <a:pt x="1733550" y="1318815"/>
                </a:cubicBezTo>
                <a:lnTo>
                  <a:pt x="1771650" y="1344215"/>
                </a:lnTo>
                <a:cubicBezTo>
                  <a:pt x="1778000" y="1348448"/>
                  <a:pt x="1784595" y="1352336"/>
                  <a:pt x="1790700" y="1356915"/>
                </a:cubicBezTo>
                <a:cubicBezTo>
                  <a:pt x="1794111" y="1359474"/>
                  <a:pt x="1827553" y="1385289"/>
                  <a:pt x="1835150" y="1388665"/>
                </a:cubicBezTo>
                <a:cubicBezTo>
                  <a:pt x="1866236" y="1402481"/>
                  <a:pt x="1870233" y="1399190"/>
                  <a:pt x="1898650" y="1407715"/>
                </a:cubicBezTo>
                <a:cubicBezTo>
                  <a:pt x="1911472" y="1411562"/>
                  <a:pt x="1924050" y="1416182"/>
                  <a:pt x="1936750" y="1420415"/>
                </a:cubicBezTo>
                <a:cubicBezTo>
                  <a:pt x="1943100" y="1422532"/>
                  <a:pt x="1950231" y="1423052"/>
                  <a:pt x="1955800" y="1426765"/>
                </a:cubicBezTo>
                <a:cubicBezTo>
                  <a:pt x="2010395" y="1463161"/>
                  <a:pt x="1941320" y="1419525"/>
                  <a:pt x="1993900" y="1445815"/>
                </a:cubicBezTo>
                <a:cubicBezTo>
                  <a:pt x="2043139" y="1470434"/>
                  <a:pt x="1984117" y="1448904"/>
                  <a:pt x="2032000" y="1464865"/>
                </a:cubicBezTo>
                <a:cubicBezTo>
                  <a:pt x="2036233" y="1471215"/>
                  <a:pt x="2038741" y="1479147"/>
                  <a:pt x="2044700" y="1483915"/>
                </a:cubicBezTo>
                <a:cubicBezTo>
                  <a:pt x="2049927" y="1488096"/>
                  <a:pt x="2057899" y="1487014"/>
                  <a:pt x="2063750" y="1490265"/>
                </a:cubicBezTo>
                <a:cubicBezTo>
                  <a:pt x="2077093" y="1497678"/>
                  <a:pt x="2089150" y="1507198"/>
                  <a:pt x="2101850" y="1515665"/>
                </a:cubicBezTo>
                <a:lnTo>
                  <a:pt x="2101850" y="1515665"/>
                </a:lnTo>
                <a:cubicBezTo>
                  <a:pt x="2140233" y="1554048"/>
                  <a:pt x="2112452" y="1529588"/>
                  <a:pt x="2146300" y="1553765"/>
                </a:cubicBezTo>
                <a:cubicBezTo>
                  <a:pt x="2154912" y="1559916"/>
                  <a:pt x="2162234" y="1568082"/>
                  <a:pt x="2171700" y="1572815"/>
                </a:cubicBezTo>
                <a:cubicBezTo>
                  <a:pt x="2179506" y="1576718"/>
                  <a:pt x="2188633" y="1577048"/>
                  <a:pt x="2197100" y="1579165"/>
                </a:cubicBezTo>
                <a:cubicBezTo>
                  <a:pt x="2203450" y="1583398"/>
                  <a:pt x="2209324" y="1588452"/>
                  <a:pt x="2216150" y="1591865"/>
                </a:cubicBezTo>
                <a:cubicBezTo>
                  <a:pt x="2222137" y="1594858"/>
                  <a:pt x="2231019" y="1592988"/>
                  <a:pt x="2235200" y="1598215"/>
                </a:cubicBezTo>
                <a:cubicBezTo>
                  <a:pt x="2240652" y="1605030"/>
                  <a:pt x="2236098" y="1616800"/>
                  <a:pt x="2241550" y="1623615"/>
                </a:cubicBezTo>
                <a:cubicBezTo>
                  <a:pt x="2245731" y="1628842"/>
                  <a:pt x="2254066" y="1628513"/>
                  <a:pt x="2260600" y="1629965"/>
                </a:cubicBezTo>
                <a:cubicBezTo>
                  <a:pt x="2273169" y="1632758"/>
                  <a:pt x="2286000" y="1634198"/>
                  <a:pt x="2298700" y="1636315"/>
                </a:cubicBezTo>
                <a:cubicBezTo>
                  <a:pt x="2307167" y="1640548"/>
                  <a:pt x="2314642" y="1648621"/>
                  <a:pt x="2324100" y="1649015"/>
                </a:cubicBezTo>
                <a:cubicBezTo>
                  <a:pt x="2417163" y="1652893"/>
                  <a:pt x="2418762" y="1650750"/>
                  <a:pt x="2476500" y="1636315"/>
                </a:cubicBezTo>
                <a:cubicBezTo>
                  <a:pt x="2482850" y="1629965"/>
                  <a:pt x="2490037" y="1624354"/>
                  <a:pt x="2495550" y="1617265"/>
                </a:cubicBezTo>
                <a:cubicBezTo>
                  <a:pt x="2504921" y="1605217"/>
                  <a:pt x="2510157" y="1589958"/>
                  <a:pt x="2520950" y="1579165"/>
                </a:cubicBezTo>
                <a:cubicBezTo>
                  <a:pt x="2551980" y="1548135"/>
                  <a:pt x="2530412" y="1573719"/>
                  <a:pt x="2552700" y="1534715"/>
                </a:cubicBezTo>
                <a:cubicBezTo>
                  <a:pt x="2556486" y="1528089"/>
                  <a:pt x="2561987" y="1522491"/>
                  <a:pt x="2565400" y="1515665"/>
                </a:cubicBezTo>
                <a:cubicBezTo>
                  <a:pt x="2570735" y="1504995"/>
                  <a:pt x="2575048" y="1481388"/>
                  <a:pt x="2578100" y="1471215"/>
                </a:cubicBezTo>
                <a:cubicBezTo>
                  <a:pt x="2581947" y="1458393"/>
                  <a:pt x="2586567" y="1445815"/>
                  <a:pt x="2590800" y="1433115"/>
                </a:cubicBezTo>
                <a:cubicBezTo>
                  <a:pt x="2592917" y="1426765"/>
                  <a:pt x="2593134" y="1419420"/>
                  <a:pt x="2597150" y="1414065"/>
                </a:cubicBezTo>
                <a:lnTo>
                  <a:pt x="2616200" y="1388665"/>
                </a:lnTo>
                <a:cubicBezTo>
                  <a:pt x="2639358" y="1319190"/>
                  <a:pt x="2602424" y="1424423"/>
                  <a:pt x="2635250" y="1350565"/>
                </a:cubicBezTo>
                <a:cubicBezTo>
                  <a:pt x="2640687" y="1338332"/>
                  <a:pt x="2640524" y="1323604"/>
                  <a:pt x="2647950" y="1312465"/>
                </a:cubicBezTo>
                <a:lnTo>
                  <a:pt x="2686050" y="1255315"/>
                </a:lnTo>
                <a:lnTo>
                  <a:pt x="2698750" y="1236265"/>
                </a:lnTo>
                <a:cubicBezTo>
                  <a:pt x="2702983" y="1229915"/>
                  <a:pt x="2705100" y="1221448"/>
                  <a:pt x="2711450" y="1217215"/>
                </a:cubicBezTo>
                <a:lnTo>
                  <a:pt x="2768600" y="1179115"/>
                </a:lnTo>
                <a:lnTo>
                  <a:pt x="2787650" y="1166415"/>
                </a:lnTo>
                <a:cubicBezTo>
                  <a:pt x="2791883" y="1160065"/>
                  <a:pt x="2794607" y="1152391"/>
                  <a:pt x="2800350" y="1147365"/>
                </a:cubicBezTo>
                <a:cubicBezTo>
                  <a:pt x="2811837" y="1137314"/>
                  <a:pt x="2827657" y="1132758"/>
                  <a:pt x="2838450" y="1121965"/>
                </a:cubicBezTo>
                <a:lnTo>
                  <a:pt x="2857500" y="1102915"/>
                </a:lnTo>
                <a:cubicBezTo>
                  <a:pt x="2870716" y="1050052"/>
                  <a:pt x="2854624" y="1102318"/>
                  <a:pt x="2876550" y="1058465"/>
                </a:cubicBezTo>
                <a:cubicBezTo>
                  <a:pt x="2882889" y="1045787"/>
                  <a:pt x="2881951" y="1029464"/>
                  <a:pt x="2895600" y="1020365"/>
                </a:cubicBezTo>
                <a:cubicBezTo>
                  <a:pt x="2902862" y="1015524"/>
                  <a:pt x="2912533" y="1016132"/>
                  <a:pt x="2921000" y="1014015"/>
                </a:cubicBezTo>
                <a:cubicBezTo>
                  <a:pt x="2933030" y="977926"/>
                  <a:pt x="2922617" y="999698"/>
                  <a:pt x="2965450" y="956865"/>
                </a:cubicBezTo>
                <a:lnTo>
                  <a:pt x="2984500" y="937815"/>
                </a:lnTo>
                <a:cubicBezTo>
                  <a:pt x="2998868" y="894710"/>
                  <a:pt x="2978002" y="944313"/>
                  <a:pt x="3028950" y="893365"/>
                </a:cubicBezTo>
                <a:cubicBezTo>
                  <a:pt x="3035300" y="887015"/>
                  <a:pt x="3042251" y="881214"/>
                  <a:pt x="3048000" y="874315"/>
                </a:cubicBezTo>
                <a:cubicBezTo>
                  <a:pt x="3052886" y="868452"/>
                  <a:pt x="3054741" y="860033"/>
                  <a:pt x="3060700" y="855265"/>
                </a:cubicBezTo>
                <a:cubicBezTo>
                  <a:pt x="3065927" y="851084"/>
                  <a:pt x="3073763" y="851908"/>
                  <a:pt x="3079750" y="848915"/>
                </a:cubicBezTo>
                <a:cubicBezTo>
                  <a:pt x="3086576" y="845502"/>
                  <a:pt x="3092450" y="840448"/>
                  <a:pt x="3098800" y="836215"/>
                </a:cubicBezTo>
                <a:cubicBezTo>
                  <a:pt x="3100917" y="829865"/>
                  <a:pt x="3098482" y="817745"/>
                  <a:pt x="3105150" y="817165"/>
                </a:cubicBezTo>
                <a:cubicBezTo>
                  <a:pt x="3151590" y="813127"/>
                  <a:pt x="3198384" y="819798"/>
                  <a:pt x="3244850" y="823515"/>
                </a:cubicBezTo>
                <a:cubicBezTo>
                  <a:pt x="3257056" y="824492"/>
                  <a:pt x="3280291" y="838704"/>
                  <a:pt x="3289300" y="842565"/>
                </a:cubicBezTo>
                <a:cubicBezTo>
                  <a:pt x="3295452" y="845202"/>
                  <a:pt x="3302000" y="846798"/>
                  <a:pt x="3308350" y="848915"/>
                </a:cubicBezTo>
                <a:cubicBezTo>
                  <a:pt x="3356347" y="847618"/>
                  <a:pt x="3498859" y="854557"/>
                  <a:pt x="3581400" y="836215"/>
                </a:cubicBezTo>
                <a:cubicBezTo>
                  <a:pt x="3587934" y="834763"/>
                  <a:pt x="3594100" y="831982"/>
                  <a:pt x="3600450" y="829865"/>
                </a:cubicBezTo>
                <a:cubicBezTo>
                  <a:pt x="3608917" y="823515"/>
                  <a:pt x="3617238" y="816966"/>
                  <a:pt x="3625850" y="810815"/>
                </a:cubicBezTo>
                <a:cubicBezTo>
                  <a:pt x="3632060" y="806379"/>
                  <a:pt x="3639037" y="803001"/>
                  <a:pt x="3644900" y="798115"/>
                </a:cubicBezTo>
                <a:cubicBezTo>
                  <a:pt x="3676611" y="771689"/>
                  <a:pt x="3649522" y="783874"/>
                  <a:pt x="3683000" y="772715"/>
                </a:cubicBezTo>
                <a:cubicBezTo>
                  <a:pt x="3691467" y="766365"/>
                  <a:pt x="3698934" y="758398"/>
                  <a:pt x="3708400" y="753665"/>
                </a:cubicBezTo>
                <a:cubicBezTo>
                  <a:pt x="3720374" y="747678"/>
                  <a:pt x="3733800" y="745198"/>
                  <a:pt x="3746500" y="740965"/>
                </a:cubicBezTo>
                <a:cubicBezTo>
                  <a:pt x="3752850" y="738848"/>
                  <a:pt x="3759981" y="738328"/>
                  <a:pt x="3765550" y="734615"/>
                </a:cubicBezTo>
                <a:cubicBezTo>
                  <a:pt x="3809219" y="705502"/>
                  <a:pt x="3789170" y="714042"/>
                  <a:pt x="3822700" y="702865"/>
                </a:cubicBezTo>
                <a:lnTo>
                  <a:pt x="3860800" y="664765"/>
                </a:lnTo>
                <a:cubicBezTo>
                  <a:pt x="3867150" y="658415"/>
                  <a:pt x="3874869" y="653187"/>
                  <a:pt x="3879850" y="645715"/>
                </a:cubicBezTo>
                <a:cubicBezTo>
                  <a:pt x="3884083" y="639365"/>
                  <a:pt x="3887664" y="632528"/>
                  <a:pt x="3892550" y="626665"/>
                </a:cubicBezTo>
                <a:cubicBezTo>
                  <a:pt x="3906792" y="609575"/>
                  <a:pt x="3915291" y="608835"/>
                  <a:pt x="3924300" y="588565"/>
                </a:cubicBezTo>
                <a:cubicBezTo>
                  <a:pt x="3929737" y="576332"/>
                  <a:pt x="3932767" y="563165"/>
                  <a:pt x="3937000" y="550465"/>
                </a:cubicBezTo>
                <a:cubicBezTo>
                  <a:pt x="3939117" y="544115"/>
                  <a:pt x="3942037" y="537979"/>
                  <a:pt x="3943350" y="531415"/>
                </a:cubicBezTo>
                <a:cubicBezTo>
                  <a:pt x="3945467" y="520832"/>
                  <a:pt x="3945234" y="509491"/>
                  <a:pt x="3949700" y="499665"/>
                </a:cubicBezTo>
                <a:cubicBezTo>
                  <a:pt x="3958334" y="480669"/>
                  <a:pt x="3977102" y="456722"/>
                  <a:pt x="3994150" y="442515"/>
                </a:cubicBezTo>
                <a:cubicBezTo>
                  <a:pt x="4000013" y="437629"/>
                  <a:pt x="4006850" y="434048"/>
                  <a:pt x="4013200" y="429815"/>
                </a:cubicBezTo>
                <a:cubicBezTo>
                  <a:pt x="4021667" y="417115"/>
                  <a:pt x="4033773" y="406195"/>
                  <a:pt x="4038600" y="391715"/>
                </a:cubicBezTo>
                <a:cubicBezTo>
                  <a:pt x="4054140" y="345096"/>
                  <a:pt x="4041834" y="363081"/>
                  <a:pt x="4070350" y="334565"/>
                </a:cubicBezTo>
                <a:cubicBezTo>
                  <a:pt x="4079580" y="306876"/>
                  <a:pt x="4078979" y="297541"/>
                  <a:pt x="4095750" y="277415"/>
                </a:cubicBezTo>
                <a:cubicBezTo>
                  <a:pt x="4101499" y="270516"/>
                  <a:pt x="4108450" y="264715"/>
                  <a:pt x="4114800" y="258365"/>
                </a:cubicBezTo>
                <a:cubicBezTo>
                  <a:pt x="4125208" y="227141"/>
                  <a:pt x="4125251" y="221027"/>
                  <a:pt x="4140200" y="194865"/>
                </a:cubicBezTo>
                <a:cubicBezTo>
                  <a:pt x="4143986" y="188239"/>
                  <a:pt x="4149487" y="182641"/>
                  <a:pt x="4152900" y="175815"/>
                </a:cubicBezTo>
                <a:cubicBezTo>
                  <a:pt x="4168236" y="145143"/>
                  <a:pt x="4146187" y="165474"/>
                  <a:pt x="4178300" y="144065"/>
                </a:cubicBezTo>
                <a:cubicBezTo>
                  <a:pt x="4205546" y="89574"/>
                  <a:pt x="4174148" y="141867"/>
                  <a:pt x="4210050" y="105965"/>
                </a:cubicBezTo>
                <a:cubicBezTo>
                  <a:pt x="4238773" y="77242"/>
                  <a:pt x="4204714" y="92927"/>
                  <a:pt x="4241800" y="80565"/>
                </a:cubicBezTo>
                <a:lnTo>
                  <a:pt x="4267200" y="42465"/>
                </a:lnTo>
                <a:cubicBezTo>
                  <a:pt x="4271433" y="36115"/>
                  <a:pt x="4272660" y="25828"/>
                  <a:pt x="4279900" y="23415"/>
                </a:cubicBezTo>
                <a:lnTo>
                  <a:pt x="4318000" y="10715"/>
                </a:lnTo>
                <a:cubicBezTo>
                  <a:pt x="4370900" y="17328"/>
                  <a:pt x="4368800" y="0"/>
                  <a:pt x="4368800" y="23415"/>
                </a:cubicBezTo>
                <a:lnTo>
                  <a:pt x="4368800" y="23415"/>
                </a:lnTo>
              </a:path>
            </a:pathLst>
          </a:custGeom>
          <a:ln w="762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58237" y="3020051"/>
            <a:ext cx="3490793" cy="1411946"/>
          </a:xfrm>
          <a:custGeom>
            <a:avLst/>
            <a:gdLst>
              <a:gd name="connsiteX0" fmla="*/ 0 w 4363624"/>
              <a:gd name="connsiteY0" fmla="*/ 0 h 1714500"/>
              <a:gd name="connsiteX1" fmla="*/ 25400 w 4363624"/>
              <a:gd name="connsiteY1" fmla="*/ 44450 h 1714500"/>
              <a:gd name="connsiteX2" fmla="*/ 50800 w 4363624"/>
              <a:gd name="connsiteY2" fmla="*/ 63500 h 1714500"/>
              <a:gd name="connsiteX3" fmla="*/ 76200 w 4363624"/>
              <a:gd name="connsiteY3" fmla="*/ 88900 h 1714500"/>
              <a:gd name="connsiteX4" fmla="*/ 114300 w 4363624"/>
              <a:gd name="connsiteY4" fmla="*/ 114300 h 1714500"/>
              <a:gd name="connsiteX5" fmla="*/ 146050 w 4363624"/>
              <a:gd name="connsiteY5" fmla="*/ 146050 h 1714500"/>
              <a:gd name="connsiteX6" fmla="*/ 177800 w 4363624"/>
              <a:gd name="connsiteY6" fmla="*/ 171450 h 1714500"/>
              <a:gd name="connsiteX7" fmla="*/ 215900 w 4363624"/>
              <a:gd name="connsiteY7" fmla="*/ 196850 h 1714500"/>
              <a:gd name="connsiteX8" fmla="*/ 247650 w 4363624"/>
              <a:gd name="connsiteY8" fmla="*/ 228600 h 1714500"/>
              <a:gd name="connsiteX9" fmla="*/ 292100 w 4363624"/>
              <a:gd name="connsiteY9" fmla="*/ 266700 h 1714500"/>
              <a:gd name="connsiteX10" fmla="*/ 330200 w 4363624"/>
              <a:gd name="connsiteY10" fmla="*/ 298450 h 1714500"/>
              <a:gd name="connsiteX11" fmla="*/ 387350 w 4363624"/>
              <a:gd name="connsiteY11" fmla="*/ 355600 h 1714500"/>
              <a:gd name="connsiteX12" fmla="*/ 463550 w 4363624"/>
              <a:gd name="connsiteY12" fmla="*/ 412750 h 1714500"/>
              <a:gd name="connsiteX13" fmla="*/ 514350 w 4363624"/>
              <a:gd name="connsiteY13" fmla="*/ 450850 h 1714500"/>
              <a:gd name="connsiteX14" fmla="*/ 552450 w 4363624"/>
              <a:gd name="connsiteY14" fmla="*/ 482600 h 1714500"/>
              <a:gd name="connsiteX15" fmla="*/ 577850 w 4363624"/>
              <a:gd name="connsiteY15" fmla="*/ 488950 h 1714500"/>
              <a:gd name="connsiteX16" fmla="*/ 622300 w 4363624"/>
              <a:gd name="connsiteY16" fmla="*/ 508000 h 1714500"/>
              <a:gd name="connsiteX17" fmla="*/ 692150 w 4363624"/>
              <a:gd name="connsiteY17" fmla="*/ 558800 h 1714500"/>
              <a:gd name="connsiteX18" fmla="*/ 717550 w 4363624"/>
              <a:gd name="connsiteY18" fmla="*/ 577850 h 1714500"/>
              <a:gd name="connsiteX19" fmla="*/ 742950 w 4363624"/>
              <a:gd name="connsiteY19" fmla="*/ 596900 h 1714500"/>
              <a:gd name="connsiteX20" fmla="*/ 755650 w 4363624"/>
              <a:gd name="connsiteY20" fmla="*/ 615950 h 1714500"/>
              <a:gd name="connsiteX21" fmla="*/ 793750 w 4363624"/>
              <a:gd name="connsiteY21" fmla="*/ 641350 h 1714500"/>
              <a:gd name="connsiteX22" fmla="*/ 812800 w 4363624"/>
              <a:gd name="connsiteY22" fmla="*/ 654050 h 1714500"/>
              <a:gd name="connsiteX23" fmla="*/ 850900 w 4363624"/>
              <a:gd name="connsiteY23" fmla="*/ 685800 h 1714500"/>
              <a:gd name="connsiteX24" fmla="*/ 927100 w 4363624"/>
              <a:gd name="connsiteY24" fmla="*/ 736600 h 1714500"/>
              <a:gd name="connsiteX25" fmla="*/ 1003300 w 4363624"/>
              <a:gd name="connsiteY25" fmla="*/ 787400 h 1714500"/>
              <a:gd name="connsiteX26" fmla="*/ 1035050 w 4363624"/>
              <a:gd name="connsiteY26" fmla="*/ 825500 h 1714500"/>
              <a:gd name="connsiteX27" fmla="*/ 1066800 w 4363624"/>
              <a:gd name="connsiteY27" fmla="*/ 857250 h 1714500"/>
              <a:gd name="connsiteX28" fmla="*/ 1073150 w 4363624"/>
              <a:gd name="connsiteY28" fmla="*/ 882650 h 1714500"/>
              <a:gd name="connsiteX29" fmla="*/ 1111250 w 4363624"/>
              <a:gd name="connsiteY29" fmla="*/ 920750 h 1714500"/>
              <a:gd name="connsiteX30" fmla="*/ 1149350 w 4363624"/>
              <a:gd name="connsiteY30" fmla="*/ 952500 h 1714500"/>
              <a:gd name="connsiteX31" fmla="*/ 1181100 w 4363624"/>
              <a:gd name="connsiteY31" fmla="*/ 984250 h 1714500"/>
              <a:gd name="connsiteX32" fmla="*/ 1193800 w 4363624"/>
              <a:gd name="connsiteY32" fmla="*/ 1003300 h 1714500"/>
              <a:gd name="connsiteX33" fmla="*/ 1212850 w 4363624"/>
              <a:gd name="connsiteY33" fmla="*/ 1009650 h 1714500"/>
              <a:gd name="connsiteX34" fmla="*/ 1231900 w 4363624"/>
              <a:gd name="connsiteY34" fmla="*/ 1022350 h 1714500"/>
              <a:gd name="connsiteX35" fmla="*/ 1276350 w 4363624"/>
              <a:gd name="connsiteY35" fmla="*/ 1047750 h 1714500"/>
              <a:gd name="connsiteX36" fmla="*/ 1320800 w 4363624"/>
              <a:gd name="connsiteY36" fmla="*/ 1098550 h 1714500"/>
              <a:gd name="connsiteX37" fmla="*/ 1339850 w 4363624"/>
              <a:gd name="connsiteY37" fmla="*/ 1117600 h 1714500"/>
              <a:gd name="connsiteX38" fmla="*/ 1377950 w 4363624"/>
              <a:gd name="connsiteY38" fmla="*/ 1130300 h 1714500"/>
              <a:gd name="connsiteX39" fmla="*/ 1403350 w 4363624"/>
              <a:gd name="connsiteY39" fmla="*/ 1143000 h 1714500"/>
              <a:gd name="connsiteX40" fmla="*/ 1422400 w 4363624"/>
              <a:gd name="connsiteY40" fmla="*/ 1155700 h 1714500"/>
              <a:gd name="connsiteX41" fmla="*/ 1460500 w 4363624"/>
              <a:gd name="connsiteY41" fmla="*/ 1168400 h 1714500"/>
              <a:gd name="connsiteX42" fmla="*/ 1498600 w 4363624"/>
              <a:gd name="connsiteY42" fmla="*/ 1187450 h 1714500"/>
              <a:gd name="connsiteX43" fmla="*/ 1517650 w 4363624"/>
              <a:gd name="connsiteY43" fmla="*/ 1200150 h 1714500"/>
              <a:gd name="connsiteX44" fmla="*/ 1562100 w 4363624"/>
              <a:gd name="connsiteY44" fmla="*/ 1212850 h 1714500"/>
              <a:gd name="connsiteX45" fmla="*/ 1581150 w 4363624"/>
              <a:gd name="connsiteY45" fmla="*/ 1219200 h 1714500"/>
              <a:gd name="connsiteX46" fmla="*/ 1606550 w 4363624"/>
              <a:gd name="connsiteY46" fmla="*/ 1225550 h 1714500"/>
              <a:gd name="connsiteX47" fmla="*/ 1644650 w 4363624"/>
              <a:gd name="connsiteY47" fmla="*/ 1238250 h 1714500"/>
              <a:gd name="connsiteX48" fmla="*/ 1682750 w 4363624"/>
              <a:gd name="connsiteY48" fmla="*/ 1257300 h 1714500"/>
              <a:gd name="connsiteX49" fmla="*/ 1758950 w 4363624"/>
              <a:gd name="connsiteY49" fmla="*/ 1270000 h 1714500"/>
              <a:gd name="connsiteX50" fmla="*/ 1847850 w 4363624"/>
              <a:gd name="connsiteY50" fmla="*/ 1289050 h 1714500"/>
              <a:gd name="connsiteX51" fmla="*/ 1873250 w 4363624"/>
              <a:gd name="connsiteY51" fmla="*/ 1301750 h 1714500"/>
              <a:gd name="connsiteX52" fmla="*/ 1898650 w 4363624"/>
              <a:gd name="connsiteY52" fmla="*/ 1308100 h 1714500"/>
              <a:gd name="connsiteX53" fmla="*/ 1917700 w 4363624"/>
              <a:gd name="connsiteY53" fmla="*/ 1320800 h 1714500"/>
              <a:gd name="connsiteX54" fmla="*/ 1968500 w 4363624"/>
              <a:gd name="connsiteY54" fmla="*/ 1346200 h 1714500"/>
              <a:gd name="connsiteX55" fmla="*/ 1993900 w 4363624"/>
              <a:gd name="connsiteY55" fmla="*/ 1358900 h 1714500"/>
              <a:gd name="connsiteX56" fmla="*/ 2032000 w 4363624"/>
              <a:gd name="connsiteY56" fmla="*/ 1397000 h 1714500"/>
              <a:gd name="connsiteX57" fmla="*/ 2070100 w 4363624"/>
              <a:gd name="connsiteY57" fmla="*/ 1422400 h 1714500"/>
              <a:gd name="connsiteX58" fmla="*/ 2127250 w 4363624"/>
              <a:gd name="connsiteY58" fmla="*/ 1466850 h 1714500"/>
              <a:gd name="connsiteX59" fmla="*/ 2184400 w 4363624"/>
              <a:gd name="connsiteY59" fmla="*/ 1504950 h 1714500"/>
              <a:gd name="connsiteX60" fmla="*/ 2203450 w 4363624"/>
              <a:gd name="connsiteY60" fmla="*/ 1517650 h 1714500"/>
              <a:gd name="connsiteX61" fmla="*/ 2222500 w 4363624"/>
              <a:gd name="connsiteY61" fmla="*/ 1536700 h 1714500"/>
              <a:gd name="connsiteX62" fmla="*/ 2241550 w 4363624"/>
              <a:gd name="connsiteY62" fmla="*/ 1543050 h 1714500"/>
              <a:gd name="connsiteX63" fmla="*/ 2279650 w 4363624"/>
              <a:gd name="connsiteY63" fmla="*/ 1568450 h 1714500"/>
              <a:gd name="connsiteX64" fmla="*/ 2286000 w 4363624"/>
              <a:gd name="connsiteY64" fmla="*/ 1593850 h 1714500"/>
              <a:gd name="connsiteX65" fmla="*/ 2305050 w 4363624"/>
              <a:gd name="connsiteY65" fmla="*/ 1606550 h 1714500"/>
              <a:gd name="connsiteX66" fmla="*/ 2317750 w 4363624"/>
              <a:gd name="connsiteY66" fmla="*/ 1625600 h 1714500"/>
              <a:gd name="connsiteX67" fmla="*/ 2336800 w 4363624"/>
              <a:gd name="connsiteY67" fmla="*/ 1638300 h 1714500"/>
              <a:gd name="connsiteX68" fmla="*/ 2355850 w 4363624"/>
              <a:gd name="connsiteY68" fmla="*/ 1657350 h 1714500"/>
              <a:gd name="connsiteX69" fmla="*/ 2393950 w 4363624"/>
              <a:gd name="connsiteY69" fmla="*/ 1670050 h 1714500"/>
              <a:gd name="connsiteX70" fmla="*/ 2406650 w 4363624"/>
              <a:gd name="connsiteY70" fmla="*/ 1695450 h 1714500"/>
              <a:gd name="connsiteX71" fmla="*/ 2457450 w 4363624"/>
              <a:gd name="connsiteY71" fmla="*/ 1701800 h 1714500"/>
              <a:gd name="connsiteX72" fmla="*/ 2622550 w 4363624"/>
              <a:gd name="connsiteY72" fmla="*/ 1714500 h 1714500"/>
              <a:gd name="connsiteX73" fmla="*/ 2743200 w 4363624"/>
              <a:gd name="connsiteY73" fmla="*/ 1708150 h 1714500"/>
              <a:gd name="connsiteX74" fmla="*/ 2762250 w 4363624"/>
              <a:gd name="connsiteY74" fmla="*/ 1701800 h 1714500"/>
              <a:gd name="connsiteX75" fmla="*/ 2806700 w 4363624"/>
              <a:gd name="connsiteY75" fmla="*/ 1689100 h 1714500"/>
              <a:gd name="connsiteX76" fmla="*/ 2825750 w 4363624"/>
              <a:gd name="connsiteY76" fmla="*/ 1670050 h 1714500"/>
              <a:gd name="connsiteX77" fmla="*/ 2838450 w 4363624"/>
              <a:gd name="connsiteY77" fmla="*/ 1651000 h 1714500"/>
              <a:gd name="connsiteX78" fmla="*/ 2857500 w 4363624"/>
              <a:gd name="connsiteY78" fmla="*/ 1638300 h 1714500"/>
              <a:gd name="connsiteX79" fmla="*/ 2870200 w 4363624"/>
              <a:gd name="connsiteY79" fmla="*/ 1619250 h 1714500"/>
              <a:gd name="connsiteX80" fmla="*/ 2889250 w 4363624"/>
              <a:gd name="connsiteY80" fmla="*/ 1606550 h 1714500"/>
              <a:gd name="connsiteX81" fmla="*/ 2895600 w 4363624"/>
              <a:gd name="connsiteY81" fmla="*/ 1587500 h 1714500"/>
              <a:gd name="connsiteX82" fmla="*/ 2921000 w 4363624"/>
              <a:gd name="connsiteY82" fmla="*/ 1549400 h 1714500"/>
              <a:gd name="connsiteX83" fmla="*/ 3003550 w 4363624"/>
              <a:gd name="connsiteY83" fmla="*/ 1511300 h 1714500"/>
              <a:gd name="connsiteX84" fmla="*/ 3105150 w 4363624"/>
              <a:gd name="connsiteY84" fmla="*/ 1504950 h 1714500"/>
              <a:gd name="connsiteX85" fmla="*/ 3124200 w 4363624"/>
              <a:gd name="connsiteY85" fmla="*/ 1492250 h 1714500"/>
              <a:gd name="connsiteX86" fmla="*/ 3162300 w 4363624"/>
              <a:gd name="connsiteY86" fmla="*/ 1479550 h 1714500"/>
              <a:gd name="connsiteX87" fmla="*/ 3219450 w 4363624"/>
              <a:gd name="connsiteY87" fmla="*/ 1441450 h 1714500"/>
              <a:gd name="connsiteX88" fmla="*/ 3238500 w 4363624"/>
              <a:gd name="connsiteY88" fmla="*/ 1428750 h 1714500"/>
              <a:gd name="connsiteX89" fmla="*/ 3276600 w 4363624"/>
              <a:gd name="connsiteY89" fmla="*/ 1416050 h 1714500"/>
              <a:gd name="connsiteX90" fmla="*/ 3321050 w 4363624"/>
              <a:gd name="connsiteY90" fmla="*/ 1397000 h 1714500"/>
              <a:gd name="connsiteX91" fmla="*/ 3340100 w 4363624"/>
              <a:gd name="connsiteY91" fmla="*/ 1377950 h 1714500"/>
              <a:gd name="connsiteX92" fmla="*/ 3365500 w 4363624"/>
              <a:gd name="connsiteY92" fmla="*/ 1333500 h 1714500"/>
              <a:gd name="connsiteX93" fmla="*/ 3371850 w 4363624"/>
              <a:gd name="connsiteY93" fmla="*/ 1314450 h 1714500"/>
              <a:gd name="connsiteX94" fmla="*/ 3384550 w 4363624"/>
              <a:gd name="connsiteY94" fmla="*/ 1289050 h 1714500"/>
              <a:gd name="connsiteX95" fmla="*/ 3390900 w 4363624"/>
              <a:gd name="connsiteY95" fmla="*/ 1270000 h 1714500"/>
              <a:gd name="connsiteX96" fmla="*/ 3416300 w 4363624"/>
              <a:gd name="connsiteY96" fmla="*/ 1231900 h 1714500"/>
              <a:gd name="connsiteX97" fmla="*/ 3429000 w 4363624"/>
              <a:gd name="connsiteY97" fmla="*/ 1212850 h 1714500"/>
              <a:gd name="connsiteX98" fmla="*/ 3454400 w 4363624"/>
              <a:gd name="connsiteY98" fmla="*/ 1193800 h 1714500"/>
              <a:gd name="connsiteX99" fmla="*/ 3467100 w 4363624"/>
              <a:gd name="connsiteY99" fmla="*/ 1174750 h 1714500"/>
              <a:gd name="connsiteX100" fmla="*/ 3505200 w 4363624"/>
              <a:gd name="connsiteY100" fmla="*/ 1143000 h 1714500"/>
              <a:gd name="connsiteX101" fmla="*/ 3524250 w 4363624"/>
              <a:gd name="connsiteY101" fmla="*/ 1098550 h 1714500"/>
              <a:gd name="connsiteX102" fmla="*/ 3543300 w 4363624"/>
              <a:gd name="connsiteY102" fmla="*/ 1085850 h 1714500"/>
              <a:gd name="connsiteX103" fmla="*/ 3581400 w 4363624"/>
              <a:gd name="connsiteY103" fmla="*/ 1047750 h 1714500"/>
              <a:gd name="connsiteX104" fmla="*/ 3600450 w 4363624"/>
              <a:gd name="connsiteY104" fmla="*/ 1028700 h 1714500"/>
              <a:gd name="connsiteX105" fmla="*/ 3625850 w 4363624"/>
              <a:gd name="connsiteY105" fmla="*/ 984250 h 1714500"/>
              <a:gd name="connsiteX106" fmla="*/ 3651250 w 4363624"/>
              <a:gd name="connsiteY106" fmla="*/ 946150 h 1714500"/>
              <a:gd name="connsiteX107" fmla="*/ 3670300 w 4363624"/>
              <a:gd name="connsiteY107" fmla="*/ 933450 h 1714500"/>
              <a:gd name="connsiteX108" fmla="*/ 3676650 w 4363624"/>
              <a:gd name="connsiteY108" fmla="*/ 914400 h 1714500"/>
              <a:gd name="connsiteX109" fmla="*/ 3721100 w 4363624"/>
              <a:gd name="connsiteY109" fmla="*/ 863600 h 1714500"/>
              <a:gd name="connsiteX110" fmla="*/ 3759200 w 4363624"/>
              <a:gd name="connsiteY110" fmla="*/ 850900 h 1714500"/>
              <a:gd name="connsiteX111" fmla="*/ 3778250 w 4363624"/>
              <a:gd name="connsiteY111" fmla="*/ 844550 h 1714500"/>
              <a:gd name="connsiteX112" fmla="*/ 3816350 w 4363624"/>
              <a:gd name="connsiteY112" fmla="*/ 825500 h 1714500"/>
              <a:gd name="connsiteX113" fmla="*/ 3829050 w 4363624"/>
              <a:gd name="connsiteY113" fmla="*/ 806450 h 1714500"/>
              <a:gd name="connsiteX114" fmla="*/ 3841750 w 4363624"/>
              <a:gd name="connsiteY114" fmla="*/ 774700 h 1714500"/>
              <a:gd name="connsiteX115" fmla="*/ 3879850 w 4363624"/>
              <a:gd name="connsiteY115" fmla="*/ 742950 h 1714500"/>
              <a:gd name="connsiteX116" fmla="*/ 3917950 w 4363624"/>
              <a:gd name="connsiteY116" fmla="*/ 704850 h 1714500"/>
              <a:gd name="connsiteX117" fmla="*/ 3924300 w 4363624"/>
              <a:gd name="connsiteY117" fmla="*/ 685800 h 1714500"/>
              <a:gd name="connsiteX118" fmla="*/ 3943350 w 4363624"/>
              <a:gd name="connsiteY118" fmla="*/ 641350 h 1714500"/>
              <a:gd name="connsiteX119" fmla="*/ 3962400 w 4363624"/>
              <a:gd name="connsiteY119" fmla="*/ 635000 h 1714500"/>
              <a:gd name="connsiteX120" fmla="*/ 3981450 w 4363624"/>
              <a:gd name="connsiteY120" fmla="*/ 615950 h 1714500"/>
              <a:gd name="connsiteX121" fmla="*/ 4019550 w 4363624"/>
              <a:gd name="connsiteY121" fmla="*/ 590550 h 1714500"/>
              <a:gd name="connsiteX122" fmla="*/ 4057650 w 4363624"/>
              <a:gd name="connsiteY122" fmla="*/ 565150 h 1714500"/>
              <a:gd name="connsiteX123" fmla="*/ 4064000 w 4363624"/>
              <a:gd name="connsiteY123" fmla="*/ 546100 h 1714500"/>
              <a:gd name="connsiteX124" fmla="*/ 4108450 w 4363624"/>
              <a:gd name="connsiteY124" fmla="*/ 533400 h 1714500"/>
              <a:gd name="connsiteX125" fmla="*/ 4127500 w 4363624"/>
              <a:gd name="connsiteY125" fmla="*/ 520700 h 1714500"/>
              <a:gd name="connsiteX126" fmla="*/ 4171950 w 4363624"/>
              <a:gd name="connsiteY126" fmla="*/ 501650 h 1714500"/>
              <a:gd name="connsiteX127" fmla="*/ 4184650 w 4363624"/>
              <a:gd name="connsiteY127" fmla="*/ 482600 h 1714500"/>
              <a:gd name="connsiteX128" fmla="*/ 4203700 w 4363624"/>
              <a:gd name="connsiteY128" fmla="*/ 463550 h 1714500"/>
              <a:gd name="connsiteX129" fmla="*/ 4210050 w 4363624"/>
              <a:gd name="connsiteY129" fmla="*/ 444500 h 1714500"/>
              <a:gd name="connsiteX130" fmla="*/ 4235450 w 4363624"/>
              <a:gd name="connsiteY130" fmla="*/ 431800 h 1714500"/>
              <a:gd name="connsiteX131" fmla="*/ 4260850 w 4363624"/>
              <a:gd name="connsiteY131" fmla="*/ 393700 h 1714500"/>
              <a:gd name="connsiteX132" fmla="*/ 4292600 w 4363624"/>
              <a:gd name="connsiteY132" fmla="*/ 361950 h 1714500"/>
              <a:gd name="connsiteX133" fmla="*/ 4318000 w 4363624"/>
              <a:gd name="connsiteY133" fmla="*/ 355600 h 1714500"/>
              <a:gd name="connsiteX134" fmla="*/ 4330700 w 4363624"/>
              <a:gd name="connsiteY134" fmla="*/ 336550 h 1714500"/>
              <a:gd name="connsiteX135" fmla="*/ 4349750 w 4363624"/>
              <a:gd name="connsiteY135" fmla="*/ 330200 h 1714500"/>
              <a:gd name="connsiteX136" fmla="*/ 4362450 w 4363624"/>
              <a:gd name="connsiteY136" fmla="*/ 304800 h 1714500"/>
              <a:gd name="connsiteX137" fmla="*/ 4362450 w 4363624"/>
              <a:gd name="connsiteY137" fmla="*/ 3048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363624" h="1714500">
                <a:moveTo>
                  <a:pt x="0" y="0"/>
                </a:moveTo>
                <a:cubicBezTo>
                  <a:pt x="4980" y="9961"/>
                  <a:pt x="16425" y="35475"/>
                  <a:pt x="25400" y="44450"/>
                </a:cubicBezTo>
                <a:cubicBezTo>
                  <a:pt x="32884" y="51934"/>
                  <a:pt x="42835" y="56531"/>
                  <a:pt x="50800" y="63500"/>
                </a:cubicBezTo>
                <a:cubicBezTo>
                  <a:pt x="59811" y="71385"/>
                  <a:pt x="66850" y="81420"/>
                  <a:pt x="76200" y="88900"/>
                </a:cubicBezTo>
                <a:cubicBezTo>
                  <a:pt x="88119" y="98435"/>
                  <a:pt x="103507" y="103507"/>
                  <a:pt x="114300" y="114300"/>
                </a:cubicBezTo>
                <a:cubicBezTo>
                  <a:pt x="124883" y="124883"/>
                  <a:pt x="134925" y="136038"/>
                  <a:pt x="146050" y="146050"/>
                </a:cubicBezTo>
                <a:cubicBezTo>
                  <a:pt x="156124" y="155117"/>
                  <a:pt x="166839" y="163478"/>
                  <a:pt x="177800" y="171450"/>
                </a:cubicBezTo>
                <a:cubicBezTo>
                  <a:pt x="190144" y="180428"/>
                  <a:pt x="215900" y="196850"/>
                  <a:pt x="215900" y="196850"/>
                </a:cubicBezTo>
                <a:cubicBezTo>
                  <a:pt x="240359" y="233539"/>
                  <a:pt x="214724" y="200378"/>
                  <a:pt x="247650" y="228600"/>
                </a:cubicBezTo>
                <a:cubicBezTo>
                  <a:pt x="301544" y="274795"/>
                  <a:pt x="248366" y="237544"/>
                  <a:pt x="292100" y="266700"/>
                </a:cubicBezTo>
                <a:cubicBezTo>
                  <a:pt x="323806" y="314259"/>
                  <a:pt x="280913" y="256746"/>
                  <a:pt x="330200" y="298450"/>
                </a:cubicBezTo>
                <a:cubicBezTo>
                  <a:pt x="350766" y="315852"/>
                  <a:pt x="364934" y="340656"/>
                  <a:pt x="387350" y="355600"/>
                </a:cubicBezTo>
                <a:cubicBezTo>
                  <a:pt x="413162" y="372808"/>
                  <a:pt x="442492" y="391692"/>
                  <a:pt x="463550" y="412750"/>
                </a:cubicBezTo>
                <a:cubicBezTo>
                  <a:pt x="508550" y="457750"/>
                  <a:pt x="451229" y="403509"/>
                  <a:pt x="514350" y="450850"/>
                </a:cubicBezTo>
                <a:cubicBezTo>
                  <a:pt x="534693" y="466107"/>
                  <a:pt x="529415" y="472728"/>
                  <a:pt x="552450" y="482600"/>
                </a:cubicBezTo>
                <a:cubicBezTo>
                  <a:pt x="560472" y="486038"/>
                  <a:pt x="569459" y="486552"/>
                  <a:pt x="577850" y="488950"/>
                </a:cubicBezTo>
                <a:cubicBezTo>
                  <a:pt x="595660" y="494039"/>
                  <a:pt x="605367" y="498324"/>
                  <a:pt x="622300" y="508000"/>
                </a:cubicBezTo>
                <a:cubicBezTo>
                  <a:pt x="639409" y="517776"/>
                  <a:pt x="689475" y="556793"/>
                  <a:pt x="692150" y="558800"/>
                </a:cubicBezTo>
                <a:lnTo>
                  <a:pt x="717550" y="577850"/>
                </a:lnTo>
                <a:cubicBezTo>
                  <a:pt x="726017" y="584200"/>
                  <a:pt x="737079" y="588094"/>
                  <a:pt x="742950" y="596900"/>
                </a:cubicBezTo>
                <a:cubicBezTo>
                  <a:pt x="747183" y="603250"/>
                  <a:pt x="749907" y="610924"/>
                  <a:pt x="755650" y="615950"/>
                </a:cubicBezTo>
                <a:cubicBezTo>
                  <a:pt x="767137" y="626001"/>
                  <a:pt x="781050" y="632883"/>
                  <a:pt x="793750" y="641350"/>
                </a:cubicBezTo>
                <a:cubicBezTo>
                  <a:pt x="800100" y="645583"/>
                  <a:pt x="807404" y="648654"/>
                  <a:pt x="812800" y="654050"/>
                </a:cubicBezTo>
                <a:cubicBezTo>
                  <a:pt x="837246" y="678496"/>
                  <a:pt x="824378" y="668119"/>
                  <a:pt x="850900" y="685800"/>
                </a:cubicBezTo>
                <a:cubicBezTo>
                  <a:pt x="884287" y="735880"/>
                  <a:pt x="833332" y="666274"/>
                  <a:pt x="927100" y="736600"/>
                </a:cubicBezTo>
                <a:cubicBezTo>
                  <a:pt x="985473" y="780380"/>
                  <a:pt x="958968" y="765234"/>
                  <a:pt x="1003300" y="787400"/>
                </a:cubicBezTo>
                <a:cubicBezTo>
                  <a:pt x="1034832" y="834698"/>
                  <a:pt x="994306" y="776607"/>
                  <a:pt x="1035050" y="825500"/>
                </a:cubicBezTo>
                <a:cubicBezTo>
                  <a:pt x="1061508" y="857250"/>
                  <a:pt x="1031875" y="833967"/>
                  <a:pt x="1066800" y="857250"/>
                </a:cubicBezTo>
                <a:cubicBezTo>
                  <a:pt x="1068917" y="865717"/>
                  <a:pt x="1068145" y="875500"/>
                  <a:pt x="1073150" y="882650"/>
                </a:cubicBezTo>
                <a:cubicBezTo>
                  <a:pt x="1083450" y="897364"/>
                  <a:pt x="1098550" y="908050"/>
                  <a:pt x="1111250" y="920750"/>
                </a:cubicBezTo>
                <a:cubicBezTo>
                  <a:pt x="1135696" y="945196"/>
                  <a:pt x="1122828" y="934819"/>
                  <a:pt x="1149350" y="952500"/>
                </a:cubicBezTo>
                <a:cubicBezTo>
                  <a:pt x="1183217" y="1003300"/>
                  <a:pt x="1138767" y="941917"/>
                  <a:pt x="1181100" y="984250"/>
                </a:cubicBezTo>
                <a:cubicBezTo>
                  <a:pt x="1186496" y="989646"/>
                  <a:pt x="1187841" y="998532"/>
                  <a:pt x="1193800" y="1003300"/>
                </a:cubicBezTo>
                <a:cubicBezTo>
                  <a:pt x="1199027" y="1007481"/>
                  <a:pt x="1206863" y="1006657"/>
                  <a:pt x="1212850" y="1009650"/>
                </a:cubicBezTo>
                <a:cubicBezTo>
                  <a:pt x="1219676" y="1013063"/>
                  <a:pt x="1225274" y="1018564"/>
                  <a:pt x="1231900" y="1022350"/>
                </a:cubicBezTo>
                <a:cubicBezTo>
                  <a:pt x="1288296" y="1054576"/>
                  <a:pt x="1229938" y="1016808"/>
                  <a:pt x="1276350" y="1047750"/>
                </a:cubicBezTo>
                <a:cubicBezTo>
                  <a:pt x="1321858" y="1116013"/>
                  <a:pt x="1281112" y="1065477"/>
                  <a:pt x="1320800" y="1098550"/>
                </a:cubicBezTo>
                <a:cubicBezTo>
                  <a:pt x="1327699" y="1104299"/>
                  <a:pt x="1332000" y="1113239"/>
                  <a:pt x="1339850" y="1117600"/>
                </a:cubicBezTo>
                <a:cubicBezTo>
                  <a:pt x="1351552" y="1124101"/>
                  <a:pt x="1365976" y="1124313"/>
                  <a:pt x="1377950" y="1130300"/>
                </a:cubicBezTo>
                <a:cubicBezTo>
                  <a:pt x="1386417" y="1134533"/>
                  <a:pt x="1395131" y="1138304"/>
                  <a:pt x="1403350" y="1143000"/>
                </a:cubicBezTo>
                <a:cubicBezTo>
                  <a:pt x="1409976" y="1146786"/>
                  <a:pt x="1415426" y="1152600"/>
                  <a:pt x="1422400" y="1155700"/>
                </a:cubicBezTo>
                <a:cubicBezTo>
                  <a:pt x="1434633" y="1161137"/>
                  <a:pt x="1449361" y="1160974"/>
                  <a:pt x="1460500" y="1168400"/>
                </a:cubicBezTo>
                <a:cubicBezTo>
                  <a:pt x="1515095" y="1204796"/>
                  <a:pt x="1446020" y="1161160"/>
                  <a:pt x="1498600" y="1187450"/>
                </a:cubicBezTo>
                <a:cubicBezTo>
                  <a:pt x="1505426" y="1190863"/>
                  <a:pt x="1510824" y="1196737"/>
                  <a:pt x="1517650" y="1200150"/>
                </a:cubicBezTo>
                <a:cubicBezTo>
                  <a:pt x="1527800" y="1205225"/>
                  <a:pt x="1552605" y="1210137"/>
                  <a:pt x="1562100" y="1212850"/>
                </a:cubicBezTo>
                <a:cubicBezTo>
                  <a:pt x="1568536" y="1214689"/>
                  <a:pt x="1574714" y="1217361"/>
                  <a:pt x="1581150" y="1219200"/>
                </a:cubicBezTo>
                <a:cubicBezTo>
                  <a:pt x="1589541" y="1221598"/>
                  <a:pt x="1598191" y="1223042"/>
                  <a:pt x="1606550" y="1225550"/>
                </a:cubicBezTo>
                <a:cubicBezTo>
                  <a:pt x="1619372" y="1229397"/>
                  <a:pt x="1633511" y="1230824"/>
                  <a:pt x="1644650" y="1238250"/>
                </a:cubicBezTo>
                <a:cubicBezTo>
                  <a:pt x="1660705" y="1248953"/>
                  <a:pt x="1663971" y="1253544"/>
                  <a:pt x="1682750" y="1257300"/>
                </a:cubicBezTo>
                <a:cubicBezTo>
                  <a:pt x="1716822" y="1264114"/>
                  <a:pt x="1727712" y="1261480"/>
                  <a:pt x="1758950" y="1270000"/>
                </a:cubicBezTo>
                <a:cubicBezTo>
                  <a:pt x="1835512" y="1290881"/>
                  <a:pt x="1755374" y="1277491"/>
                  <a:pt x="1847850" y="1289050"/>
                </a:cubicBezTo>
                <a:cubicBezTo>
                  <a:pt x="1856317" y="1293283"/>
                  <a:pt x="1864387" y="1298426"/>
                  <a:pt x="1873250" y="1301750"/>
                </a:cubicBezTo>
                <a:cubicBezTo>
                  <a:pt x="1881422" y="1304814"/>
                  <a:pt x="1890628" y="1304662"/>
                  <a:pt x="1898650" y="1308100"/>
                </a:cubicBezTo>
                <a:cubicBezTo>
                  <a:pt x="1905665" y="1311106"/>
                  <a:pt x="1911000" y="1317146"/>
                  <a:pt x="1917700" y="1320800"/>
                </a:cubicBezTo>
                <a:cubicBezTo>
                  <a:pt x="1934320" y="1329866"/>
                  <a:pt x="1951567" y="1337733"/>
                  <a:pt x="1968500" y="1346200"/>
                </a:cubicBezTo>
                <a:cubicBezTo>
                  <a:pt x="1976967" y="1350433"/>
                  <a:pt x="1987207" y="1352207"/>
                  <a:pt x="1993900" y="1358900"/>
                </a:cubicBezTo>
                <a:cubicBezTo>
                  <a:pt x="2006600" y="1371600"/>
                  <a:pt x="2017056" y="1387037"/>
                  <a:pt x="2032000" y="1397000"/>
                </a:cubicBezTo>
                <a:cubicBezTo>
                  <a:pt x="2044700" y="1405467"/>
                  <a:pt x="2059307" y="1411607"/>
                  <a:pt x="2070100" y="1422400"/>
                </a:cubicBezTo>
                <a:cubicBezTo>
                  <a:pt x="2099943" y="1452243"/>
                  <a:pt x="2081678" y="1436469"/>
                  <a:pt x="2127250" y="1466850"/>
                </a:cubicBezTo>
                <a:lnTo>
                  <a:pt x="2184400" y="1504950"/>
                </a:lnTo>
                <a:cubicBezTo>
                  <a:pt x="2190750" y="1509183"/>
                  <a:pt x="2198054" y="1512254"/>
                  <a:pt x="2203450" y="1517650"/>
                </a:cubicBezTo>
                <a:cubicBezTo>
                  <a:pt x="2209800" y="1524000"/>
                  <a:pt x="2215028" y="1531719"/>
                  <a:pt x="2222500" y="1536700"/>
                </a:cubicBezTo>
                <a:cubicBezTo>
                  <a:pt x="2228069" y="1540413"/>
                  <a:pt x="2235699" y="1539799"/>
                  <a:pt x="2241550" y="1543050"/>
                </a:cubicBezTo>
                <a:cubicBezTo>
                  <a:pt x="2254893" y="1550463"/>
                  <a:pt x="2279650" y="1568450"/>
                  <a:pt x="2279650" y="1568450"/>
                </a:cubicBezTo>
                <a:cubicBezTo>
                  <a:pt x="2281767" y="1576917"/>
                  <a:pt x="2281159" y="1586588"/>
                  <a:pt x="2286000" y="1593850"/>
                </a:cubicBezTo>
                <a:cubicBezTo>
                  <a:pt x="2290233" y="1600200"/>
                  <a:pt x="2299654" y="1601154"/>
                  <a:pt x="2305050" y="1606550"/>
                </a:cubicBezTo>
                <a:cubicBezTo>
                  <a:pt x="2310446" y="1611946"/>
                  <a:pt x="2312354" y="1620204"/>
                  <a:pt x="2317750" y="1625600"/>
                </a:cubicBezTo>
                <a:cubicBezTo>
                  <a:pt x="2323146" y="1630996"/>
                  <a:pt x="2330937" y="1633414"/>
                  <a:pt x="2336800" y="1638300"/>
                </a:cubicBezTo>
                <a:cubicBezTo>
                  <a:pt x="2343699" y="1644049"/>
                  <a:pt x="2348000" y="1652989"/>
                  <a:pt x="2355850" y="1657350"/>
                </a:cubicBezTo>
                <a:cubicBezTo>
                  <a:pt x="2367552" y="1663851"/>
                  <a:pt x="2393950" y="1670050"/>
                  <a:pt x="2393950" y="1670050"/>
                </a:cubicBezTo>
                <a:cubicBezTo>
                  <a:pt x="2398183" y="1678517"/>
                  <a:pt x="2398183" y="1691217"/>
                  <a:pt x="2406650" y="1695450"/>
                </a:cubicBezTo>
                <a:cubicBezTo>
                  <a:pt x="2421914" y="1703082"/>
                  <a:pt x="2440479" y="1700014"/>
                  <a:pt x="2457450" y="1701800"/>
                </a:cubicBezTo>
                <a:cubicBezTo>
                  <a:pt x="2521227" y="1708513"/>
                  <a:pt x="2555369" y="1710021"/>
                  <a:pt x="2622550" y="1714500"/>
                </a:cubicBezTo>
                <a:cubicBezTo>
                  <a:pt x="2662767" y="1712383"/>
                  <a:pt x="2703093" y="1711796"/>
                  <a:pt x="2743200" y="1708150"/>
                </a:cubicBezTo>
                <a:cubicBezTo>
                  <a:pt x="2749866" y="1707544"/>
                  <a:pt x="2755814" y="1703639"/>
                  <a:pt x="2762250" y="1701800"/>
                </a:cubicBezTo>
                <a:cubicBezTo>
                  <a:pt x="2818064" y="1685853"/>
                  <a:pt x="2761025" y="1704325"/>
                  <a:pt x="2806700" y="1689100"/>
                </a:cubicBezTo>
                <a:cubicBezTo>
                  <a:pt x="2813050" y="1682750"/>
                  <a:pt x="2820001" y="1676949"/>
                  <a:pt x="2825750" y="1670050"/>
                </a:cubicBezTo>
                <a:cubicBezTo>
                  <a:pt x="2830636" y="1664187"/>
                  <a:pt x="2833054" y="1656396"/>
                  <a:pt x="2838450" y="1651000"/>
                </a:cubicBezTo>
                <a:cubicBezTo>
                  <a:pt x="2843846" y="1645604"/>
                  <a:pt x="2851150" y="1642533"/>
                  <a:pt x="2857500" y="1638300"/>
                </a:cubicBezTo>
                <a:cubicBezTo>
                  <a:pt x="2861733" y="1631950"/>
                  <a:pt x="2864804" y="1624646"/>
                  <a:pt x="2870200" y="1619250"/>
                </a:cubicBezTo>
                <a:cubicBezTo>
                  <a:pt x="2875596" y="1613854"/>
                  <a:pt x="2884482" y="1612509"/>
                  <a:pt x="2889250" y="1606550"/>
                </a:cubicBezTo>
                <a:cubicBezTo>
                  <a:pt x="2893431" y="1601323"/>
                  <a:pt x="2892349" y="1593351"/>
                  <a:pt x="2895600" y="1587500"/>
                </a:cubicBezTo>
                <a:cubicBezTo>
                  <a:pt x="2903013" y="1574157"/>
                  <a:pt x="2908300" y="1557867"/>
                  <a:pt x="2921000" y="1549400"/>
                </a:cubicBezTo>
                <a:cubicBezTo>
                  <a:pt x="2954962" y="1526758"/>
                  <a:pt x="2961545" y="1516779"/>
                  <a:pt x="3003550" y="1511300"/>
                </a:cubicBezTo>
                <a:cubicBezTo>
                  <a:pt x="3037198" y="1506911"/>
                  <a:pt x="3071283" y="1507067"/>
                  <a:pt x="3105150" y="1504950"/>
                </a:cubicBezTo>
                <a:cubicBezTo>
                  <a:pt x="3111500" y="1500717"/>
                  <a:pt x="3117226" y="1495350"/>
                  <a:pt x="3124200" y="1492250"/>
                </a:cubicBezTo>
                <a:cubicBezTo>
                  <a:pt x="3136433" y="1486813"/>
                  <a:pt x="3151161" y="1486976"/>
                  <a:pt x="3162300" y="1479550"/>
                </a:cubicBezTo>
                <a:lnTo>
                  <a:pt x="3219450" y="1441450"/>
                </a:lnTo>
                <a:cubicBezTo>
                  <a:pt x="3225800" y="1437217"/>
                  <a:pt x="3231260" y="1431163"/>
                  <a:pt x="3238500" y="1428750"/>
                </a:cubicBezTo>
                <a:cubicBezTo>
                  <a:pt x="3251200" y="1424517"/>
                  <a:pt x="3264626" y="1422037"/>
                  <a:pt x="3276600" y="1416050"/>
                </a:cubicBezTo>
                <a:cubicBezTo>
                  <a:pt x="3307987" y="1400357"/>
                  <a:pt x="3293020" y="1406343"/>
                  <a:pt x="3321050" y="1397000"/>
                </a:cubicBezTo>
                <a:cubicBezTo>
                  <a:pt x="3327400" y="1390650"/>
                  <a:pt x="3334351" y="1384849"/>
                  <a:pt x="3340100" y="1377950"/>
                </a:cubicBezTo>
                <a:cubicBezTo>
                  <a:pt x="3349478" y="1366696"/>
                  <a:pt x="3360020" y="1346287"/>
                  <a:pt x="3365500" y="1333500"/>
                </a:cubicBezTo>
                <a:cubicBezTo>
                  <a:pt x="3368137" y="1327348"/>
                  <a:pt x="3369213" y="1320602"/>
                  <a:pt x="3371850" y="1314450"/>
                </a:cubicBezTo>
                <a:cubicBezTo>
                  <a:pt x="3375579" y="1305749"/>
                  <a:pt x="3380821" y="1297751"/>
                  <a:pt x="3384550" y="1289050"/>
                </a:cubicBezTo>
                <a:cubicBezTo>
                  <a:pt x="3387187" y="1282898"/>
                  <a:pt x="3387649" y="1275851"/>
                  <a:pt x="3390900" y="1270000"/>
                </a:cubicBezTo>
                <a:cubicBezTo>
                  <a:pt x="3398313" y="1256657"/>
                  <a:pt x="3407833" y="1244600"/>
                  <a:pt x="3416300" y="1231900"/>
                </a:cubicBezTo>
                <a:cubicBezTo>
                  <a:pt x="3420533" y="1225550"/>
                  <a:pt x="3422895" y="1217429"/>
                  <a:pt x="3429000" y="1212850"/>
                </a:cubicBezTo>
                <a:cubicBezTo>
                  <a:pt x="3437467" y="1206500"/>
                  <a:pt x="3446916" y="1201284"/>
                  <a:pt x="3454400" y="1193800"/>
                </a:cubicBezTo>
                <a:cubicBezTo>
                  <a:pt x="3459796" y="1188404"/>
                  <a:pt x="3462214" y="1180613"/>
                  <a:pt x="3467100" y="1174750"/>
                </a:cubicBezTo>
                <a:cubicBezTo>
                  <a:pt x="3482379" y="1156415"/>
                  <a:pt x="3486469" y="1155487"/>
                  <a:pt x="3505200" y="1143000"/>
                </a:cubicBezTo>
                <a:cubicBezTo>
                  <a:pt x="3509611" y="1129766"/>
                  <a:pt x="3515531" y="1109012"/>
                  <a:pt x="3524250" y="1098550"/>
                </a:cubicBezTo>
                <a:cubicBezTo>
                  <a:pt x="3529136" y="1092687"/>
                  <a:pt x="3537596" y="1090920"/>
                  <a:pt x="3543300" y="1085850"/>
                </a:cubicBezTo>
                <a:cubicBezTo>
                  <a:pt x="3556724" y="1073918"/>
                  <a:pt x="3568700" y="1060450"/>
                  <a:pt x="3581400" y="1047750"/>
                </a:cubicBezTo>
                <a:cubicBezTo>
                  <a:pt x="3587750" y="1041400"/>
                  <a:pt x="3595469" y="1036172"/>
                  <a:pt x="3600450" y="1028700"/>
                </a:cubicBezTo>
                <a:cubicBezTo>
                  <a:pt x="3644382" y="962802"/>
                  <a:pt x="3577511" y="1064815"/>
                  <a:pt x="3625850" y="984250"/>
                </a:cubicBezTo>
                <a:cubicBezTo>
                  <a:pt x="3633703" y="971162"/>
                  <a:pt x="3638550" y="954617"/>
                  <a:pt x="3651250" y="946150"/>
                </a:cubicBezTo>
                <a:lnTo>
                  <a:pt x="3670300" y="933450"/>
                </a:lnTo>
                <a:cubicBezTo>
                  <a:pt x="3672417" y="927100"/>
                  <a:pt x="3673399" y="920251"/>
                  <a:pt x="3676650" y="914400"/>
                </a:cubicBezTo>
                <a:cubicBezTo>
                  <a:pt x="3689315" y="891602"/>
                  <a:pt x="3697834" y="873940"/>
                  <a:pt x="3721100" y="863600"/>
                </a:cubicBezTo>
                <a:cubicBezTo>
                  <a:pt x="3733333" y="858163"/>
                  <a:pt x="3746500" y="855133"/>
                  <a:pt x="3759200" y="850900"/>
                </a:cubicBezTo>
                <a:cubicBezTo>
                  <a:pt x="3765550" y="848783"/>
                  <a:pt x="3772681" y="848263"/>
                  <a:pt x="3778250" y="844550"/>
                </a:cubicBezTo>
                <a:cubicBezTo>
                  <a:pt x="3802869" y="828137"/>
                  <a:pt x="3790060" y="834263"/>
                  <a:pt x="3816350" y="825500"/>
                </a:cubicBezTo>
                <a:cubicBezTo>
                  <a:pt x="3820583" y="819150"/>
                  <a:pt x="3825637" y="813276"/>
                  <a:pt x="3829050" y="806450"/>
                </a:cubicBezTo>
                <a:cubicBezTo>
                  <a:pt x="3834148" y="796255"/>
                  <a:pt x="3835709" y="784366"/>
                  <a:pt x="3841750" y="774700"/>
                </a:cubicBezTo>
                <a:cubicBezTo>
                  <a:pt x="3855322" y="752984"/>
                  <a:pt x="3862569" y="758311"/>
                  <a:pt x="3879850" y="742950"/>
                </a:cubicBezTo>
                <a:cubicBezTo>
                  <a:pt x="3893274" y="731018"/>
                  <a:pt x="3917950" y="704850"/>
                  <a:pt x="3917950" y="704850"/>
                </a:cubicBezTo>
                <a:cubicBezTo>
                  <a:pt x="3920067" y="698500"/>
                  <a:pt x="3922461" y="692236"/>
                  <a:pt x="3924300" y="685800"/>
                </a:cubicBezTo>
                <a:cubicBezTo>
                  <a:pt x="3928819" y="669983"/>
                  <a:pt x="3929029" y="652807"/>
                  <a:pt x="3943350" y="641350"/>
                </a:cubicBezTo>
                <a:cubicBezTo>
                  <a:pt x="3948577" y="637169"/>
                  <a:pt x="3956050" y="637117"/>
                  <a:pt x="3962400" y="635000"/>
                </a:cubicBezTo>
                <a:cubicBezTo>
                  <a:pt x="3968750" y="628650"/>
                  <a:pt x="3974361" y="621463"/>
                  <a:pt x="3981450" y="615950"/>
                </a:cubicBezTo>
                <a:cubicBezTo>
                  <a:pt x="3993498" y="606579"/>
                  <a:pt x="4008757" y="601343"/>
                  <a:pt x="4019550" y="590550"/>
                </a:cubicBezTo>
                <a:cubicBezTo>
                  <a:pt x="4043333" y="566767"/>
                  <a:pt x="4030081" y="574340"/>
                  <a:pt x="4057650" y="565150"/>
                </a:cubicBezTo>
                <a:cubicBezTo>
                  <a:pt x="4059767" y="558800"/>
                  <a:pt x="4059267" y="550833"/>
                  <a:pt x="4064000" y="546100"/>
                </a:cubicBezTo>
                <a:cubicBezTo>
                  <a:pt x="4067037" y="543063"/>
                  <a:pt x="4108230" y="533455"/>
                  <a:pt x="4108450" y="533400"/>
                </a:cubicBezTo>
                <a:cubicBezTo>
                  <a:pt x="4114800" y="529167"/>
                  <a:pt x="4120485" y="523706"/>
                  <a:pt x="4127500" y="520700"/>
                </a:cubicBezTo>
                <a:cubicBezTo>
                  <a:pt x="4184907" y="496097"/>
                  <a:pt x="4124124" y="533534"/>
                  <a:pt x="4171950" y="501650"/>
                </a:cubicBezTo>
                <a:cubicBezTo>
                  <a:pt x="4176183" y="495300"/>
                  <a:pt x="4179764" y="488463"/>
                  <a:pt x="4184650" y="482600"/>
                </a:cubicBezTo>
                <a:cubicBezTo>
                  <a:pt x="4190399" y="475701"/>
                  <a:pt x="4198719" y="471022"/>
                  <a:pt x="4203700" y="463550"/>
                </a:cubicBezTo>
                <a:cubicBezTo>
                  <a:pt x="4207413" y="457981"/>
                  <a:pt x="4205317" y="449233"/>
                  <a:pt x="4210050" y="444500"/>
                </a:cubicBezTo>
                <a:cubicBezTo>
                  <a:pt x="4216743" y="437807"/>
                  <a:pt x="4226983" y="436033"/>
                  <a:pt x="4235450" y="431800"/>
                </a:cubicBezTo>
                <a:lnTo>
                  <a:pt x="4260850" y="393700"/>
                </a:lnTo>
                <a:cubicBezTo>
                  <a:pt x="4272139" y="376767"/>
                  <a:pt x="4272844" y="370417"/>
                  <a:pt x="4292600" y="361950"/>
                </a:cubicBezTo>
                <a:cubicBezTo>
                  <a:pt x="4300622" y="358512"/>
                  <a:pt x="4309533" y="357717"/>
                  <a:pt x="4318000" y="355600"/>
                </a:cubicBezTo>
                <a:cubicBezTo>
                  <a:pt x="4322233" y="349250"/>
                  <a:pt x="4324741" y="341318"/>
                  <a:pt x="4330700" y="336550"/>
                </a:cubicBezTo>
                <a:cubicBezTo>
                  <a:pt x="4335927" y="332369"/>
                  <a:pt x="4344523" y="334381"/>
                  <a:pt x="4349750" y="330200"/>
                </a:cubicBezTo>
                <a:cubicBezTo>
                  <a:pt x="4363624" y="319101"/>
                  <a:pt x="4362450" y="316088"/>
                  <a:pt x="4362450" y="304800"/>
                </a:cubicBezTo>
                <a:lnTo>
                  <a:pt x="4362450" y="304800"/>
                </a:lnTo>
              </a:path>
            </a:pathLst>
          </a:custGeom>
          <a:ln w="76200" cmpd="sng">
            <a:solidFill>
              <a:srgbClr val="3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57759" y="2250747"/>
            <a:ext cx="978312" cy="721824"/>
          </a:xfrm>
          <a:custGeom>
            <a:avLst/>
            <a:gdLst>
              <a:gd name="connsiteX0" fmla="*/ 0 w 1234433"/>
              <a:gd name="connsiteY0" fmla="*/ 795302 h 1032706"/>
              <a:gd name="connsiteX1" fmla="*/ 83087 w 1234433"/>
              <a:gd name="connsiteY1" fmla="*/ 819043 h 1032706"/>
              <a:gd name="connsiteX2" fmla="*/ 166174 w 1234433"/>
              <a:gd name="connsiteY2" fmla="*/ 830913 h 1032706"/>
              <a:gd name="connsiteX3" fmla="*/ 213652 w 1234433"/>
              <a:gd name="connsiteY3" fmla="*/ 854653 h 1032706"/>
              <a:gd name="connsiteX4" fmla="*/ 261130 w 1234433"/>
              <a:gd name="connsiteY4" fmla="*/ 866523 h 1032706"/>
              <a:gd name="connsiteX5" fmla="*/ 296739 w 1234433"/>
              <a:gd name="connsiteY5" fmla="*/ 949615 h 1032706"/>
              <a:gd name="connsiteX6" fmla="*/ 320478 w 1234433"/>
              <a:gd name="connsiteY6" fmla="*/ 985225 h 1032706"/>
              <a:gd name="connsiteX7" fmla="*/ 332348 w 1234433"/>
              <a:gd name="connsiteY7" fmla="*/ 1020836 h 1032706"/>
              <a:gd name="connsiteX8" fmla="*/ 391695 w 1234433"/>
              <a:gd name="connsiteY8" fmla="*/ 1032706 h 1032706"/>
              <a:gd name="connsiteX9" fmla="*/ 534130 w 1234433"/>
              <a:gd name="connsiteY9" fmla="*/ 1020836 h 1032706"/>
              <a:gd name="connsiteX10" fmla="*/ 581608 w 1234433"/>
              <a:gd name="connsiteY10" fmla="*/ 997095 h 1032706"/>
              <a:gd name="connsiteX11" fmla="*/ 605347 w 1234433"/>
              <a:gd name="connsiteY11" fmla="*/ 925874 h 1032706"/>
              <a:gd name="connsiteX12" fmla="*/ 664695 w 1234433"/>
              <a:gd name="connsiteY12" fmla="*/ 866523 h 1032706"/>
              <a:gd name="connsiteX13" fmla="*/ 688434 w 1234433"/>
              <a:gd name="connsiteY13" fmla="*/ 795302 h 1032706"/>
              <a:gd name="connsiteX14" fmla="*/ 747782 w 1234433"/>
              <a:gd name="connsiteY14" fmla="*/ 747821 h 1032706"/>
              <a:gd name="connsiteX15" fmla="*/ 783390 w 1234433"/>
              <a:gd name="connsiteY15" fmla="*/ 700341 h 1032706"/>
              <a:gd name="connsiteX16" fmla="*/ 807129 w 1234433"/>
              <a:gd name="connsiteY16" fmla="*/ 664730 h 1032706"/>
              <a:gd name="connsiteX17" fmla="*/ 842738 w 1234433"/>
              <a:gd name="connsiteY17" fmla="*/ 640990 h 1032706"/>
              <a:gd name="connsiteX18" fmla="*/ 878347 w 1234433"/>
              <a:gd name="connsiteY18" fmla="*/ 605379 h 1032706"/>
              <a:gd name="connsiteX19" fmla="*/ 902086 w 1234433"/>
              <a:gd name="connsiteY19" fmla="*/ 569769 h 1032706"/>
              <a:gd name="connsiteX20" fmla="*/ 949564 w 1234433"/>
              <a:gd name="connsiteY20" fmla="*/ 557898 h 1032706"/>
              <a:gd name="connsiteX21" fmla="*/ 997042 w 1234433"/>
              <a:gd name="connsiteY21" fmla="*/ 522288 h 1032706"/>
              <a:gd name="connsiteX22" fmla="*/ 1068259 w 1234433"/>
              <a:gd name="connsiteY22" fmla="*/ 474807 h 1032706"/>
              <a:gd name="connsiteX23" fmla="*/ 1091998 w 1234433"/>
              <a:gd name="connsiteY23" fmla="*/ 439197 h 1032706"/>
              <a:gd name="connsiteX24" fmla="*/ 1103868 w 1234433"/>
              <a:gd name="connsiteY24" fmla="*/ 403586 h 1032706"/>
              <a:gd name="connsiteX25" fmla="*/ 1127607 w 1234433"/>
              <a:gd name="connsiteY25" fmla="*/ 320495 h 1032706"/>
              <a:gd name="connsiteX26" fmla="*/ 1151346 w 1234433"/>
              <a:gd name="connsiteY26" fmla="*/ 261144 h 1032706"/>
              <a:gd name="connsiteX27" fmla="*/ 1175085 w 1234433"/>
              <a:gd name="connsiteY27" fmla="*/ 189923 h 1032706"/>
              <a:gd name="connsiteX28" fmla="*/ 1186955 w 1234433"/>
              <a:gd name="connsiteY28" fmla="*/ 154312 h 1032706"/>
              <a:gd name="connsiteX29" fmla="*/ 1234433 w 1234433"/>
              <a:gd name="connsiteY29" fmla="*/ 23740 h 1032706"/>
              <a:gd name="connsiteX30" fmla="*/ 1234433 w 1234433"/>
              <a:gd name="connsiteY30" fmla="*/ 0 h 1032706"/>
              <a:gd name="connsiteX31" fmla="*/ 1234433 w 1234433"/>
              <a:gd name="connsiteY31" fmla="*/ 0 h 10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34433" h="1032706">
                <a:moveTo>
                  <a:pt x="0" y="795302"/>
                </a:moveTo>
                <a:cubicBezTo>
                  <a:pt x="27696" y="803216"/>
                  <a:pt x="54922" y="813007"/>
                  <a:pt x="83087" y="819043"/>
                </a:cubicBezTo>
                <a:cubicBezTo>
                  <a:pt x="110443" y="824905"/>
                  <a:pt x="139183" y="823552"/>
                  <a:pt x="166174" y="830913"/>
                </a:cubicBezTo>
                <a:cubicBezTo>
                  <a:pt x="183245" y="835569"/>
                  <a:pt x="197085" y="848440"/>
                  <a:pt x="213652" y="854653"/>
                </a:cubicBezTo>
                <a:cubicBezTo>
                  <a:pt x="228926" y="860381"/>
                  <a:pt x="245304" y="862566"/>
                  <a:pt x="261130" y="866523"/>
                </a:cubicBezTo>
                <a:cubicBezTo>
                  <a:pt x="320729" y="955928"/>
                  <a:pt x="250749" y="842300"/>
                  <a:pt x="296739" y="949615"/>
                </a:cubicBezTo>
                <a:cubicBezTo>
                  <a:pt x="302358" y="962727"/>
                  <a:pt x="314098" y="972465"/>
                  <a:pt x="320478" y="985225"/>
                </a:cubicBezTo>
                <a:cubicBezTo>
                  <a:pt x="326074" y="996417"/>
                  <a:pt x="321937" y="1013895"/>
                  <a:pt x="332348" y="1020836"/>
                </a:cubicBezTo>
                <a:cubicBezTo>
                  <a:pt x="349134" y="1032027"/>
                  <a:pt x="371913" y="1028749"/>
                  <a:pt x="391695" y="1032706"/>
                </a:cubicBezTo>
                <a:cubicBezTo>
                  <a:pt x="439173" y="1028749"/>
                  <a:pt x="487303" y="1029617"/>
                  <a:pt x="534130" y="1020836"/>
                </a:cubicBezTo>
                <a:cubicBezTo>
                  <a:pt x="551521" y="1017575"/>
                  <a:pt x="570992" y="1011251"/>
                  <a:pt x="581608" y="997095"/>
                </a:cubicBezTo>
                <a:cubicBezTo>
                  <a:pt x="596622" y="977075"/>
                  <a:pt x="587653" y="943569"/>
                  <a:pt x="605347" y="925874"/>
                </a:cubicBezTo>
                <a:lnTo>
                  <a:pt x="664695" y="866523"/>
                </a:lnTo>
                <a:cubicBezTo>
                  <a:pt x="672608" y="842783"/>
                  <a:pt x="667613" y="809183"/>
                  <a:pt x="688434" y="795302"/>
                </a:cubicBezTo>
                <a:cubicBezTo>
                  <a:pt x="717187" y="776133"/>
                  <a:pt x="726639" y="773194"/>
                  <a:pt x="747782" y="747821"/>
                </a:cubicBezTo>
                <a:cubicBezTo>
                  <a:pt x="760446" y="732623"/>
                  <a:pt x="771892" y="716439"/>
                  <a:pt x="783390" y="700341"/>
                </a:cubicBezTo>
                <a:cubicBezTo>
                  <a:pt x="791682" y="688732"/>
                  <a:pt x="797042" y="674818"/>
                  <a:pt x="807129" y="664730"/>
                </a:cubicBezTo>
                <a:cubicBezTo>
                  <a:pt x="817216" y="654642"/>
                  <a:pt x="831779" y="650123"/>
                  <a:pt x="842738" y="640990"/>
                </a:cubicBezTo>
                <a:cubicBezTo>
                  <a:pt x="855634" y="630243"/>
                  <a:pt x="867601" y="618275"/>
                  <a:pt x="878347" y="605379"/>
                </a:cubicBezTo>
                <a:cubicBezTo>
                  <a:pt x="887479" y="594420"/>
                  <a:pt x="890216" y="577683"/>
                  <a:pt x="902086" y="569769"/>
                </a:cubicBezTo>
                <a:cubicBezTo>
                  <a:pt x="915659" y="560720"/>
                  <a:pt x="933738" y="561855"/>
                  <a:pt x="949564" y="557898"/>
                </a:cubicBezTo>
                <a:cubicBezTo>
                  <a:pt x="965390" y="546028"/>
                  <a:pt x="980266" y="532773"/>
                  <a:pt x="997042" y="522288"/>
                </a:cubicBezTo>
                <a:cubicBezTo>
                  <a:pt x="1043104" y="493498"/>
                  <a:pt x="1039236" y="511088"/>
                  <a:pt x="1068259" y="474807"/>
                </a:cubicBezTo>
                <a:cubicBezTo>
                  <a:pt x="1077170" y="463667"/>
                  <a:pt x="1085618" y="451957"/>
                  <a:pt x="1091998" y="439197"/>
                </a:cubicBezTo>
                <a:cubicBezTo>
                  <a:pt x="1097594" y="428005"/>
                  <a:pt x="1100431" y="415617"/>
                  <a:pt x="1103868" y="403586"/>
                </a:cubicBezTo>
                <a:cubicBezTo>
                  <a:pt x="1118838" y="351187"/>
                  <a:pt x="1110527" y="366044"/>
                  <a:pt x="1127607" y="320495"/>
                </a:cubicBezTo>
                <a:cubicBezTo>
                  <a:pt x="1135088" y="300544"/>
                  <a:pt x="1144065" y="281169"/>
                  <a:pt x="1151346" y="261144"/>
                </a:cubicBezTo>
                <a:cubicBezTo>
                  <a:pt x="1159897" y="237626"/>
                  <a:pt x="1167172" y="213663"/>
                  <a:pt x="1175085" y="189923"/>
                </a:cubicBezTo>
                <a:cubicBezTo>
                  <a:pt x="1179042" y="178053"/>
                  <a:pt x="1182308" y="165930"/>
                  <a:pt x="1186955" y="154312"/>
                </a:cubicBezTo>
                <a:cubicBezTo>
                  <a:pt x="1194037" y="136605"/>
                  <a:pt x="1234433" y="38979"/>
                  <a:pt x="1234433" y="23740"/>
                </a:cubicBezTo>
                <a:lnTo>
                  <a:pt x="1234433" y="0"/>
                </a:lnTo>
                <a:lnTo>
                  <a:pt x="1234433" y="0"/>
                </a:ln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65350" y="3194030"/>
            <a:ext cx="984919" cy="730250"/>
          </a:xfrm>
          <a:custGeom>
            <a:avLst/>
            <a:gdLst>
              <a:gd name="connsiteX0" fmla="*/ 0 w 984919"/>
              <a:gd name="connsiteY0" fmla="*/ 260350 h 730250"/>
              <a:gd name="connsiteX1" fmla="*/ 25400 w 984919"/>
              <a:gd name="connsiteY1" fmla="*/ 171450 h 730250"/>
              <a:gd name="connsiteX2" fmla="*/ 31750 w 984919"/>
              <a:gd name="connsiteY2" fmla="*/ 127000 h 730250"/>
              <a:gd name="connsiteX3" fmla="*/ 38100 w 984919"/>
              <a:gd name="connsiteY3" fmla="*/ 107950 h 730250"/>
              <a:gd name="connsiteX4" fmla="*/ 57150 w 984919"/>
              <a:gd name="connsiteY4" fmla="*/ 95250 h 730250"/>
              <a:gd name="connsiteX5" fmla="*/ 95250 w 984919"/>
              <a:gd name="connsiteY5" fmla="*/ 82550 h 730250"/>
              <a:gd name="connsiteX6" fmla="*/ 146050 w 984919"/>
              <a:gd name="connsiteY6" fmla="*/ 88900 h 730250"/>
              <a:gd name="connsiteX7" fmla="*/ 190500 w 984919"/>
              <a:gd name="connsiteY7" fmla="*/ 101600 h 730250"/>
              <a:gd name="connsiteX8" fmla="*/ 228600 w 984919"/>
              <a:gd name="connsiteY8" fmla="*/ 107950 h 730250"/>
              <a:gd name="connsiteX9" fmla="*/ 247650 w 984919"/>
              <a:gd name="connsiteY9" fmla="*/ 152400 h 730250"/>
              <a:gd name="connsiteX10" fmla="*/ 260350 w 984919"/>
              <a:gd name="connsiteY10" fmla="*/ 171450 h 730250"/>
              <a:gd name="connsiteX11" fmla="*/ 273050 w 984919"/>
              <a:gd name="connsiteY11" fmla="*/ 196850 h 730250"/>
              <a:gd name="connsiteX12" fmla="*/ 285750 w 984919"/>
              <a:gd name="connsiteY12" fmla="*/ 273050 h 730250"/>
              <a:gd name="connsiteX13" fmla="*/ 298450 w 984919"/>
              <a:gd name="connsiteY13" fmla="*/ 412750 h 730250"/>
              <a:gd name="connsiteX14" fmla="*/ 304800 w 984919"/>
              <a:gd name="connsiteY14" fmla="*/ 476250 h 730250"/>
              <a:gd name="connsiteX15" fmla="*/ 317500 w 984919"/>
              <a:gd name="connsiteY15" fmla="*/ 571500 h 730250"/>
              <a:gd name="connsiteX16" fmla="*/ 330200 w 984919"/>
              <a:gd name="connsiteY16" fmla="*/ 685800 h 730250"/>
              <a:gd name="connsiteX17" fmla="*/ 342900 w 984919"/>
              <a:gd name="connsiteY17" fmla="*/ 704850 h 730250"/>
              <a:gd name="connsiteX18" fmla="*/ 349250 w 984919"/>
              <a:gd name="connsiteY18" fmla="*/ 723900 h 730250"/>
              <a:gd name="connsiteX19" fmla="*/ 368300 w 984919"/>
              <a:gd name="connsiteY19" fmla="*/ 730250 h 730250"/>
              <a:gd name="connsiteX20" fmla="*/ 387350 w 984919"/>
              <a:gd name="connsiteY20" fmla="*/ 641350 h 730250"/>
              <a:gd name="connsiteX21" fmla="*/ 400050 w 984919"/>
              <a:gd name="connsiteY21" fmla="*/ 463550 h 730250"/>
              <a:gd name="connsiteX22" fmla="*/ 406400 w 984919"/>
              <a:gd name="connsiteY22" fmla="*/ 431800 h 730250"/>
              <a:gd name="connsiteX23" fmla="*/ 419100 w 984919"/>
              <a:gd name="connsiteY23" fmla="*/ 412750 h 730250"/>
              <a:gd name="connsiteX24" fmla="*/ 425450 w 984919"/>
              <a:gd name="connsiteY24" fmla="*/ 209550 h 730250"/>
              <a:gd name="connsiteX25" fmla="*/ 431800 w 984919"/>
              <a:gd name="connsiteY25" fmla="*/ 184150 h 730250"/>
              <a:gd name="connsiteX26" fmla="*/ 444500 w 984919"/>
              <a:gd name="connsiteY26" fmla="*/ 127000 h 730250"/>
              <a:gd name="connsiteX27" fmla="*/ 457200 w 984919"/>
              <a:gd name="connsiteY27" fmla="*/ 88900 h 730250"/>
              <a:gd name="connsiteX28" fmla="*/ 463550 w 984919"/>
              <a:gd name="connsiteY28" fmla="*/ 69850 h 730250"/>
              <a:gd name="connsiteX29" fmla="*/ 476250 w 984919"/>
              <a:gd name="connsiteY29" fmla="*/ 19050 h 730250"/>
              <a:gd name="connsiteX30" fmla="*/ 488950 w 984919"/>
              <a:gd name="connsiteY30" fmla="*/ 0 h 730250"/>
              <a:gd name="connsiteX31" fmla="*/ 508000 w 984919"/>
              <a:gd name="connsiteY31" fmla="*/ 19050 h 730250"/>
              <a:gd name="connsiteX32" fmla="*/ 514350 w 984919"/>
              <a:gd name="connsiteY32" fmla="*/ 76200 h 730250"/>
              <a:gd name="connsiteX33" fmla="*/ 520700 w 984919"/>
              <a:gd name="connsiteY33" fmla="*/ 127000 h 730250"/>
              <a:gd name="connsiteX34" fmla="*/ 533400 w 984919"/>
              <a:gd name="connsiteY34" fmla="*/ 146050 h 730250"/>
              <a:gd name="connsiteX35" fmla="*/ 539750 w 984919"/>
              <a:gd name="connsiteY35" fmla="*/ 165100 h 730250"/>
              <a:gd name="connsiteX36" fmla="*/ 546100 w 984919"/>
              <a:gd name="connsiteY36" fmla="*/ 209550 h 730250"/>
              <a:gd name="connsiteX37" fmla="*/ 552450 w 984919"/>
              <a:gd name="connsiteY37" fmla="*/ 241300 h 730250"/>
              <a:gd name="connsiteX38" fmla="*/ 565150 w 984919"/>
              <a:gd name="connsiteY38" fmla="*/ 330200 h 730250"/>
              <a:gd name="connsiteX39" fmla="*/ 571500 w 984919"/>
              <a:gd name="connsiteY39" fmla="*/ 361950 h 730250"/>
              <a:gd name="connsiteX40" fmla="*/ 584200 w 984919"/>
              <a:gd name="connsiteY40" fmla="*/ 381000 h 730250"/>
              <a:gd name="connsiteX41" fmla="*/ 596900 w 984919"/>
              <a:gd name="connsiteY41" fmla="*/ 419100 h 730250"/>
              <a:gd name="connsiteX42" fmla="*/ 635000 w 984919"/>
              <a:gd name="connsiteY42" fmla="*/ 444500 h 730250"/>
              <a:gd name="connsiteX43" fmla="*/ 641350 w 984919"/>
              <a:gd name="connsiteY43" fmla="*/ 425450 h 730250"/>
              <a:gd name="connsiteX44" fmla="*/ 654050 w 984919"/>
              <a:gd name="connsiteY44" fmla="*/ 368300 h 730250"/>
              <a:gd name="connsiteX45" fmla="*/ 666750 w 984919"/>
              <a:gd name="connsiteY45" fmla="*/ 330200 h 730250"/>
              <a:gd name="connsiteX46" fmla="*/ 673100 w 984919"/>
              <a:gd name="connsiteY46" fmla="*/ 311150 h 730250"/>
              <a:gd name="connsiteX47" fmla="*/ 698500 w 984919"/>
              <a:gd name="connsiteY47" fmla="*/ 273050 h 730250"/>
              <a:gd name="connsiteX48" fmla="*/ 717550 w 984919"/>
              <a:gd name="connsiteY48" fmla="*/ 266700 h 730250"/>
              <a:gd name="connsiteX49" fmla="*/ 736600 w 984919"/>
              <a:gd name="connsiteY49" fmla="*/ 304800 h 730250"/>
              <a:gd name="connsiteX50" fmla="*/ 749300 w 984919"/>
              <a:gd name="connsiteY50" fmla="*/ 342900 h 730250"/>
              <a:gd name="connsiteX51" fmla="*/ 762000 w 984919"/>
              <a:gd name="connsiteY51" fmla="*/ 381000 h 730250"/>
              <a:gd name="connsiteX52" fmla="*/ 768350 w 984919"/>
              <a:gd name="connsiteY52" fmla="*/ 400050 h 730250"/>
              <a:gd name="connsiteX53" fmla="*/ 781050 w 984919"/>
              <a:gd name="connsiteY53" fmla="*/ 425450 h 730250"/>
              <a:gd name="connsiteX54" fmla="*/ 793750 w 984919"/>
              <a:gd name="connsiteY54" fmla="*/ 469900 h 730250"/>
              <a:gd name="connsiteX55" fmla="*/ 812800 w 984919"/>
              <a:gd name="connsiteY55" fmla="*/ 463550 h 730250"/>
              <a:gd name="connsiteX56" fmla="*/ 831850 w 984919"/>
              <a:gd name="connsiteY56" fmla="*/ 425450 h 730250"/>
              <a:gd name="connsiteX57" fmla="*/ 844550 w 984919"/>
              <a:gd name="connsiteY57" fmla="*/ 203200 h 730250"/>
              <a:gd name="connsiteX58" fmla="*/ 857250 w 984919"/>
              <a:gd name="connsiteY58" fmla="*/ 171450 h 730250"/>
              <a:gd name="connsiteX59" fmla="*/ 869950 w 984919"/>
              <a:gd name="connsiteY59" fmla="*/ 120650 h 730250"/>
              <a:gd name="connsiteX60" fmla="*/ 882650 w 984919"/>
              <a:gd name="connsiteY60" fmla="*/ 82550 h 730250"/>
              <a:gd name="connsiteX61" fmla="*/ 901700 w 984919"/>
              <a:gd name="connsiteY61" fmla="*/ 95250 h 730250"/>
              <a:gd name="connsiteX62" fmla="*/ 920750 w 984919"/>
              <a:gd name="connsiteY62" fmla="*/ 146050 h 730250"/>
              <a:gd name="connsiteX63" fmla="*/ 927100 w 984919"/>
              <a:gd name="connsiteY63" fmla="*/ 190500 h 730250"/>
              <a:gd name="connsiteX64" fmla="*/ 946150 w 984919"/>
              <a:gd name="connsiteY64" fmla="*/ 228600 h 730250"/>
              <a:gd name="connsiteX65" fmla="*/ 971550 w 984919"/>
              <a:gd name="connsiteY65" fmla="*/ 285750 h 730250"/>
              <a:gd name="connsiteX66" fmla="*/ 977900 w 984919"/>
              <a:gd name="connsiteY66" fmla="*/ 260350 h 730250"/>
              <a:gd name="connsiteX67" fmla="*/ 984250 w 984919"/>
              <a:gd name="connsiteY67" fmla="*/ 234950 h 730250"/>
              <a:gd name="connsiteX68" fmla="*/ 984250 w 984919"/>
              <a:gd name="connsiteY68" fmla="*/ 2349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84919" h="730250">
                <a:moveTo>
                  <a:pt x="0" y="260350"/>
                </a:moveTo>
                <a:cubicBezTo>
                  <a:pt x="16083" y="212102"/>
                  <a:pt x="18541" y="212602"/>
                  <a:pt x="25400" y="171450"/>
                </a:cubicBezTo>
                <a:cubicBezTo>
                  <a:pt x="27861" y="156687"/>
                  <a:pt x="28815" y="141676"/>
                  <a:pt x="31750" y="127000"/>
                </a:cubicBezTo>
                <a:cubicBezTo>
                  <a:pt x="33063" y="120436"/>
                  <a:pt x="33919" y="113177"/>
                  <a:pt x="38100" y="107950"/>
                </a:cubicBezTo>
                <a:cubicBezTo>
                  <a:pt x="42868" y="101991"/>
                  <a:pt x="50176" y="98350"/>
                  <a:pt x="57150" y="95250"/>
                </a:cubicBezTo>
                <a:cubicBezTo>
                  <a:pt x="69383" y="89813"/>
                  <a:pt x="95250" y="82550"/>
                  <a:pt x="95250" y="82550"/>
                </a:cubicBezTo>
                <a:cubicBezTo>
                  <a:pt x="112183" y="84667"/>
                  <a:pt x="129217" y="86095"/>
                  <a:pt x="146050" y="88900"/>
                </a:cubicBezTo>
                <a:cubicBezTo>
                  <a:pt x="201370" y="98120"/>
                  <a:pt x="145204" y="91534"/>
                  <a:pt x="190500" y="101600"/>
                </a:cubicBezTo>
                <a:cubicBezTo>
                  <a:pt x="203069" y="104393"/>
                  <a:pt x="215900" y="105833"/>
                  <a:pt x="228600" y="107950"/>
                </a:cubicBezTo>
                <a:cubicBezTo>
                  <a:pt x="260484" y="155776"/>
                  <a:pt x="223047" y="94993"/>
                  <a:pt x="247650" y="152400"/>
                </a:cubicBezTo>
                <a:cubicBezTo>
                  <a:pt x="250656" y="159415"/>
                  <a:pt x="256564" y="164824"/>
                  <a:pt x="260350" y="171450"/>
                </a:cubicBezTo>
                <a:cubicBezTo>
                  <a:pt x="265046" y="179669"/>
                  <a:pt x="268817" y="188383"/>
                  <a:pt x="273050" y="196850"/>
                </a:cubicBezTo>
                <a:cubicBezTo>
                  <a:pt x="279090" y="227049"/>
                  <a:pt x="282374" y="240419"/>
                  <a:pt x="285750" y="273050"/>
                </a:cubicBezTo>
                <a:cubicBezTo>
                  <a:pt x="290561" y="319560"/>
                  <a:pt x="294086" y="366195"/>
                  <a:pt x="298450" y="412750"/>
                </a:cubicBezTo>
                <a:cubicBezTo>
                  <a:pt x="300436" y="433929"/>
                  <a:pt x="302783" y="455074"/>
                  <a:pt x="304800" y="476250"/>
                </a:cubicBezTo>
                <a:cubicBezTo>
                  <a:pt x="312489" y="556988"/>
                  <a:pt x="305275" y="522599"/>
                  <a:pt x="317500" y="571500"/>
                </a:cubicBezTo>
                <a:cubicBezTo>
                  <a:pt x="317882" y="575318"/>
                  <a:pt x="327362" y="675392"/>
                  <a:pt x="330200" y="685800"/>
                </a:cubicBezTo>
                <a:cubicBezTo>
                  <a:pt x="332208" y="693163"/>
                  <a:pt x="339487" y="698024"/>
                  <a:pt x="342900" y="704850"/>
                </a:cubicBezTo>
                <a:cubicBezTo>
                  <a:pt x="345893" y="710837"/>
                  <a:pt x="344517" y="719167"/>
                  <a:pt x="349250" y="723900"/>
                </a:cubicBezTo>
                <a:cubicBezTo>
                  <a:pt x="353983" y="728633"/>
                  <a:pt x="361950" y="728133"/>
                  <a:pt x="368300" y="730250"/>
                </a:cubicBezTo>
                <a:cubicBezTo>
                  <a:pt x="393126" y="693011"/>
                  <a:pt x="382891" y="714928"/>
                  <a:pt x="387350" y="641350"/>
                </a:cubicBezTo>
                <a:cubicBezTo>
                  <a:pt x="395446" y="507770"/>
                  <a:pt x="385716" y="542388"/>
                  <a:pt x="400050" y="463550"/>
                </a:cubicBezTo>
                <a:cubicBezTo>
                  <a:pt x="401981" y="452931"/>
                  <a:pt x="402610" y="441906"/>
                  <a:pt x="406400" y="431800"/>
                </a:cubicBezTo>
                <a:cubicBezTo>
                  <a:pt x="409080" y="424654"/>
                  <a:pt x="414867" y="419100"/>
                  <a:pt x="419100" y="412750"/>
                </a:cubicBezTo>
                <a:cubicBezTo>
                  <a:pt x="421217" y="345017"/>
                  <a:pt x="421691" y="277212"/>
                  <a:pt x="425450" y="209550"/>
                </a:cubicBezTo>
                <a:cubicBezTo>
                  <a:pt x="425934" y="200836"/>
                  <a:pt x="429907" y="192669"/>
                  <a:pt x="431800" y="184150"/>
                </a:cubicBezTo>
                <a:cubicBezTo>
                  <a:pt x="436979" y="160844"/>
                  <a:pt x="437863" y="149123"/>
                  <a:pt x="444500" y="127000"/>
                </a:cubicBezTo>
                <a:cubicBezTo>
                  <a:pt x="448347" y="114178"/>
                  <a:pt x="452967" y="101600"/>
                  <a:pt x="457200" y="88900"/>
                </a:cubicBezTo>
                <a:cubicBezTo>
                  <a:pt x="459317" y="82550"/>
                  <a:pt x="462237" y="76414"/>
                  <a:pt x="463550" y="69850"/>
                </a:cubicBezTo>
                <a:cubicBezTo>
                  <a:pt x="465965" y="57774"/>
                  <a:pt x="469741" y="32067"/>
                  <a:pt x="476250" y="19050"/>
                </a:cubicBezTo>
                <a:cubicBezTo>
                  <a:pt x="479663" y="12224"/>
                  <a:pt x="484717" y="6350"/>
                  <a:pt x="488950" y="0"/>
                </a:cubicBezTo>
                <a:cubicBezTo>
                  <a:pt x="495300" y="6350"/>
                  <a:pt x="505160" y="10531"/>
                  <a:pt x="508000" y="19050"/>
                </a:cubicBezTo>
                <a:cubicBezTo>
                  <a:pt x="514061" y="37234"/>
                  <a:pt x="512110" y="57164"/>
                  <a:pt x="514350" y="76200"/>
                </a:cubicBezTo>
                <a:cubicBezTo>
                  <a:pt x="516344" y="93148"/>
                  <a:pt x="516210" y="110536"/>
                  <a:pt x="520700" y="127000"/>
                </a:cubicBezTo>
                <a:cubicBezTo>
                  <a:pt x="522708" y="134363"/>
                  <a:pt x="529987" y="139224"/>
                  <a:pt x="533400" y="146050"/>
                </a:cubicBezTo>
                <a:cubicBezTo>
                  <a:pt x="536393" y="152037"/>
                  <a:pt x="537633" y="158750"/>
                  <a:pt x="539750" y="165100"/>
                </a:cubicBezTo>
                <a:cubicBezTo>
                  <a:pt x="541867" y="179917"/>
                  <a:pt x="543639" y="194787"/>
                  <a:pt x="546100" y="209550"/>
                </a:cubicBezTo>
                <a:cubicBezTo>
                  <a:pt x="547874" y="220196"/>
                  <a:pt x="551024" y="230602"/>
                  <a:pt x="552450" y="241300"/>
                </a:cubicBezTo>
                <a:cubicBezTo>
                  <a:pt x="570359" y="375620"/>
                  <a:pt x="549255" y="258671"/>
                  <a:pt x="565150" y="330200"/>
                </a:cubicBezTo>
                <a:cubicBezTo>
                  <a:pt x="567491" y="340736"/>
                  <a:pt x="567710" y="351844"/>
                  <a:pt x="571500" y="361950"/>
                </a:cubicBezTo>
                <a:cubicBezTo>
                  <a:pt x="574180" y="369096"/>
                  <a:pt x="581100" y="374026"/>
                  <a:pt x="584200" y="381000"/>
                </a:cubicBezTo>
                <a:cubicBezTo>
                  <a:pt x="589637" y="393233"/>
                  <a:pt x="585761" y="411674"/>
                  <a:pt x="596900" y="419100"/>
                </a:cubicBezTo>
                <a:lnTo>
                  <a:pt x="635000" y="444500"/>
                </a:lnTo>
                <a:cubicBezTo>
                  <a:pt x="637117" y="438150"/>
                  <a:pt x="639727" y="431944"/>
                  <a:pt x="641350" y="425450"/>
                </a:cubicBezTo>
                <a:cubicBezTo>
                  <a:pt x="650414" y="389196"/>
                  <a:pt x="644272" y="400893"/>
                  <a:pt x="654050" y="368300"/>
                </a:cubicBezTo>
                <a:cubicBezTo>
                  <a:pt x="657897" y="355478"/>
                  <a:pt x="662517" y="342900"/>
                  <a:pt x="666750" y="330200"/>
                </a:cubicBezTo>
                <a:lnTo>
                  <a:pt x="673100" y="311150"/>
                </a:lnTo>
                <a:cubicBezTo>
                  <a:pt x="679757" y="291178"/>
                  <a:pt x="678115" y="286640"/>
                  <a:pt x="698500" y="273050"/>
                </a:cubicBezTo>
                <a:cubicBezTo>
                  <a:pt x="704069" y="269337"/>
                  <a:pt x="711200" y="268817"/>
                  <a:pt x="717550" y="266700"/>
                </a:cubicBezTo>
                <a:cubicBezTo>
                  <a:pt x="740708" y="336175"/>
                  <a:pt x="703774" y="230942"/>
                  <a:pt x="736600" y="304800"/>
                </a:cubicBezTo>
                <a:cubicBezTo>
                  <a:pt x="742037" y="317033"/>
                  <a:pt x="745067" y="330200"/>
                  <a:pt x="749300" y="342900"/>
                </a:cubicBezTo>
                <a:lnTo>
                  <a:pt x="762000" y="381000"/>
                </a:lnTo>
                <a:cubicBezTo>
                  <a:pt x="764117" y="387350"/>
                  <a:pt x="765357" y="394063"/>
                  <a:pt x="768350" y="400050"/>
                </a:cubicBezTo>
                <a:cubicBezTo>
                  <a:pt x="772583" y="408517"/>
                  <a:pt x="777321" y="416749"/>
                  <a:pt x="781050" y="425450"/>
                </a:cubicBezTo>
                <a:cubicBezTo>
                  <a:pt x="786516" y="438204"/>
                  <a:pt x="790528" y="457011"/>
                  <a:pt x="793750" y="469900"/>
                </a:cubicBezTo>
                <a:cubicBezTo>
                  <a:pt x="800100" y="467783"/>
                  <a:pt x="807573" y="467731"/>
                  <a:pt x="812800" y="463550"/>
                </a:cubicBezTo>
                <a:cubicBezTo>
                  <a:pt x="823991" y="454598"/>
                  <a:pt x="827667" y="437999"/>
                  <a:pt x="831850" y="425450"/>
                </a:cubicBezTo>
                <a:cubicBezTo>
                  <a:pt x="832159" y="418968"/>
                  <a:pt x="840006" y="231978"/>
                  <a:pt x="844550" y="203200"/>
                </a:cubicBezTo>
                <a:cubicBezTo>
                  <a:pt x="846328" y="191941"/>
                  <a:pt x="853898" y="182345"/>
                  <a:pt x="857250" y="171450"/>
                </a:cubicBezTo>
                <a:cubicBezTo>
                  <a:pt x="862383" y="154767"/>
                  <a:pt x="864430" y="137209"/>
                  <a:pt x="869950" y="120650"/>
                </a:cubicBezTo>
                <a:lnTo>
                  <a:pt x="882650" y="82550"/>
                </a:lnTo>
                <a:cubicBezTo>
                  <a:pt x="889000" y="86783"/>
                  <a:pt x="896304" y="89854"/>
                  <a:pt x="901700" y="95250"/>
                </a:cubicBezTo>
                <a:cubicBezTo>
                  <a:pt x="917408" y="110958"/>
                  <a:pt x="917115" y="124242"/>
                  <a:pt x="920750" y="146050"/>
                </a:cubicBezTo>
                <a:cubicBezTo>
                  <a:pt x="923211" y="160813"/>
                  <a:pt x="924165" y="175824"/>
                  <a:pt x="927100" y="190500"/>
                </a:cubicBezTo>
                <a:cubicBezTo>
                  <a:pt x="933416" y="222080"/>
                  <a:pt x="932528" y="197950"/>
                  <a:pt x="946150" y="228600"/>
                </a:cubicBezTo>
                <a:cubicBezTo>
                  <a:pt x="976377" y="296610"/>
                  <a:pt x="942808" y="242637"/>
                  <a:pt x="971550" y="285750"/>
                </a:cubicBezTo>
                <a:cubicBezTo>
                  <a:pt x="973667" y="277283"/>
                  <a:pt x="975502" y="268741"/>
                  <a:pt x="977900" y="260350"/>
                </a:cubicBezTo>
                <a:cubicBezTo>
                  <a:pt x="984919" y="235782"/>
                  <a:pt x="984250" y="249103"/>
                  <a:pt x="984250" y="234950"/>
                </a:cubicBezTo>
                <a:lnTo>
                  <a:pt x="984250" y="234950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07290" y="1500856"/>
            <a:ext cx="75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B-jet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JVF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037" y="2591014"/>
            <a:ext cx="96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Fwd </a:t>
            </a:r>
            <a:r>
              <a:rPr lang="en-US" dirty="0" smtClean="0">
                <a:solidFill>
                  <a:srgbClr val="FF6600"/>
                </a:solidFill>
              </a:rPr>
              <a:t>jets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9519" y="3601114"/>
            <a:ext cx="96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Jets</a:t>
            </a:r>
          </a:p>
          <a:p>
            <a:r>
              <a:rPr lang="en-US" dirty="0" smtClean="0"/>
              <a:t>Fwd jets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3276" y="2424186"/>
            <a:ext cx="81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JVF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8997" y="3766217"/>
            <a:ext cx="75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FF00"/>
                </a:solidFill>
              </a:rPr>
              <a:t>MET</a:t>
            </a:r>
          </a:p>
          <a:p>
            <a:r>
              <a:rPr lang="en-US" dirty="0" smtClean="0">
                <a:solidFill>
                  <a:srgbClr val="33FF00"/>
                </a:solidFill>
              </a:rPr>
              <a:t>JES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0269" y="3642147"/>
            <a:ext cx="75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1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28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H-&gt;</a:t>
            </a:r>
            <a:r>
              <a:rPr lang="en-US" dirty="0" err="1" smtClean="0"/>
              <a:t>γγ</a:t>
            </a:r>
            <a:r>
              <a:rPr lang="en-US" dirty="0" smtClean="0"/>
              <a:t> +</a:t>
            </a:r>
            <a:r>
              <a:rPr lang="en-US" dirty="0" smtClean="0"/>
              <a:t> MET starting to be studied – aiming at a confirmation channel if Higgs found at low mass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 smtClean="0"/>
              <a:t>-&gt;</a:t>
            </a:r>
            <a:r>
              <a:rPr lang="en-US" dirty="0" err="1" smtClean="0"/>
              <a:t>γγ</a:t>
            </a:r>
            <a:r>
              <a:rPr lang="en-US" dirty="0" smtClean="0"/>
              <a:t> +</a:t>
            </a:r>
            <a:r>
              <a:rPr lang="en-US" dirty="0" smtClean="0"/>
              <a:t> N jets (N = 0, 1, 2) being developed (standard analysis is inclusive </a:t>
            </a:r>
            <a:r>
              <a:rPr lang="en-US" dirty="0" smtClean="0"/>
              <a:t>H-&gt;</a:t>
            </a:r>
            <a:r>
              <a:rPr lang="en-US" dirty="0" err="1" smtClean="0"/>
              <a:t>γγ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Ongoing mysteries: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ddition of </a:t>
            </a:r>
            <a:r>
              <a:rPr lang="en-US" dirty="0" smtClean="0"/>
              <a:t>H-&gt;</a:t>
            </a:r>
            <a:r>
              <a:rPr lang="en-US" dirty="0" err="1" smtClean="0"/>
              <a:t>γγ</a:t>
            </a:r>
            <a:r>
              <a:rPr lang="en-US" dirty="0" smtClean="0"/>
              <a:t> +</a:t>
            </a:r>
            <a:r>
              <a:rPr lang="en-US" dirty="0" smtClean="0"/>
              <a:t> 2 jets has very small impact – under study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Jet multiplicity </a:t>
            </a:r>
            <a:r>
              <a:rPr lang="en-US" dirty="0" smtClean="0"/>
              <a:t>not reproduced in background MC - using a reweighting procedure (below)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 descr="limit_2jet_vs_inclusiv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437112"/>
            <a:ext cx="3059832" cy="2200906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>
          <a:xfrm>
            <a:off x="251520" y="404664"/>
            <a:ext cx="5688632" cy="51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u="sng" dirty="0" smtClean="0">
                <a:solidFill>
                  <a:srgbClr val="00CC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Status of H+2jets analysis  </a:t>
            </a:r>
            <a:endParaRPr kumimoji="1" lang="ja-JP" alt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 Black" pitchFamily="34" charset="0"/>
              <a:ea typeface="HGP創英角ｺﾞｼｯｸUB" pitchFamily="50" charset="-128"/>
              <a:cs typeface="+mj-cs"/>
            </a:endParaRPr>
          </a:p>
        </p:txBody>
      </p:sp>
      <p:sp>
        <p:nvSpPr>
          <p:cNvPr id="54" name="タイトル 1"/>
          <p:cNvSpPr txBox="1">
            <a:spLocks/>
          </p:cNvSpPr>
          <p:nvPr/>
        </p:nvSpPr>
        <p:spPr>
          <a:xfrm>
            <a:off x="251520" y="836712"/>
            <a:ext cx="403244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Event selection  (example)  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908720"/>
            <a:ext cx="3600400" cy="4320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79512" y="1340768"/>
            <a:ext cx="144016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◆ </a:t>
            </a:r>
            <a:r>
              <a:rPr lang="en-US" altLang="ja-JP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0jet-bin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323528" y="1756554"/>
            <a:ext cx="208823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(A) Pt(γ1)&gt;40GeV,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835968" y="2005102"/>
            <a:ext cx="171980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Pt(γ2)&gt;25GeV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555776" y="1332637"/>
            <a:ext cx="144016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◆ </a:t>
            </a:r>
            <a:r>
              <a:rPr lang="en-US" altLang="ja-JP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1jet-bin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2627784" y="2348880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(B) Pt(j1)&gt;25GeV,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2627784" y="2924944"/>
            <a:ext cx="2304256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(C) M(</a:t>
            </a:r>
            <a:r>
              <a:rPr lang="en-US" altLang="ja-JP" sz="140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γγj</a:t>
            </a: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) &gt; 250GeV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rot="5400000">
            <a:off x="1475776" y="2492776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タイトル 1"/>
          <p:cNvSpPr txBox="1">
            <a:spLocks/>
          </p:cNvSpPr>
          <p:nvPr/>
        </p:nvSpPr>
        <p:spPr>
          <a:xfrm>
            <a:off x="2627784" y="1700808"/>
            <a:ext cx="208823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(A) Pt(γ1)&gt;40GeV,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3140224" y="1949356"/>
            <a:ext cx="171980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Pt(γ2)&gt;25GeV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3491880" y="2636912"/>
            <a:ext cx="13597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|η(j1)|&lt;4.5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076056" y="1396514"/>
            <a:ext cx="136815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◆ </a:t>
            </a:r>
            <a:r>
              <a:rPr lang="en-US" altLang="ja-JP" sz="1600" noProof="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2jet-bin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5148064" y="2276872"/>
            <a:ext cx="2016224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(B) Pt(j1)&gt;40GeV,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6003776" y="2852936"/>
            <a:ext cx="159256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(|η(jet)|&lt;4.5)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rot="5400000">
            <a:off x="3924048" y="2492776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タイトル 1"/>
          <p:cNvSpPr txBox="1">
            <a:spLocks/>
          </p:cNvSpPr>
          <p:nvPr/>
        </p:nvSpPr>
        <p:spPr>
          <a:xfrm>
            <a:off x="5148064" y="1700808"/>
            <a:ext cx="208823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(A) Pt(γ1)&gt;40GeV,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5660504" y="1949356"/>
            <a:ext cx="171980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Pt(γ2)&gt;25GeV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2" name="タイトル 1"/>
          <p:cNvSpPr txBox="1">
            <a:spLocks/>
          </p:cNvSpPr>
          <p:nvPr/>
        </p:nvSpPr>
        <p:spPr>
          <a:xfrm>
            <a:off x="5804520" y="2564904"/>
            <a:ext cx="164780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Pt(j2)&gt;25GeV 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403920" y="3589278"/>
            <a:ext cx="344800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Expected limit  (1.08fb  ) 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3220616" y="3573016"/>
            <a:ext cx="49567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-1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03920" y="3661286"/>
            <a:ext cx="3312368" cy="4320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51520" y="3573016"/>
            <a:ext cx="4608512" cy="32129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タイトル 1"/>
          <p:cNvSpPr txBox="1">
            <a:spLocks/>
          </p:cNvSpPr>
          <p:nvPr/>
        </p:nvSpPr>
        <p:spPr>
          <a:xfrm>
            <a:off x="3347864" y="6301189"/>
            <a:ext cx="1440160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noProof="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m</a:t>
            </a:r>
            <a:r>
              <a:rPr lang="en-US" altLang="ja-JP" sz="1050" noProof="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H</a:t>
            </a: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 (</a:t>
            </a:r>
            <a:r>
              <a:rPr lang="en-US" altLang="ja-JP" sz="140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GeV</a:t>
            </a:r>
            <a:r>
              <a:rPr lang="en-US" altLang="ja-JP" sz="14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)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7" name="タイトル 1"/>
          <p:cNvSpPr txBox="1">
            <a:spLocks/>
          </p:cNvSpPr>
          <p:nvPr/>
        </p:nvSpPr>
        <p:spPr>
          <a:xfrm rot="-5400000">
            <a:off x="-496307" y="5256947"/>
            <a:ext cx="1935833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σ*Br(H</a:t>
            </a:r>
            <a:r>
              <a:rPr lang="ja-JP" altLang="en-US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→</a:t>
            </a:r>
            <a:r>
              <a:rPr lang="en-US" altLang="ja-JP" sz="160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γγ</a:t>
            </a: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)/SM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 rot="-5400000">
            <a:off x="67434" y="4757083"/>
            <a:ext cx="136815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 @95%C.L.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9" name="タイトル 1"/>
          <p:cNvSpPr txBox="1">
            <a:spLocks/>
          </p:cNvSpPr>
          <p:nvPr/>
        </p:nvSpPr>
        <p:spPr>
          <a:xfrm>
            <a:off x="467544" y="4132818"/>
            <a:ext cx="2952328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Improved by </a:t>
            </a:r>
            <a:r>
              <a:rPr lang="ja-JP" altLang="en-US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～</a:t>
            </a:r>
            <a:r>
              <a:rPr lang="en-US" altLang="ja-JP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10%.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915816" y="5484708"/>
            <a:ext cx="1512168" cy="752604"/>
            <a:chOff x="2915816" y="5484708"/>
            <a:chExt cx="1512168" cy="752604"/>
          </a:xfrm>
        </p:grpSpPr>
        <p:sp>
          <p:nvSpPr>
            <p:cNvPr id="64" name="タイトル 1"/>
            <p:cNvSpPr txBox="1">
              <a:spLocks/>
            </p:cNvSpPr>
            <p:nvPr/>
          </p:nvSpPr>
          <p:spPr>
            <a:xfrm>
              <a:off x="2915816" y="5484708"/>
              <a:ext cx="1296144" cy="4483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dirty="0" smtClean="0">
                  <a:latin typeface="Arial Black" pitchFamily="34" charset="0"/>
                  <a:ea typeface="HGP創英角ｺﾞｼｯｸUB" pitchFamily="50" charset="-128"/>
                  <a:cs typeface="+mj-cs"/>
                </a:rPr>
                <a:t>Inclusive</a:t>
              </a: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65" name="タイトル 1"/>
            <p:cNvSpPr txBox="1">
              <a:spLocks/>
            </p:cNvSpPr>
            <p:nvPr/>
          </p:nvSpPr>
          <p:spPr>
            <a:xfrm>
              <a:off x="2915816" y="5789002"/>
              <a:ext cx="1512168" cy="4483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noProof="0" dirty="0" smtClean="0">
                  <a:solidFill>
                    <a:srgbClr val="FF0000"/>
                  </a:solidFill>
                  <a:latin typeface="Arial Black" pitchFamily="34" charset="0"/>
                  <a:ea typeface="HGP創英角ｺﾞｼｯｸUB" pitchFamily="50" charset="-128"/>
                  <a:cs typeface="+mj-cs"/>
                </a:rPr>
                <a:t>H+0/1/2jets</a:t>
              </a:r>
              <a:endPara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915816" y="5500970"/>
              <a:ext cx="1512168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タイトル 1"/>
          <p:cNvSpPr txBox="1">
            <a:spLocks/>
          </p:cNvSpPr>
          <p:nvPr/>
        </p:nvSpPr>
        <p:spPr>
          <a:xfrm>
            <a:off x="5283696" y="3861048"/>
            <a:ext cx="316835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・ 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Very loose selection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5508104" y="4293096"/>
            <a:ext cx="316835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for 2 jet-bin at present, 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3" name="タイトル 1"/>
          <p:cNvSpPr txBox="1">
            <a:spLocks/>
          </p:cNvSpPr>
          <p:nvPr/>
        </p:nvSpPr>
        <p:spPr>
          <a:xfrm>
            <a:off x="5524872" y="5140930"/>
            <a:ext cx="250351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s</a:t>
            </a:r>
            <a:r>
              <a:rPr lang="en-US" altLang="ja-JP" sz="1600" noProof="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ufficient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 statistics.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5292080" y="5644986"/>
            <a:ext cx="2952328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・ </a:t>
            </a: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Optimization is not yet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5" name="タイトル 1"/>
          <p:cNvSpPr txBox="1">
            <a:spLocks/>
          </p:cNvSpPr>
          <p:nvPr/>
        </p:nvSpPr>
        <p:spPr>
          <a:xfrm>
            <a:off x="5499720" y="6077034"/>
            <a:ext cx="136815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finalized.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6" name="タイトル 1"/>
          <p:cNvSpPr txBox="1">
            <a:spLocks/>
          </p:cNvSpPr>
          <p:nvPr/>
        </p:nvSpPr>
        <p:spPr>
          <a:xfrm>
            <a:off x="5508104" y="4725144"/>
            <a:ext cx="316835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in order to obtain 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7" name="大かっこ 76"/>
          <p:cNvSpPr/>
          <p:nvPr/>
        </p:nvSpPr>
        <p:spPr>
          <a:xfrm>
            <a:off x="5220072" y="3789040"/>
            <a:ext cx="3240360" cy="2808312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81128"/>
            <a:ext cx="2700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81360"/>
            <a:ext cx="270000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360"/>
            <a:ext cx="30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48" y="148478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タイトル 1"/>
          <p:cNvSpPr txBox="1">
            <a:spLocks/>
          </p:cNvSpPr>
          <p:nvPr/>
        </p:nvSpPr>
        <p:spPr>
          <a:xfrm>
            <a:off x="251520" y="332656"/>
            <a:ext cx="244827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Jet distributions 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404664"/>
            <a:ext cx="2304256" cy="4320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179512" y="836712"/>
            <a:ext cx="30243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◆ </a:t>
            </a:r>
            <a:r>
              <a:rPr lang="en-US" altLang="ja-JP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data/MC comparison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2699792" y="332656"/>
            <a:ext cx="511256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(after inclusive selection,  1.6fb  ) 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323528" y="1116613"/>
            <a:ext cx="2151856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＜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N(jet)</a:t>
            </a: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＞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1" name="下矢印 70"/>
          <p:cNvSpPr/>
          <p:nvPr/>
        </p:nvSpPr>
        <p:spPr>
          <a:xfrm>
            <a:off x="1547664" y="3645024"/>
            <a:ext cx="288032" cy="360040"/>
          </a:xfrm>
          <a:prstGeom prst="downArrow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1907704" y="3492877"/>
            <a:ext cx="2664296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Apply reweighting 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3" name="タイトル 1"/>
          <p:cNvSpPr txBox="1">
            <a:spLocks/>
          </p:cNvSpPr>
          <p:nvPr/>
        </p:nvSpPr>
        <p:spPr>
          <a:xfrm>
            <a:off x="2051720" y="3852917"/>
            <a:ext cx="2664296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to MC </a:t>
            </a:r>
            <a:r>
              <a:rPr lang="en-US" altLang="ja-JP" sz="1600" dirty="0" err="1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w.r.t</a:t>
            </a:r>
            <a:r>
              <a:rPr lang="en-US" altLang="ja-JP" sz="1600" dirty="0" smtClean="0">
                <a:solidFill>
                  <a:srgbClr val="CC3399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. N(jet)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4" name="タイトル 1"/>
          <p:cNvSpPr txBox="1">
            <a:spLocks/>
          </p:cNvSpPr>
          <p:nvPr/>
        </p:nvSpPr>
        <p:spPr>
          <a:xfrm>
            <a:off x="367576" y="4077312"/>
            <a:ext cx="121575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＜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N(jet)</a:t>
            </a: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＞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5" name="タイトル 1"/>
          <p:cNvSpPr txBox="1">
            <a:spLocks/>
          </p:cNvSpPr>
          <p:nvPr/>
        </p:nvSpPr>
        <p:spPr>
          <a:xfrm>
            <a:off x="3356248" y="4149080"/>
            <a:ext cx="135976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＜</a:t>
            </a:r>
            <a:r>
              <a:rPr lang="en-US" altLang="ja-JP" sz="160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p</a:t>
            </a:r>
            <a:r>
              <a:rPr lang="en-US" altLang="ja-JP" sz="1100" dirty="0" err="1" smtClean="0">
                <a:latin typeface="Arial Black" pitchFamily="34" charset="0"/>
                <a:ea typeface="HGP創英角ｺﾞｼｯｸUB" pitchFamily="50" charset="-128"/>
                <a:cs typeface="+mj-cs"/>
              </a:rPr>
              <a:t>T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(jet)</a:t>
            </a: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＞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6" name="タイトル 1"/>
          <p:cNvSpPr txBox="1">
            <a:spLocks/>
          </p:cNvSpPr>
          <p:nvPr/>
        </p:nvSpPr>
        <p:spPr>
          <a:xfrm>
            <a:off x="6164560" y="4149080"/>
            <a:ext cx="1359768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＜</a:t>
            </a: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η</a:t>
            </a:r>
            <a:r>
              <a:rPr lang="en-US" altLang="ja-JP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(jet)</a:t>
            </a:r>
            <a:r>
              <a:rPr lang="ja-JP" altLang="en-US" sz="16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＞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401144" y="908720"/>
            <a:ext cx="565212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タイトル 1"/>
          <p:cNvSpPr txBox="1">
            <a:spLocks/>
          </p:cNvSpPr>
          <p:nvPr/>
        </p:nvSpPr>
        <p:spPr>
          <a:xfrm>
            <a:off x="3417912" y="908720"/>
            <a:ext cx="563535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・ </a:t>
            </a:r>
            <a:r>
              <a:rPr lang="en-US" altLang="ja-JP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By applying the reweighting </a:t>
            </a:r>
            <a:r>
              <a:rPr lang="en-US" altLang="ja-JP" sz="1600" dirty="0" err="1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w.r.t</a:t>
            </a:r>
            <a:r>
              <a:rPr lang="en-US" altLang="ja-JP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 N(jet), basic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7" name="タイトル 1"/>
          <p:cNvSpPr txBox="1">
            <a:spLocks/>
          </p:cNvSpPr>
          <p:nvPr/>
        </p:nvSpPr>
        <p:spPr>
          <a:xfrm>
            <a:off x="3689176" y="1340768"/>
            <a:ext cx="563535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</a:t>
            </a:r>
            <a:r>
              <a:rPr lang="en-US" altLang="ja-JP" sz="1600" noProof="0" dirty="0" err="1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istributions</a:t>
            </a:r>
            <a:r>
              <a:rPr lang="en-US" altLang="ja-JP" sz="1600" noProof="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 for jets are in good agreement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8" name="タイトル 1"/>
          <p:cNvSpPr txBox="1">
            <a:spLocks/>
          </p:cNvSpPr>
          <p:nvPr/>
        </p:nvSpPr>
        <p:spPr>
          <a:xfrm>
            <a:off x="3617168" y="1772816"/>
            <a:ext cx="280831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b</a:t>
            </a:r>
            <a:r>
              <a:rPr lang="en-US" altLang="ja-JP" sz="1600" noProof="0" dirty="0" err="1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etween</a:t>
            </a:r>
            <a:r>
              <a:rPr lang="en-US" altLang="ja-JP" sz="1600" noProof="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 data and MC.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9" name="タイトル 1"/>
          <p:cNvSpPr txBox="1">
            <a:spLocks/>
          </p:cNvSpPr>
          <p:nvPr/>
        </p:nvSpPr>
        <p:spPr>
          <a:xfrm>
            <a:off x="3473152" y="2204864"/>
            <a:ext cx="4968552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noProof="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・ </a:t>
            </a:r>
            <a:r>
              <a:rPr lang="en-US" altLang="ja-JP" sz="16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</a:t>
            </a:r>
            <a:r>
              <a:rPr lang="en-US" altLang="ja-JP" sz="1600" noProof="0" dirty="0" err="1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etailed</a:t>
            </a:r>
            <a:r>
              <a:rPr lang="en-US" altLang="ja-JP" sz="1600" noProof="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 studies are not yet done…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0" name="タイトル 1"/>
          <p:cNvSpPr txBox="1">
            <a:spLocks/>
          </p:cNvSpPr>
          <p:nvPr/>
        </p:nvSpPr>
        <p:spPr>
          <a:xfrm>
            <a:off x="5076056" y="2564904"/>
            <a:ext cx="3763144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(NLO effect, pileup effect etc.)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907704" y="4797152"/>
            <a:ext cx="10801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5004048" y="4725144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588224" y="4797152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6740624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1835696" y="1700808"/>
            <a:ext cx="10801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タイトル 1"/>
          <p:cNvSpPr txBox="1">
            <a:spLocks/>
          </p:cNvSpPr>
          <p:nvPr/>
        </p:nvSpPr>
        <p:spPr>
          <a:xfrm>
            <a:off x="2051720" y="1844824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data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>
          <a:xfrm>
            <a:off x="2123728" y="2132855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MC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2051720" y="342900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タイトル 1"/>
          <p:cNvSpPr txBox="1">
            <a:spLocks/>
          </p:cNvSpPr>
          <p:nvPr/>
        </p:nvSpPr>
        <p:spPr>
          <a:xfrm>
            <a:off x="2123728" y="4941168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data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1" name="タイトル 1"/>
          <p:cNvSpPr txBox="1">
            <a:spLocks/>
          </p:cNvSpPr>
          <p:nvPr/>
        </p:nvSpPr>
        <p:spPr>
          <a:xfrm>
            <a:off x="2195736" y="5229199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MC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2" name="タイトル 1"/>
          <p:cNvSpPr txBox="1">
            <a:spLocks/>
          </p:cNvSpPr>
          <p:nvPr/>
        </p:nvSpPr>
        <p:spPr>
          <a:xfrm>
            <a:off x="5220072" y="4797153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data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3" name="タイトル 1"/>
          <p:cNvSpPr txBox="1">
            <a:spLocks/>
          </p:cNvSpPr>
          <p:nvPr/>
        </p:nvSpPr>
        <p:spPr>
          <a:xfrm>
            <a:off x="5292080" y="5085184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MC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4" name="タイトル 1"/>
          <p:cNvSpPr txBox="1">
            <a:spLocks/>
          </p:cNvSpPr>
          <p:nvPr/>
        </p:nvSpPr>
        <p:spPr>
          <a:xfrm>
            <a:off x="8244408" y="4725144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data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5" name="タイトル 1"/>
          <p:cNvSpPr txBox="1">
            <a:spLocks/>
          </p:cNvSpPr>
          <p:nvPr/>
        </p:nvSpPr>
        <p:spPr>
          <a:xfrm>
            <a:off x="8316416" y="5013175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noProof="0" dirty="0" smtClean="0">
                <a:latin typeface="Arial Black" pitchFamily="34" charset="0"/>
                <a:ea typeface="HGP創英角ｺﾞｼｯｸUB" pitchFamily="50" charset="-128"/>
                <a:cs typeface="+mj-cs"/>
              </a:rPr>
              <a:t>MC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6156176" y="316394"/>
            <a:ext cx="495672" cy="448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srgbClr val="0000FF"/>
                </a:solidFill>
                <a:latin typeface="Arial Black" pitchFamily="34" charset="0"/>
                <a:ea typeface="HGP創英角ｺﾞｼｯｸUB" pitchFamily="50" charset="-128"/>
                <a:cs typeface="+mj-cs"/>
              </a:rPr>
              <a:t>-1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160"/>
          </a:xfrm>
        </p:spPr>
        <p:txBody>
          <a:bodyPr/>
          <a:lstStyle/>
          <a:p>
            <a:r>
              <a:rPr lang="en-US" dirty="0" smtClean="0"/>
              <a:t>H -&gt; 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77" y="1061798"/>
            <a:ext cx="8714334" cy="52945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channels: WH and ZH</a:t>
            </a:r>
          </a:p>
          <a:p>
            <a:pPr lvl="1"/>
            <a:r>
              <a:rPr lang="en-US" dirty="0" smtClean="0"/>
              <a:t>Obviously very dependent on jet reconstruction performance</a:t>
            </a:r>
          </a:p>
          <a:p>
            <a:pPr lvl="1"/>
            <a:r>
              <a:rPr lang="en-US" dirty="0" smtClean="0"/>
              <a:t>Both analyses use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 for cut or veto</a:t>
            </a:r>
          </a:p>
          <a:p>
            <a:endParaRPr lang="en-US" dirty="0" smtClean="0"/>
          </a:p>
          <a:p>
            <a:r>
              <a:rPr lang="en-US" dirty="0" smtClean="0"/>
              <a:t>Analyses select good W or Z and then search for Higgs in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</a:t>
            </a:r>
          </a:p>
          <a:p>
            <a:pPr lvl="1"/>
            <a:r>
              <a:rPr lang="en-US" dirty="0" smtClean="0"/>
              <a:t>ZH relatively clean, but lower </a:t>
            </a:r>
            <a:r>
              <a:rPr lang="en-US" dirty="0" err="1" smtClean="0"/>
              <a:t>xsection</a:t>
            </a:r>
            <a:endParaRPr lang="en-US" dirty="0" smtClean="0"/>
          </a:p>
          <a:p>
            <a:pPr lvl="1"/>
            <a:r>
              <a:rPr lang="en-US" dirty="0" smtClean="0"/>
              <a:t>WH has twice higher </a:t>
            </a:r>
            <a:r>
              <a:rPr lang="en-US" dirty="0" err="1" smtClean="0"/>
              <a:t>xsection</a:t>
            </a:r>
            <a:r>
              <a:rPr lang="en-US" dirty="0" smtClean="0"/>
              <a:t> but also higher backgrounds</a:t>
            </a:r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n particular, 3-jet bin dominated by </a:t>
            </a:r>
            <a:r>
              <a:rPr lang="en-US" b="1" dirty="0" err="1" smtClean="0"/>
              <a:t>ttbar</a:t>
            </a:r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eed to cut on number of jets =&gt; </a:t>
            </a:r>
            <a:r>
              <a:rPr lang="en-US" b="1" dirty="0" smtClean="0">
                <a:solidFill>
                  <a:srgbClr val="FF0000"/>
                </a:solidFill>
              </a:rPr>
              <a:t>need JVF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CMS has published </a:t>
            </a:r>
            <a:r>
              <a:rPr lang="en-US" dirty="0" smtClean="0">
                <a:solidFill>
                  <a:srgbClr val="0000FF"/>
                </a:solidFill>
              </a:rPr>
              <a:t>better H-&gt;bb results than us </a:t>
            </a:r>
            <a:r>
              <a:rPr lang="en-US" dirty="0" smtClean="0"/>
              <a:t>(although later ;-)</a:t>
            </a:r>
          </a:p>
          <a:p>
            <a:pPr lvl="1"/>
            <a:r>
              <a:rPr lang="en-US" dirty="0" smtClean="0"/>
              <a:t>The difference mostly from better optimized analyses and the inclusion of </a:t>
            </a:r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But there are hints of </a:t>
            </a:r>
            <a:r>
              <a:rPr lang="en-US" dirty="0" smtClean="0"/>
              <a:t>differences in performance: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Better </a:t>
            </a:r>
            <a:r>
              <a:rPr lang="en-US" dirty="0" err="1" smtClean="0">
                <a:solidFill>
                  <a:srgbClr val="000000"/>
                </a:solidFill>
              </a:rPr>
              <a:t>di</a:t>
            </a:r>
            <a:r>
              <a:rPr lang="en-US" dirty="0" smtClean="0">
                <a:solidFill>
                  <a:srgbClr val="000000"/>
                </a:solidFill>
              </a:rPr>
              <a:t>-jet mass </a:t>
            </a:r>
            <a:r>
              <a:rPr lang="en-US" dirty="0" smtClean="0">
                <a:solidFill>
                  <a:srgbClr val="000000"/>
                </a:solidFill>
              </a:rPr>
              <a:t>resolution using energy-flow jets (and higher-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jets)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 err="1" smtClean="0">
                <a:solidFill>
                  <a:srgbClr val="000000"/>
                </a:solidFill>
              </a:rPr>
              <a:t>agressive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JES and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-tagging </a:t>
            </a:r>
            <a:r>
              <a:rPr lang="en-US" dirty="0" smtClean="0">
                <a:solidFill>
                  <a:srgbClr val="000000"/>
                </a:solidFill>
              </a:rPr>
              <a:t>uncertainties</a:t>
            </a:r>
          </a:p>
          <a:p>
            <a:pPr lvl="2"/>
            <a:r>
              <a:rPr lang="en-US" dirty="0" smtClean="0"/>
              <a:t>E.g.: similar </a:t>
            </a:r>
            <a:r>
              <a:rPr lang="en-US" dirty="0" err="1" smtClean="0"/>
              <a:t>systematics</a:t>
            </a:r>
            <a:r>
              <a:rPr lang="en-US" dirty="0" smtClean="0"/>
              <a:t> except </a:t>
            </a:r>
            <a:r>
              <a:rPr lang="en-US" b="1" dirty="0" smtClean="0">
                <a:solidFill>
                  <a:srgbClr val="FF0000"/>
                </a:solidFill>
              </a:rPr>
              <a:t>JES (1%)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-tagging (10%) </a:t>
            </a:r>
            <a:r>
              <a:rPr lang="en-US" b="1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9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16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 smtClean="0"/>
              <a:t>us, respectively (note this is partly due to higher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20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M(bb</a:t>
            </a:r>
            <a:r>
              <a:rPr lang="en-US" dirty="0" smtClean="0"/>
              <a:t>) spectra and </a:t>
            </a:r>
            <a:r>
              <a:rPr lang="en-US" dirty="0" err="1" smtClean="0"/>
              <a:t>systematics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41" y="3559103"/>
            <a:ext cx="4548183" cy="281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41" y="793845"/>
            <a:ext cx="4499403" cy="2765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8103620" y="2343684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ZH➝llbb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103619" y="4828711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WH➝lνbb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8064" y="2326556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8065" y="5139790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58065" y="1778619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ijetMassWC.11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8109" y="822067"/>
            <a:ext cx="3773243" cy="2708483"/>
          </a:xfrm>
          <a:prstGeom prst="rect">
            <a:avLst/>
          </a:prstGeom>
        </p:spPr>
      </p:pic>
      <p:pic>
        <p:nvPicPr>
          <p:cNvPr id="18" name="Picture 17" descr="DijetMassWC.115.7TeV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8109" y="3558772"/>
            <a:ext cx="3773243" cy="270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tmass_all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93442" y="2425023"/>
            <a:ext cx="4834467" cy="42964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1108" y="1544296"/>
            <a:ext cx="3695890" cy="4812054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Select </a:t>
            </a:r>
            <a:r>
              <a:rPr lang="en-US" dirty="0" err="1" smtClean="0">
                <a:solidFill>
                  <a:srgbClr val="595959"/>
                </a:solidFill>
              </a:rPr>
              <a:t>W➝lν</a:t>
            </a:r>
            <a:r>
              <a:rPr lang="en-US" dirty="0" smtClean="0">
                <a:solidFill>
                  <a:srgbClr val="595959"/>
                </a:solidFill>
              </a:rPr>
              <a:t> events and search for a </a:t>
            </a:r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r>
              <a:rPr lang="en-US" dirty="0" smtClean="0">
                <a:solidFill>
                  <a:srgbClr val="595959"/>
                </a:solidFill>
              </a:rPr>
              <a:t> jet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for high-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jet (Cambridge-Aachen algorithm, R=1.2)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jet clustering history in reverse and look for large mass drop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Re-cluster with small R parameter to find sub jets</a:t>
            </a:r>
          </a:p>
          <a:p>
            <a:pPr marL="514350" indent="-514350"/>
            <a:endParaRPr lang="en-US" dirty="0" smtClean="0">
              <a:solidFill>
                <a:srgbClr val="595959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Peak consistent with </a:t>
            </a:r>
            <a:r>
              <a:rPr lang="en-US" dirty="0" err="1" smtClean="0">
                <a:solidFill>
                  <a:srgbClr val="595959"/>
                </a:solidFill>
              </a:rPr>
              <a:t>W➝jj</a:t>
            </a:r>
            <a:r>
              <a:rPr lang="en-US" dirty="0" smtClean="0">
                <a:solidFill>
                  <a:srgbClr val="595959"/>
                </a:solidFill>
              </a:rPr>
              <a:t> in </a:t>
            </a:r>
            <a:r>
              <a:rPr lang="en-US" dirty="0" err="1" smtClean="0">
                <a:solidFill>
                  <a:srgbClr val="595959"/>
                </a:solidFill>
              </a:rPr>
              <a:t>tt</a:t>
            </a:r>
            <a:r>
              <a:rPr lang="en-US" dirty="0" smtClean="0">
                <a:solidFill>
                  <a:srgbClr val="595959"/>
                </a:solidFill>
              </a:rPr>
              <a:t> events </a:t>
            </a: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Proof of principle for future</a:t>
            </a:r>
            <a:r>
              <a:rPr lang="en-US" dirty="0" smtClean="0">
                <a:solidFill>
                  <a:srgbClr val="595959"/>
                </a:solidFill>
              </a:rPr>
              <a:t> jet substructure analysis</a:t>
            </a: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41108" y="208481"/>
            <a:ext cx="8832267" cy="13953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Alternative to inclusive channels: search for high-</a:t>
            </a:r>
            <a:r>
              <a:rPr lang="en-US" dirty="0" err="1" smtClean="0">
                <a:solidFill>
                  <a:srgbClr val="595959"/>
                </a:solidFill>
              </a:rPr>
              <a:t>pT</a:t>
            </a:r>
            <a:r>
              <a:rPr lang="en-US" dirty="0" smtClean="0">
                <a:solidFill>
                  <a:srgbClr val="595959"/>
                </a:solidFill>
              </a:rPr>
              <a:t> Higgs to bb: 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J. M. Butterworth, A. R. Davison, M. Rubin, and G. P. Salam, Phys. Rev. </a:t>
            </a:r>
            <a:r>
              <a:rPr lang="en-US" dirty="0" err="1" smtClean="0">
                <a:solidFill>
                  <a:srgbClr val="595959"/>
                </a:solidFill>
              </a:rPr>
              <a:t>Lett</a:t>
            </a:r>
            <a:r>
              <a:rPr lang="en-US" dirty="0" smtClean="0">
                <a:solidFill>
                  <a:srgbClr val="595959"/>
                </a:solidFill>
              </a:rPr>
              <a:t>. 100 (2008) 242001, arXiv:0802.2470 [</a:t>
            </a:r>
            <a:r>
              <a:rPr lang="en-US" dirty="0" err="1" smtClean="0">
                <a:solidFill>
                  <a:srgbClr val="595959"/>
                </a:solidFill>
              </a:rPr>
              <a:t>hep</a:t>
            </a:r>
            <a:r>
              <a:rPr lang="en-US" dirty="0" smtClean="0">
                <a:solidFill>
                  <a:srgbClr val="595959"/>
                </a:solidFill>
              </a:rPr>
              <a:t>-ph]</a:t>
            </a:r>
          </a:p>
          <a:p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H</a:t>
            </a:r>
            <a:r>
              <a:rPr lang="en-US" baseline="30000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&gt; 200GeV ≈ 5% of inclusive cross section but improved significance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2390" y="635635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42" y="1544296"/>
            <a:ext cx="4834467" cy="101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318" y="5982574"/>
            <a:ext cx="328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See talk by Adam Davison next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H→WW→lνqq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464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JES uncertainty enters the signal efficiency systematic via</a:t>
            </a:r>
          </a:p>
          <a:p>
            <a:pPr lvl="1"/>
            <a:r>
              <a:rPr lang="en-US" dirty="0" smtClean="0"/>
              <a:t>Tight cut on the invariant mass of the </a:t>
            </a:r>
            <a:r>
              <a:rPr lang="en-US" dirty="0" err="1" smtClean="0"/>
              <a:t>W→qq</a:t>
            </a:r>
            <a:r>
              <a:rPr lang="en-US" dirty="0" smtClean="0"/>
              <a:t> candidate (see plot)</a:t>
            </a:r>
          </a:p>
          <a:p>
            <a:pPr lvl="1"/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measurement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Large JES systematic uncertainty: ≈</a:t>
            </a:r>
            <a:r>
              <a:rPr lang="en-US" dirty="0" smtClean="0"/>
              <a:t>17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 smtClean="0"/>
              <a:t>: the background uncertainty is not a big issue in this analysis, since the background comes from a fit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83" y="1417638"/>
            <a:ext cx="4293817" cy="406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H→WW→lνlν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8" y="1417638"/>
            <a:ext cx="3831929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Events are binned in jet </a:t>
            </a:r>
            <a:r>
              <a:rPr lang="en-US" dirty="0" smtClean="0"/>
              <a:t>multiplicity (H+0j and H+1j), </a:t>
            </a:r>
            <a:r>
              <a:rPr lang="en-US" dirty="0" smtClean="0"/>
              <a:t>but jets are not used for reconstruction of </a:t>
            </a:r>
            <a:r>
              <a:rPr lang="en-US" dirty="0" smtClean="0"/>
              <a:t>masses,</a:t>
            </a:r>
            <a:r>
              <a:rPr lang="en-US" dirty="0" smtClean="0"/>
              <a:t> 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 </a:t>
            </a:r>
            <a:r>
              <a:rPr lang="en-US" dirty="0" smtClean="0"/>
              <a:t>uncertainties affect migration between jet bins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 smtClean="0"/>
              <a:t>samples attempt to mitigate effect of jet </a:t>
            </a:r>
            <a:r>
              <a:rPr lang="en-US" dirty="0" err="1" smtClean="0"/>
              <a:t>systematics</a:t>
            </a:r>
            <a:r>
              <a:rPr lang="en-US" dirty="0" smtClean="0"/>
              <a:t> on the background estimates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 </a:t>
            </a:r>
            <a:r>
              <a:rPr lang="en-US" dirty="0" smtClean="0"/>
              <a:t>calibration can affect the MET, and a cut on MET suppresses the Z background by a large factor in </a:t>
            </a:r>
            <a:r>
              <a:rPr lang="en-US" dirty="0" smtClean="0"/>
              <a:t>this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77" y="1170585"/>
            <a:ext cx="5165523" cy="4955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357282"/>
            <a:ext cx="2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Pythia</a:t>
            </a:r>
            <a:r>
              <a:rPr lang="en-US" dirty="0" smtClean="0"/>
              <a:t> Z MC </a:t>
            </a:r>
          </a:p>
          <a:p>
            <a:pPr algn="ctr"/>
            <a:r>
              <a:rPr lang="en-US" dirty="0" smtClean="0"/>
              <a:t>(Analysis default is </a:t>
            </a:r>
            <a:r>
              <a:rPr lang="en-US" dirty="0" err="1" smtClean="0"/>
              <a:t>Alpgen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951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06" y="1239589"/>
            <a:ext cx="3310527" cy="4164452"/>
          </a:xfr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rtlCol="0"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Recap and status of </a:t>
            </a:r>
            <a:r>
              <a:rPr lang="en-US" dirty="0" smtClean="0"/>
              <a:t>Higgs </a:t>
            </a:r>
            <a:r>
              <a:rPr lang="en-US" dirty="0" smtClean="0"/>
              <a:t>searches</a:t>
            </a:r>
          </a:p>
          <a:p>
            <a:endParaRPr lang="en-US" dirty="0" smtClean="0"/>
          </a:p>
          <a:p>
            <a:r>
              <a:rPr lang="en-US" dirty="0" smtClean="0"/>
              <a:t>J</a:t>
            </a:r>
            <a:r>
              <a:rPr lang="en-US" dirty="0" smtClean="0"/>
              <a:t>et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performance issues – </a:t>
            </a:r>
            <a:r>
              <a:rPr lang="en-US" dirty="0" smtClean="0"/>
              <a:t>channel by </a:t>
            </a:r>
            <a:r>
              <a:rPr lang="en-US" dirty="0" smtClean="0"/>
              <a:t>channel</a:t>
            </a:r>
          </a:p>
          <a:p>
            <a:endParaRPr lang="en-US" dirty="0" smtClean="0"/>
          </a:p>
          <a:p>
            <a:r>
              <a:rPr lang="en-US" dirty="0" smtClean="0"/>
              <a:t>Jet energy </a:t>
            </a:r>
            <a:r>
              <a:rPr lang="en-US" dirty="0" smtClean="0"/>
              <a:t>scale/resolution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-jet mass resolution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Pileup </a:t>
            </a:r>
            <a:r>
              <a:rPr lang="en-US" dirty="0" smtClean="0"/>
              <a:t>and Jet Vertex </a:t>
            </a:r>
            <a:r>
              <a:rPr lang="en-US" dirty="0" smtClean="0"/>
              <a:t>Fraction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4" descr="l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933" y="1239587"/>
            <a:ext cx="4283199" cy="41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2407" y="5433020"/>
            <a:ext cx="759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Many thanks </a:t>
            </a:r>
            <a:r>
              <a:rPr lang="en-US" dirty="0" smtClean="0"/>
              <a:t>to: </a:t>
            </a:r>
            <a:r>
              <a:rPr lang="en-US" dirty="0" smtClean="0"/>
              <a:t>Marc </a:t>
            </a:r>
            <a:r>
              <a:rPr lang="en-US" dirty="0" err="1" smtClean="0"/>
              <a:t>Escalier</a:t>
            </a:r>
            <a:r>
              <a:rPr lang="en-US" dirty="0" smtClean="0"/>
              <a:t>, </a:t>
            </a:r>
            <a:r>
              <a:rPr lang="en-US" dirty="0" err="1" smtClean="0"/>
              <a:t>Taiki</a:t>
            </a:r>
            <a:r>
              <a:rPr lang="en-US" dirty="0" smtClean="0"/>
              <a:t> Yamamura, </a:t>
            </a:r>
            <a:r>
              <a:rPr lang="en-US" dirty="0" err="1" smtClean="0"/>
              <a:t>Andew</a:t>
            </a:r>
            <a:r>
              <a:rPr lang="en-US" dirty="0" smtClean="0"/>
              <a:t> Mehta</a:t>
            </a:r>
            <a:r>
              <a:rPr lang="en-US" dirty="0" smtClean="0"/>
              <a:t>, Paul Thompson </a:t>
            </a:r>
            <a:r>
              <a:rPr lang="en-US" dirty="0" err="1" smtClean="0"/>
              <a:t>Lianliang</a:t>
            </a:r>
            <a:r>
              <a:rPr lang="en-US" dirty="0" smtClean="0"/>
              <a:t> Ma, </a:t>
            </a:r>
            <a:r>
              <a:rPr lang="en-US" dirty="0" smtClean="0"/>
              <a:t>Bill Quayle, Martin </a:t>
            </a:r>
            <a:r>
              <a:rPr lang="en-US" dirty="0" err="1" smtClean="0"/>
              <a:t>Flechl</a:t>
            </a:r>
            <a:r>
              <a:rPr lang="en-US" dirty="0" smtClean="0"/>
              <a:t>, </a:t>
            </a:r>
            <a:r>
              <a:rPr lang="en-US" dirty="0" err="1" smtClean="0"/>
              <a:t>Liron</a:t>
            </a:r>
            <a:r>
              <a:rPr lang="en-US" dirty="0" smtClean="0"/>
              <a:t> Barak, Arnaud Ferrari, Daniel </a:t>
            </a:r>
            <a:r>
              <a:rPr lang="en-US" dirty="0" err="1" smtClean="0"/>
              <a:t>Pelikan</a:t>
            </a:r>
            <a:r>
              <a:rPr lang="en-US" dirty="0" smtClean="0"/>
              <a:t>, Alex </a:t>
            </a:r>
            <a:r>
              <a:rPr lang="en-US" dirty="0" err="1" smtClean="0"/>
              <a:t>Martyniuk</a:t>
            </a:r>
            <a:r>
              <a:rPr lang="en-US" dirty="0" smtClean="0"/>
              <a:t>, </a:t>
            </a:r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Nikolopoulos</a:t>
            </a:r>
            <a:r>
              <a:rPr lang="en-US" dirty="0" smtClean="0"/>
              <a:t>, Bill Murray, </a:t>
            </a:r>
            <a:r>
              <a:rPr lang="en-US" dirty="0" err="1" smtClean="0"/>
              <a:t>Eilam</a:t>
            </a:r>
            <a:r>
              <a:rPr lang="en-US" dirty="0" smtClean="0"/>
              <a:t> </a:t>
            </a:r>
            <a:r>
              <a:rPr lang="en-US" dirty="0" smtClean="0"/>
              <a:t>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141"/>
          </a:xfrm>
        </p:spPr>
        <p:txBody>
          <a:bodyPr/>
          <a:lstStyle/>
          <a:p>
            <a:r>
              <a:rPr lang="en-US" dirty="0" smtClean="0"/>
              <a:t>H -&gt; ZZ -&gt; </a:t>
            </a:r>
            <a:r>
              <a:rPr lang="en-US" dirty="0" err="1" smtClean="0"/>
              <a:t>llqq/llνν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7" y="1257732"/>
            <a:ext cx="6973254" cy="509861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relevant channels: H -&gt; ZZ -&gt; </a:t>
            </a:r>
            <a:r>
              <a:rPr lang="en-US" dirty="0" err="1" smtClean="0"/>
              <a:t>llqq</a:t>
            </a:r>
            <a:r>
              <a:rPr lang="en-US" dirty="0" smtClean="0"/>
              <a:t> and </a:t>
            </a:r>
            <a:r>
              <a:rPr lang="en-US" dirty="0" smtClean="0"/>
              <a:t>H -&gt; ZZ -</a:t>
            </a:r>
            <a:r>
              <a:rPr lang="en-US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llνν</a:t>
            </a:r>
            <a:endParaRPr lang="en-US" dirty="0" smtClean="0"/>
          </a:p>
          <a:p>
            <a:r>
              <a:rPr lang="en-US" dirty="0" smtClean="0"/>
              <a:t>H -&gt; ZZ -&gt; </a:t>
            </a:r>
            <a:r>
              <a:rPr lang="en-US" dirty="0" err="1" smtClean="0"/>
              <a:t>llqq</a:t>
            </a:r>
            <a:endParaRPr lang="en-US" dirty="0" smtClean="0"/>
          </a:p>
          <a:p>
            <a:pPr lvl="1"/>
            <a:r>
              <a:rPr lang="en-US" dirty="0" smtClean="0"/>
              <a:t>Anti</a:t>
            </a:r>
            <a:r>
              <a:rPr lang="en-US" dirty="0" smtClean="0"/>
              <a:t>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R=0.4 (EM+JES)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jet</a:t>
            </a:r>
            <a:r>
              <a:rPr lang="en-US" dirty="0" smtClean="0"/>
              <a:t>|&lt;</a:t>
            </a:r>
            <a:r>
              <a:rPr lang="en-US" dirty="0" smtClean="0"/>
              <a:t> 2.5</a:t>
            </a:r>
          </a:p>
          <a:p>
            <a:pPr lvl="1"/>
            <a:r>
              <a:rPr lang="en-US" dirty="0" smtClean="0"/>
              <a:t>|JVF| &gt; </a:t>
            </a:r>
            <a:r>
              <a:rPr lang="en-US" dirty="0" smtClean="0"/>
              <a:t>0.75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&lt; 50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alculation uses </a:t>
            </a:r>
            <a:r>
              <a:rPr lang="en-US" b="1" dirty="0" smtClean="0"/>
              <a:t>“signal” </a:t>
            </a:r>
            <a:r>
              <a:rPr lang="en-US" b="1" dirty="0" err="1" smtClean="0"/>
              <a:t>muons</a:t>
            </a:r>
            <a:r>
              <a:rPr lang="en-US" b="1" dirty="0" smtClean="0"/>
              <a:t> for MET</a:t>
            </a:r>
            <a:r>
              <a:rPr lang="en-US" b="1" dirty="0" smtClean="0"/>
              <a:t> </a:t>
            </a:r>
          </a:p>
          <a:p>
            <a:pPr lvl="1">
              <a:buNone/>
            </a:pPr>
            <a:r>
              <a:rPr lang="en-US" b="1" dirty="0" err="1" smtClean="0"/>
              <a:t>muon</a:t>
            </a:r>
            <a:r>
              <a:rPr lang="en-US" b="1" dirty="0" smtClean="0"/>
              <a:t> </a:t>
            </a:r>
            <a:r>
              <a:rPr lang="en-US" b="1" dirty="0" smtClean="0"/>
              <a:t>term</a:t>
            </a:r>
            <a:endParaRPr lang="en-US" b="1" dirty="0" smtClean="0"/>
          </a:p>
          <a:p>
            <a:pPr lvl="1"/>
            <a:r>
              <a:rPr lang="en-US" dirty="0" smtClean="0"/>
              <a:t>B-tagging used to create event categories</a:t>
            </a:r>
          </a:p>
          <a:p>
            <a:r>
              <a:rPr lang="en-US" dirty="0" smtClean="0"/>
              <a:t>H -&gt; ZZ -&gt; </a:t>
            </a:r>
            <a:r>
              <a:rPr lang="en-US" dirty="0" err="1" smtClean="0"/>
              <a:t>llνν</a:t>
            </a:r>
            <a:endParaRPr lang="en-US" dirty="0" smtClean="0"/>
          </a:p>
          <a:p>
            <a:pPr lvl="1"/>
            <a:r>
              <a:rPr lang="en-US" dirty="0" smtClean="0"/>
              <a:t>Anti</a:t>
            </a:r>
            <a:r>
              <a:rPr lang="en-US" dirty="0" smtClean="0"/>
              <a:t>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R=0.4 </a:t>
            </a:r>
            <a:r>
              <a:rPr lang="en-US" dirty="0" smtClean="0"/>
              <a:t>(EM</a:t>
            </a:r>
            <a:r>
              <a:rPr lang="en-US" dirty="0" smtClean="0"/>
              <a:t>+JES)</a:t>
            </a:r>
            <a:endParaRPr lang="en-US" dirty="0" smtClean="0"/>
          </a:p>
          <a:p>
            <a:pPr lvl="1"/>
            <a:r>
              <a:rPr lang="en-US" dirty="0" smtClean="0"/>
              <a:t>B-jet event veto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20 </a:t>
            </a:r>
            <a:r>
              <a:rPr lang="en-US" dirty="0" err="1" smtClean="0"/>
              <a:t>GeV</a:t>
            </a:r>
            <a:r>
              <a:rPr lang="en-US" dirty="0" smtClean="0"/>
              <a:t> (25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err="1" smtClean="0"/>
              <a:t>b</a:t>
            </a:r>
            <a:r>
              <a:rPr lang="en-US" dirty="0" smtClean="0"/>
              <a:t>-tagged jet veto)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jet</a:t>
            </a:r>
            <a:r>
              <a:rPr lang="en-US" dirty="0" smtClean="0"/>
              <a:t>|&lt; </a:t>
            </a:r>
            <a:r>
              <a:rPr lang="en-US" dirty="0" smtClean="0"/>
              <a:t>4.5 (2.5 for </a:t>
            </a:r>
            <a:r>
              <a:rPr lang="en-US" dirty="0" err="1" smtClean="0"/>
              <a:t>b</a:t>
            </a:r>
            <a:r>
              <a:rPr lang="en-US" dirty="0" smtClean="0"/>
              <a:t>-tagged jet veto)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calculation using only </a:t>
            </a:r>
            <a:r>
              <a:rPr lang="en-US" b="1" dirty="0" smtClean="0"/>
              <a:t>“signal” </a:t>
            </a:r>
            <a:r>
              <a:rPr lang="en-US" b="1" dirty="0" err="1" smtClean="0"/>
              <a:t>muons</a:t>
            </a:r>
            <a:r>
              <a:rPr lang="en-US" b="1" dirty="0" smtClean="0"/>
              <a:t> for MET </a:t>
            </a:r>
            <a:r>
              <a:rPr lang="en-US" b="1" dirty="0" err="1" smtClean="0"/>
              <a:t>muon</a:t>
            </a:r>
            <a:r>
              <a:rPr lang="en-US" b="1" dirty="0" smtClean="0"/>
              <a:t> term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ut threshold depends on Higgs mass hypothesis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897" y="1575218"/>
            <a:ext cx="3874555" cy="282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-&gt; ZZ -&gt; </a:t>
            </a:r>
            <a:r>
              <a:rPr lang="en-US" dirty="0" err="1" smtClean="0"/>
              <a:t>llνν/llqq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Impressions:</a:t>
            </a:r>
          </a:p>
          <a:p>
            <a:r>
              <a:rPr lang="en-US" dirty="0" smtClean="0"/>
              <a:t>Pileup:</a:t>
            </a:r>
          </a:p>
          <a:p>
            <a:pPr lvl="1"/>
            <a:r>
              <a:rPr lang="en-US" dirty="0" smtClean="0"/>
              <a:t>Suppressing pileup is essential</a:t>
            </a:r>
          </a:p>
          <a:p>
            <a:pPr lvl="2"/>
            <a:r>
              <a:rPr lang="en-US" dirty="0" smtClean="0"/>
              <a:t>See e.g. joint jet-tracking meeting contribution on JVF: </a:t>
            </a:r>
            <a:r>
              <a:rPr lang="en-US" sz="1412" u="sng" dirty="0" smtClean="0">
                <a:hlinkClick r:id="rId2"/>
              </a:rPr>
              <a:t>ttps://indico.cern.ch/getFile.py/access?subContId=3&amp;contribId=1&amp;resId=0&amp;materialId=slides&amp;confId=</a:t>
            </a:r>
            <a:r>
              <a:rPr lang="en-US" sz="1412" u="sng" dirty="0" smtClean="0">
                <a:hlinkClick r:id="rId2"/>
              </a:rPr>
              <a:t>147426</a:t>
            </a:r>
            <a:endParaRPr lang="en-US" sz="4706" u="sng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reconstruction:</a:t>
            </a:r>
          </a:p>
          <a:p>
            <a:pPr lvl="1"/>
            <a:r>
              <a:rPr lang="en-US" dirty="0" smtClean="0"/>
              <a:t>Systematic uncertainty recipe seems to </a:t>
            </a:r>
            <a:r>
              <a:rPr lang="en-US" dirty="0" smtClean="0"/>
              <a:t>overestimate true uncertainty – MC/data agreement much better than estimated uncertainty</a:t>
            </a:r>
          </a:p>
          <a:p>
            <a:pPr lvl="1"/>
            <a:r>
              <a:rPr lang="en-US" dirty="0" smtClean="0"/>
              <a:t>Moving towards using </a:t>
            </a:r>
            <a:r>
              <a:rPr lang="en-US" dirty="0" err="1" smtClean="0"/>
              <a:t>METRefFinal</a:t>
            </a:r>
            <a:r>
              <a:rPr lang="en-US" dirty="0" smtClean="0"/>
              <a:t> in this analyses would be welcome (status?)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806"/>
          </a:xfrm>
        </p:spPr>
        <p:txBody>
          <a:bodyPr/>
          <a:lstStyle/>
          <a:p>
            <a:r>
              <a:rPr lang="en-US" dirty="0" smtClean="0"/>
              <a:t>Going beyond the SM 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444"/>
            <a:ext cx="8229600" cy="198868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the MSSM, 2 Higgs doublets give 5</a:t>
            </a:r>
            <a:r>
              <a:rPr lang="en-US" dirty="0" smtClean="0"/>
              <a:t> physical particles</a:t>
            </a:r>
            <a:endParaRPr lang="en-US" dirty="0" smtClean="0"/>
          </a:p>
          <a:p>
            <a:pPr lvl="1"/>
            <a:r>
              <a:rPr lang="en-US" dirty="0" smtClean="0"/>
              <a:t>Three neutral: </a:t>
            </a:r>
            <a:r>
              <a:rPr lang="en-US" dirty="0" err="1" smtClean="0"/>
              <a:t>h</a:t>
            </a:r>
            <a:r>
              <a:rPr lang="en-US" dirty="0" smtClean="0"/>
              <a:t>, H (CP-even), A (CP-odd); two charged: H</a:t>
            </a:r>
            <a:r>
              <a:rPr lang="en-US" baseline="30000" dirty="0" smtClean="0"/>
              <a:t>±</a:t>
            </a:r>
            <a:endParaRPr lang="en-US" baseline="30000" dirty="0" smtClean="0"/>
          </a:p>
          <a:p>
            <a:r>
              <a:rPr lang="en-US" dirty="0" smtClean="0"/>
              <a:t>Important </a:t>
            </a:r>
            <a:r>
              <a:rPr lang="en-US" dirty="0" smtClean="0"/>
              <a:t>parameters: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</a:t>
            </a:r>
            <a:r>
              <a:rPr lang="en-US" dirty="0" smtClean="0"/>
              <a:t>, tan </a:t>
            </a:r>
            <a:r>
              <a:rPr lang="en-US" dirty="0" err="1" smtClean="0"/>
              <a:t>β</a:t>
            </a:r>
            <a:r>
              <a:rPr lang="en-US" dirty="0" smtClean="0"/>
              <a:t> = v1/v2</a:t>
            </a:r>
          </a:p>
          <a:p>
            <a:r>
              <a:rPr lang="en-US" dirty="0" smtClean="0"/>
              <a:t>As tan </a:t>
            </a:r>
            <a:r>
              <a:rPr lang="en-US" dirty="0" err="1" smtClean="0"/>
              <a:t>β</a:t>
            </a:r>
            <a:r>
              <a:rPr lang="en-US" dirty="0" smtClean="0"/>
              <a:t> increases, Higgs decays to </a:t>
            </a:r>
            <a:r>
              <a:rPr lang="en-US" dirty="0" err="1" smtClean="0"/>
              <a:t>b</a:t>
            </a:r>
            <a:r>
              <a:rPr lang="en-US" dirty="0" smtClean="0"/>
              <a:t> quarks and tau leptons enhanced over vector </a:t>
            </a:r>
            <a:r>
              <a:rPr lang="en-US" dirty="0" smtClean="0"/>
              <a:t>bosons</a:t>
            </a:r>
          </a:p>
          <a:p>
            <a:r>
              <a:rPr lang="en-US" dirty="0" smtClean="0"/>
              <a:t>Analyses below looking for charged Higgs – clear sign of new physics…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MSSMtanB30hDeca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3" y="3028298"/>
            <a:ext cx="2531907" cy="3329900"/>
          </a:xfrm>
          <a:prstGeom prst="rect">
            <a:avLst/>
          </a:prstGeom>
        </p:spPr>
      </p:pic>
      <p:pic>
        <p:nvPicPr>
          <p:cNvPr id="8" name="Picture 7" descr="MSSMtanB30ADec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310" y="3053746"/>
            <a:ext cx="2727387" cy="3345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2695029" y="3237276"/>
            <a:ext cx="94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BR(A)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3792" y="3208439"/>
            <a:ext cx="88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BR(h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pic>
        <p:nvPicPr>
          <p:cNvPr id="12" name="Picture 11" descr="MSSMtanB30HplusDecay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80" y="3014587"/>
            <a:ext cx="2667000" cy="33735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5547898" y="3285151"/>
            <a:ext cx="103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BR(H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had</a:t>
            </a:r>
            <a:r>
              <a:rPr lang="en-US" dirty="0" err="1" smtClean="0"/>
              <a:t>ν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19" y="4557889"/>
            <a:ext cx="8724500" cy="17984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Production channel: </a:t>
            </a:r>
            <a:r>
              <a:rPr lang="en-US" dirty="0" err="1" smtClean="0"/>
              <a:t>tt</a:t>
            </a:r>
            <a:r>
              <a:rPr lang="en-US" dirty="0" smtClean="0"/>
              <a:t> -&gt; </a:t>
            </a:r>
            <a:r>
              <a:rPr lang="en-US" dirty="0" err="1" smtClean="0"/>
              <a:t>bWbH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bqq</a:t>
            </a:r>
            <a:r>
              <a:rPr lang="en-US" dirty="0" smtClean="0"/>
              <a:t> </a:t>
            </a:r>
            <a:r>
              <a:rPr lang="en-US" dirty="0" err="1" smtClean="0"/>
              <a:t>bτ</a:t>
            </a:r>
            <a:r>
              <a:rPr lang="en-US" baseline="-25000" dirty="0" err="1" smtClean="0"/>
              <a:t>had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Final </a:t>
            </a:r>
            <a:r>
              <a:rPr lang="en-US" dirty="0" err="1" smtClean="0"/>
              <a:t>discriminant</a:t>
            </a:r>
            <a:r>
              <a:rPr lang="en-US" dirty="0" smtClean="0"/>
              <a:t>: transverse mass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(τ+MET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Jet Energy Scale systematic uncertainty up</a:t>
            </a:r>
            <a:r>
              <a:rPr lang="en-US" dirty="0" smtClean="0"/>
              <a:t>/down</a:t>
            </a:r>
            <a:r>
              <a:rPr lang="en-US" dirty="0" smtClean="0"/>
              <a:t> variation</a:t>
            </a:r>
            <a:endParaRPr lang="en-US" b="1" dirty="0" smtClean="0"/>
          </a:p>
          <a:p>
            <a:r>
              <a:rPr lang="en-US" dirty="0" smtClean="0"/>
              <a:t>S</a:t>
            </a:r>
            <a:r>
              <a:rPr lang="en-US" dirty="0" smtClean="0"/>
              <a:t>hows strong dependence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8" y="1215052"/>
            <a:ext cx="4627453" cy="3138158"/>
          </a:xfrm>
          <a:prstGeom prst="rect">
            <a:avLst/>
          </a:prstGeom>
        </p:spPr>
      </p:pic>
      <p:grpSp>
        <p:nvGrpSpPr>
          <p:cNvPr id="8" name="Group 21"/>
          <p:cNvGrpSpPr/>
          <p:nvPr/>
        </p:nvGrpSpPr>
        <p:grpSpPr>
          <a:xfrm>
            <a:off x="4781371" y="1879456"/>
            <a:ext cx="3922246" cy="1641368"/>
            <a:chOff x="1123722" y="4632820"/>
            <a:chExt cx="4185762" cy="18710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722" y="4632820"/>
              <a:ext cx="2832671" cy="18710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3886246" y="5081916"/>
              <a:ext cx="650310" cy="27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86246" y="5354928"/>
              <a:ext cx="650310" cy="1136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324983" y="4759692"/>
              <a:ext cx="584580" cy="73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τ</a:t>
              </a:r>
              <a:r>
                <a:rPr lang="en-US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+</a:t>
              </a:r>
              <a:endParaRPr lang="en-US" dirty="0" smtClean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  <a:p>
              <a:r>
                <a:rPr lang="en-US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ν</a:t>
              </a:r>
              <a:endParaRPr lang="en-US" i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3818944" y="5468585"/>
              <a:ext cx="1089484" cy="736786"/>
              <a:chOff x="3088590" y="5424677"/>
              <a:chExt cx="1089484" cy="73678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3088590" y="5590857"/>
                <a:ext cx="745270" cy="106832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88590" y="5697689"/>
                <a:ext cx="745270" cy="261144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738900" y="5424677"/>
                <a:ext cx="439174" cy="736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90"/>
                    </a:solidFill>
                    <a:latin typeface="+mj-lt"/>
                  </a:rPr>
                  <a:t>j</a:t>
                </a:r>
                <a:endParaRPr lang="en-US" baseline="30000" dirty="0" smtClean="0">
                  <a:solidFill>
                    <a:srgbClr val="000090"/>
                  </a:solidFill>
                  <a:latin typeface="+mj-lt"/>
                </a:endParaRPr>
              </a:p>
              <a:p>
                <a:r>
                  <a:rPr lang="en-US" dirty="0" err="1" smtClean="0">
                    <a:solidFill>
                      <a:srgbClr val="000090"/>
                    </a:solidFill>
                    <a:latin typeface="+mj-lt"/>
                    <a:cs typeface="Symbol" charset="2"/>
                  </a:rPr>
                  <a:t>j</a:t>
                </a:r>
                <a:endParaRPr lang="en-US" dirty="0">
                  <a:solidFill>
                    <a:srgbClr val="000090"/>
                  </a:solidFill>
                  <a:latin typeface="+mj-lt"/>
                  <a:cs typeface="Symbol" charset="2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V="1">
              <a:off x="4536556" y="5028500"/>
              <a:ext cx="720709" cy="5341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64214" y="5069866"/>
              <a:ext cx="745270" cy="261144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564214" y="4796854"/>
              <a:ext cx="745270" cy="27301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lep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r>
              <a:rPr lang="en-US" dirty="0" smtClean="0"/>
              <a:t> top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148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Production channel: </a:t>
            </a:r>
            <a:r>
              <a:rPr lang="en-US" dirty="0" err="1" smtClean="0"/>
              <a:t>tt</a:t>
            </a:r>
            <a:r>
              <a:rPr lang="en-US" dirty="0" smtClean="0"/>
              <a:t> -&gt; </a:t>
            </a:r>
            <a:r>
              <a:rPr lang="en-US" dirty="0" err="1" smtClean="0"/>
              <a:t>bWbH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bqq</a:t>
            </a:r>
            <a:r>
              <a:rPr lang="en-US" dirty="0" smtClean="0"/>
              <a:t> </a:t>
            </a:r>
            <a:r>
              <a:rPr lang="en-US" dirty="0" err="1" smtClean="0"/>
              <a:t>bτ</a:t>
            </a:r>
            <a:r>
              <a:rPr lang="en-US" baseline="-25000" dirty="0" err="1" smtClean="0"/>
              <a:t>lep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</a:p>
          <a:p>
            <a:r>
              <a:rPr lang="en-US" dirty="0" smtClean="0"/>
              <a:t>Jet Energy Scale systematic uncertainty up/down </a:t>
            </a:r>
            <a:r>
              <a:rPr lang="en-US" dirty="0" smtClean="0"/>
              <a:t>variation </a:t>
            </a:r>
            <a:endParaRPr lang="en-US" dirty="0" smtClean="0"/>
          </a:p>
          <a:p>
            <a:r>
              <a:rPr lang="en-US" dirty="0" smtClean="0"/>
              <a:t>Left</a:t>
            </a:r>
            <a:r>
              <a:rPr lang="en-US" dirty="0" smtClean="0"/>
              <a:t>: </a:t>
            </a:r>
            <a:r>
              <a:rPr lang="en-US" b="1" dirty="0" smtClean="0"/>
              <a:t>signal </a:t>
            </a:r>
            <a:r>
              <a:rPr lang="en-US" dirty="0" smtClean="0"/>
              <a:t>130 </a:t>
            </a:r>
            <a:r>
              <a:rPr lang="en-US" dirty="0" err="1" smtClean="0"/>
              <a:t>GeV</a:t>
            </a:r>
            <a:r>
              <a:rPr lang="en-US" dirty="0" smtClean="0"/>
              <a:t>, right: dominant background</a:t>
            </a:r>
            <a:r>
              <a:rPr lang="en-US" b="1" dirty="0" smtClean="0"/>
              <a:t> </a:t>
            </a:r>
            <a:r>
              <a:rPr lang="en-US" b="1" dirty="0" err="1" smtClean="0"/>
              <a:t>ttbar</a:t>
            </a:r>
            <a:endParaRPr lang="en-US" b="1" dirty="0" smtClean="0"/>
          </a:p>
          <a:p>
            <a:r>
              <a:rPr lang="en-US" dirty="0" smtClean="0"/>
              <a:t>Final </a:t>
            </a:r>
            <a:r>
              <a:rPr lang="en-US" dirty="0" err="1" smtClean="0"/>
              <a:t>discriminant</a:t>
            </a:r>
            <a:r>
              <a:rPr lang="en-US" dirty="0" smtClean="0"/>
              <a:t>: generalized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(H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9" y="3203987"/>
            <a:ext cx="4273497" cy="2893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06" y="3203986"/>
            <a:ext cx="4303391" cy="291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9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Jet Energy Scale and Jet 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2bbLimitsWithoutJ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83699" y="3400419"/>
            <a:ext cx="4760301" cy="295593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158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715849" cy="47085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Top:</a:t>
            </a:r>
          </a:p>
          <a:p>
            <a:r>
              <a:rPr lang="en-US" dirty="0" err="1" smtClean="0"/>
              <a:t>mjj</a:t>
            </a:r>
            <a:r>
              <a:rPr lang="en-US" dirty="0" smtClean="0"/>
              <a:t> for W-&gt;</a:t>
            </a:r>
            <a:r>
              <a:rPr lang="en-US" dirty="0" err="1" smtClean="0"/>
              <a:t>jj</a:t>
            </a:r>
            <a:r>
              <a:rPr lang="en-US" dirty="0" smtClean="0"/>
              <a:t> in top events</a:t>
            </a:r>
          </a:p>
          <a:p>
            <a:r>
              <a:rPr lang="en-US" dirty="0" smtClean="0"/>
              <a:t>Cuts used: </a:t>
            </a:r>
            <a:r>
              <a:rPr lang="en-US" dirty="0" err="1" smtClean="0"/>
              <a:t>pTjet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η</a:t>
            </a:r>
            <a:r>
              <a:rPr lang="en-US" dirty="0" smtClean="0"/>
              <a:t> &lt; 2.5</a:t>
            </a:r>
          </a:p>
          <a:p>
            <a:r>
              <a:rPr lang="en-US" dirty="0" smtClean="0"/>
              <a:t>The JES uncertainty seems overestimated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Bottom:</a:t>
            </a:r>
          </a:p>
          <a:p>
            <a:r>
              <a:rPr lang="en-US" dirty="0" smtClean="0"/>
              <a:t>Effect of JES uncertainty on WH-&gt;</a:t>
            </a:r>
            <a:r>
              <a:rPr lang="en-US" dirty="0" err="1" smtClean="0"/>
              <a:t>lνbb</a:t>
            </a:r>
            <a:r>
              <a:rPr lang="en-US" dirty="0" smtClean="0"/>
              <a:t> analysis expected limit (1fb-1)</a:t>
            </a:r>
          </a:p>
          <a:p>
            <a:r>
              <a:rPr lang="en-US" dirty="0" smtClean="0"/>
              <a:t>Note CMS quote 1% rather than our ≈7%</a:t>
            </a:r>
          </a:p>
          <a:p>
            <a:r>
              <a:rPr lang="en-US" dirty="0" smtClean="0"/>
              <a:t>B-tag efficiency systematic is still dominant (≈16%) – can we improve on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DijetMassWjj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73049" y="147735"/>
            <a:ext cx="4760301" cy="341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95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H-&gt;bb Monte Carlo</a:t>
            </a:r>
          </a:p>
          <a:p>
            <a:endParaRPr lang="en-US" dirty="0" smtClean="0"/>
          </a:p>
          <a:p>
            <a:r>
              <a:rPr lang="en-US" dirty="0" smtClean="0"/>
              <a:t>Dashed line shows JES-corrected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peak</a:t>
            </a:r>
          </a:p>
          <a:p>
            <a:endParaRPr lang="en-US" dirty="0" smtClean="0"/>
          </a:p>
          <a:p>
            <a:r>
              <a:rPr lang="en-US" dirty="0" smtClean="0"/>
              <a:t>B-jet energy scale set through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-dependent scale factor</a:t>
            </a:r>
          </a:p>
          <a:p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 smtClean="0"/>
              <a:t>in WH/ZH-&gt;bb and H-&gt;ZZ-&gt;</a:t>
            </a:r>
            <a:r>
              <a:rPr lang="en-US" dirty="0" err="1" smtClean="0"/>
              <a:t>llqq</a:t>
            </a:r>
            <a:r>
              <a:rPr lang="en-US" dirty="0" smtClean="0"/>
              <a:t> </a:t>
            </a:r>
            <a:r>
              <a:rPr lang="en-US" dirty="0" smtClean="0"/>
              <a:t>analyses</a:t>
            </a:r>
          </a:p>
          <a:p>
            <a:endParaRPr lang="en-US" dirty="0" smtClean="0"/>
          </a:p>
          <a:p>
            <a:r>
              <a:rPr lang="en-US" dirty="0" smtClean="0"/>
              <a:t>Not perfect, can still be improved!…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ZHmbbCalUn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52200" y="2283676"/>
            <a:ext cx="4941694" cy="354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73"/>
            <a:ext cx="8229600" cy="849505"/>
          </a:xfrm>
        </p:spPr>
        <p:txBody>
          <a:bodyPr/>
          <a:lstStyle/>
          <a:p>
            <a:r>
              <a:rPr lang="en-US" dirty="0" smtClean="0"/>
              <a:t>Jet resolution effect on </a:t>
            </a:r>
            <a:r>
              <a:rPr lang="en-US" dirty="0" err="1" smtClean="0"/>
              <a:t>di</a:t>
            </a:r>
            <a:r>
              <a:rPr lang="en-US" dirty="0" smtClean="0"/>
              <a:t>-jet mass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536240" cy="39854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Focusing on the WH -&gt; </a:t>
            </a:r>
            <a:r>
              <a:rPr lang="en-US" dirty="0" err="1" smtClean="0"/>
              <a:t>lνbb</a:t>
            </a:r>
            <a:r>
              <a:rPr lang="en-US" dirty="0" smtClean="0"/>
              <a:t> example</a:t>
            </a:r>
          </a:p>
          <a:p>
            <a:endParaRPr lang="en-US" dirty="0" smtClean="0"/>
          </a:p>
          <a:p>
            <a:r>
              <a:rPr lang="en-US" dirty="0" smtClean="0"/>
              <a:t>Very large </a:t>
            </a:r>
            <a:r>
              <a:rPr lang="en-US" dirty="0" err="1" smtClean="0"/>
              <a:t>di</a:t>
            </a:r>
            <a:r>
              <a:rPr lang="en-US" dirty="0" smtClean="0"/>
              <a:t>-jet mass resolution  (≈20GeV)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improvement would lead to better significance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DijetMassWC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07509" y="2566723"/>
            <a:ext cx="4205691" cy="3018900"/>
          </a:xfrm>
          <a:prstGeom prst="rect">
            <a:avLst/>
          </a:prstGeom>
        </p:spPr>
      </p:pic>
      <p:pic>
        <p:nvPicPr>
          <p:cNvPr id="9" name="Picture 8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7509" y="2566723"/>
            <a:ext cx="4205691" cy="3018900"/>
          </a:xfrm>
          <a:prstGeom prst="rect">
            <a:avLst/>
          </a:prstGeom>
        </p:spPr>
      </p:pic>
      <p:pic>
        <p:nvPicPr>
          <p:cNvPr id="10" name="Picture 9" descr="DijetMassWC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07511" y="2566724"/>
            <a:ext cx="4205690" cy="3018899"/>
          </a:xfrm>
          <a:prstGeom prst="rect">
            <a:avLst/>
          </a:prstGeom>
        </p:spPr>
      </p:pic>
      <p:pic>
        <p:nvPicPr>
          <p:cNvPr id="11" name="Picture 10" descr="DijetMassWC.12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07512" y="2566723"/>
            <a:ext cx="4205689" cy="3018899"/>
          </a:xfrm>
          <a:prstGeom prst="rect">
            <a:avLst/>
          </a:prstGeom>
        </p:spPr>
      </p:pic>
      <p:pic>
        <p:nvPicPr>
          <p:cNvPr id="12" name="Picture 11" descr="DijetMassWC.13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507512" y="2566723"/>
            <a:ext cx="4205690" cy="3018899"/>
          </a:xfrm>
          <a:prstGeom prst="rect">
            <a:avLst/>
          </a:prstGeom>
        </p:spPr>
      </p:pic>
      <p:pic>
        <p:nvPicPr>
          <p:cNvPr id="13" name="Picture 12" descr="H2bb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993441" y="900878"/>
            <a:ext cx="4693359" cy="545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67194"/>
            <a:ext cx="8229600" cy="1143000"/>
          </a:xfrm>
        </p:spPr>
        <p:txBody>
          <a:bodyPr/>
          <a:lstStyle/>
          <a:p>
            <a:r>
              <a:rPr lang="en-US" dirty="0" smtClean="0"/>
              <a:t>Attempt at conclusions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may not be completely up to date on developments – I was offline for the last 2 weeks</a:t>
            </a:r>
          </a:p>
          <a:p>
            <a:endParaRPr lang="en-US" dirty="0" smtClean="0"/>
          </a:p>
          <a:p>
            <a:r>
              <a:rPr lang="en-US" dirty="0" smtClean="0"/>
              <a:t>All I tried was to </a:t>
            </a:r>
            <a:r>
              <a:rPr lang="en-US" dirty="0" smtClean="0"/>
              <a:t>give an idea of where the jet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performance matters most for Higgs </a:t>
            </a:r>
            <a:r>
              <a:rPr lang="en-US" dirty="0" smtClean="0"/>
              <a:t>analyses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nd so where improvements would be most beneficial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8" descr="f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488" r="-948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648200" y="1240937"/>
            <a:ext cx="2562394" cy="1854105"/>
            <a:chOff x="4648200" y="1240937"/>
            <a:chExt cx="2562394" cy="1854105"/>
          </a:xfrm>
        </p:grpSpPr>
        <p:sp>
          <p:nvSpPr>
            <p:cNvPr id="10" name="Cloud Callout 9"/>
            <p:cNvSpPr/>
            <p:nvPr/>
          </p:nvSpPr>
          <p:spPr>
            <a:xfrm flipH="1">
              <a:off x="4648200" y="1240937"/>
              <a:ext cx="2562394" cy="1854105"/>
            </a:xfrm>
            <a:prstGeom prst="cloudCallout">
              <a:avLst>
                <a:gd name="adj1" fmla="val -22072"/>
                <a:gd name="adj2" fmla="val 6832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88295">
              <a:off x="6421310" y="1641775"/>
              <a:ext cx="509747" cy="9125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0308494">
              <a:off x="5753100" y="141553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JES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7931" y="1797050"/>
              <a:ext cx="919124" cy="9080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99139">
              <a:off x="5489122" y="2621155"/>
              <a:ext cx="98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H-&gt;bb</a:t>
              </a:r>
              <a:endParaRPr lang="en-US" dirty="0"/>
            </a:p>
          </p:txBody>
        </p:sp>
        <p:pic>
          <p:nvPicPr>
            <p:cNvPr id="11" name="Picture 10" descr="Higgs_bos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9855" y="1417638"/>
              <a:ext cx="710004" cy="6153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615058">
              <a:off x="4999855" y="2032975"/>
              <a:ext cx="528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JVF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693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Feeling is it would be good to use </a:t>
            </a:r>
            <a:r>
              <a:rPr lang="en-US" dirty="0" err="1" smtClean="0"/>
              <a:t>METRefFinal</a:t>
            </a:r>
            <a:endParaRPr lang="en-US" dirty="0" smtClean="0"/>
          </a:p>
          <a:p>
            <a:r>
              <a:rPr lang="en-US" dirty="0" smtClean="0"/>
              <a:t>Major drawback is that it depends on definitions of many objects – </a:t>
            </a:r>
            <a:r>
              <a:rPr lang="en-US" dirty="0" err="1" smtClean="0"/>
              <a:t>muons</a:t>
            </a:r>
            <a:r>
              <a:rPr lang="en-US" dirty="0" smtClean="0"/>
              <a:t>, electrons, jets</a:t>
            </a:r>
          </a:p>
          <a:p>
            <a:r>
              <a:rPr lang="en-US" dirty="0" smtClean="0"/>
              <a:t>Not clear </a:t>
            </a:r>
            <a:r>
              <a:rPr lang="en-US" dirty="0" smtClean="0"/>
              <a:t>How to deal with analysis-dependent object </a:t>
            </a:r>
            <a:r>
              <a:rPr lang="en-US" dirty="0" smtClean="0"/>
              <a:t>selections</a:t>
            </a:r>
          </a:p>
          <a:p>
            <a:r>
              <a:rPr lang="en-US" dirty="0" smtClean="0"/>
              <a:t>There’s a feeling that the systematic uncertainty is overestimated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2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JES systematic uncertainty also seems to be over-estimated </a:t>
            </a:r>
          </a:p>
          <a:p>
            <a:r>
              <a:rPr lang="en-US" dirty="0" smtClean="0"/>
              <a:t>Can we optimize jets for kinematic region of interest? How?</a:t>
            </a:r>
          </a:p>
          <a:p>
            <a:r>
              <a:rPr lang="en-US" dirty="0" smtClean="0"/>
              <a:t>CMS uses energy-flow jets – could we benefit from something similar?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clear is that good ATLAS physics</a:t>
            </a:r>
            <a:r>
              <a:rPr lang="en-US" dirty="0" smtClean="0"/>
              <a:t> can only come </a:t>
            </a:r>
            <a:r>
              <a:rPr lang="en-US" dirty="0" smtClean="0"/>
              <a:t>from good reconstruction performance</a:t>
            </a:r>
            <a:r>
              <a:rPr lang="en-US" dirty="0" smtClean="0"/>
              <a:t>! We’re all in the same boat!</a:t>
            </a:r>
          </a:p>
          <a:p>
            <a:endParaRPr lang="en-US" dirty="0" smtClean="0"/>
          </a:p>
          <a:p>
            <a:r>
              <a:rPr lang="en-US" dirty="0" smtClean="0"/>
              <a:t>… as I said in the beginning, this is not the end of the discussion, just the beginning (the end of the beginning?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55002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608290" y="780789"/>
            <a:ext cx="6290858" cy="4444181"/>
            <a:chOff x="2025380" y="921142"/>
            <a:chExt cx="5307428" cy="417116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380" y="921142"/>
              <a:ext cx="5307428" cy="4171169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rot="10800000">
              <a:off x="4102103" y="4331028"/>
              <a:ext cx="2687277" cy="1589"/>
            </a:xfrm>
            <a:prstGeom prst="line">
              <a:avLst/>
            </a:prstGeom>
            <a:ln cap="flat">
              <a:solidFill>
                <a:srgbClr val="FF0000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81174" y="72413"/>
            <a:ext cx="6617974" cy="4961147"/>
            <a:chOff x="1392185" y="237269"/>
            <a:chExt cx="6617974" cy="49611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185" y="237269"/>
              <a:ext cx="6617974" cy="496114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1386981" y="2980165"/>
              <a:ext cx="3530261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112214" y="2980164"/>
              <a:ext cx="3530262" cy="1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86687" y="2980164"/>
              <a:ext cx="3531852" cy="158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84285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115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09521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130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6377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140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09980" y="30959"/>
            <a:ext cx="8229600" cy="749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Including the </a:t>
            </a:r>
            <a:r>
              <a:rPr lang="en-US" dirty="0" err="1" smtClean="0"/>
              <a:t>Tevatron</a:t>
            </a:r>
            <a:r>
              <a:rPr lang="en-US" dirty="0" smtClean="0"/>
              <a:t>…</a:t>
            </a:r>
            <a:endParaRPr lang="en-US" dirty="0"/>
          </a:p>
        </p:txBody>
      </p:sp>
      <p:sp useBgFill="1"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235" y="5033561"/>
            <a:ext cx="8735817" cy="15121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≈115 </a:t>
            </a:r>
            <a:r>
              <a:rPr lang="en-US" dirty="0" err="1" smtClean="0"/>
              <a:t>GeV</a:t>
            </a:r>
            <a:r>
              <a:rPr lang="en-US" dirty="0" smtClean="0"/>
              <a:t>: CMS and ATLAS see</a:t>
            </a:r>
            <a:r>
              <a:rPr lang="en-US" dirty="0" smtClean="0"/>
              <a:t> small excess </a:t>
            </a:r>
            <a:r>
              <a:rPr lang="en-US" dirty="0" smtClean="0"/>
              <a:t>– inconsistent </a:t>
            </a:r>
            <a:r>
              <a:rPr lang="en-US" dirty="0" err="1" smtClean="0"/>
              <a:t>w</a:t>
            </a:r>
            <a:r>
              <a:rPr lang="en-US" dirty="0" smtClean="0"/>
              <a:t>.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≈130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dirty="0" err="1" smtClean="0"/>
              <a:t>Tevatron</a:t>
            </a:r>
            <a:r>
              <a:rPr lang="en-US" dirty="0" smtClean="0"/>
              <a:t> and ATLAS see some excess</a:t>
            </a:r>
          </a:p>
          <a:p>
            <a:r>
              <a:rPr lang="en-US" dirty="0" smtClean="0"/>
              <a:t>≈140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dirty="0" err="1" smtClean="0"/>
              <a:t>Tevatron</a:t>
            </a:r>
            <a:r>
              <a:rPr lang="en-US" dirty="0" smtClean="0"/>
              <a:t>, CMS and ATLAS see some excess</a:t>
            </a:r>
          </a:p>
          <a:p>
            <a:r>
              <a:rPr lang="en-US" dirty="0" smtClean="0"/>
              <a:t>Though CMS, ATLAS prefer very small signal (CMS best fit is 0.6*SM)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C0-1604-3D45-9D23-6F3FC8BB147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info for </a:t>
            </a:r>
            <a:r>
              <a:rPr lang="en-US" dirty="0" smtClean="0"/>
              <a:t>H-&gt;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H-&gt;</a:t>
            </a:r>
            <a:r>
              <a:rPr lang="en-US" dirty="0" err="1" smtClean="0"/>
              <a:t>γγ</a:t>
            </a:r>
            <a:r>
              <a:rPr lang="en-US" dirty="0" smtClean="0"/>
              <a:t> + N jets: </a:t>
            </a:r>
          </a:p>
          <a:p>
            <a:pPr lvl="1"/>
            <a:r>
              <a:rPr lang="en-US" dirty="0" smtClean="0"/>
              <a:t>See e.g. talk by </a:t>
            </a:r>
            <a:r>
              <a:rPr lang="en-US" dirty="0" err="1" smtClean="0"/>
              <a:t>Taiki</a:t>
            </a:r>
            <a:r>
              <a:rPr lang="en-US" dirty="0" smtClean="0"/>
              <a:t> Yamamura here: </a:t>
            </a:r>
            <a:r>
              <a:rPr lang="en-US" u="sng" dirty="0" smtClean="0">
                <a:hlinkClick r:id="rId2"/>
              </a:rPr>
              <a:t>https://indico.cern.ch/conferenceDisplay.py?confId=</a:t>
            </a:r>
            <a:r>
              <a:rPr lang="en-US" u="sng" dirty="0" smtClean="0">
                <a:hlinkClick r:id="rId2"/>
              </a:rPr>
              <a:t>152120</a:t>
            </a:r>
            <a:endParaRPr lang="en-US" u="sng" dirty="0" smtClean="0"/>
          </a:p>
          <a:p>
            <a:pPr lvl="1"/>
            <a:r>
              <a:rPr lang="en-US" dirty="0" smtClean="0"/>
              <a:t>Jet selection:</a:t>
            </a:r>
          </a:p>
          <a:p>
            <a:pPr lvl="2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jet</a:t>
            </a:r>
            <a:r>
              <a:rPr lang="en-US" dirty="0" smtClean="0"/>
              <a:t>|</a:t>
            </a:r>
            <a:r>
              <a:rPr lang="en-US" dirty="0" smtClean="0"/>
              <a:t>&lt;4.5</a:t>
            </a:r>
            <a:endParaRPr lang="en-US" dirty="0" smtClean="0"/>
          </a:p>
          <a:p>
            <a:pPr lvl="2"/>
            <a:r>
              <a:rPr lang="en-US" dirty="0" smtClean="0"/>
              <a:t>jet variables (D3PD):</a:t>
            </a:r>
          </a:p>
          <a:p>
            <a:pPr lvl="2"/>
            <a:r>
              <a:rPr lang="en-US" dirty="0" smtClean="0"/>
              <a:t>AntiKt4TopoEM</a:t>
            </a:r>
          </a:p>
          <a:p>
            <a:pPr lvl="2"/>
            <a:r>
              <a:rPr lang="en-US" dirty="0" smtClean="0"/>
              <a:t>jet_AntiKt4TopoEM_pt </a:t>
            </a:r>
            <a:r>
              <a:rPr lang="en-US" dirty="0" smtClean="0"/>
              <a:t>[</a:t>
            </a:r>
            <a:r>
              <a:rPr lang="en-US" dirty="0" err="1" smtClean="0"/>
              <a:t>E,eta,phi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Njet</a:t>
            </a:r>
            <a:r>
              <a:rPr lang="en-US" dirty="0" smtClean="0"/>
              <a:t> reweighting:</a:t>
            </a:r>
          </a:p>
          <a:p>
            <a:pPr lvl="2"/>
            <a:r>
              <a:rPr lang="en-US" dirty="0" smtClean="0"/>
              <a:t>MC used is </a:t>
            </a:r>
            <a:r>
              <a:rPr lang="en-US" dirty="0" err="1" smtClean="0"/>
              <a:t>γγ</a:t>
            </a:r>
            <a:r>
              <a:rPr lang="en-US" dirty="0" smtClean="0"/>
              <a:t> and </a:t>
            </a:r>
            <a:r>
              <a:rPr lang="en-US" dirty="0" err="1" smtClean="0"/>
              <a:t>γj</a:t>
            </a:r>
            <a:r>
              <a:rPr lang="en-US" dirty="0" smtClean="0"/>
              <a:t> from </a:t>
            </a:r>
            <a:r>
              <a:rPr lang="en-US" dirty="0" err="1" smtClean="0"/>
              <a:t>Alpgen</a:t>
            </a:r>
            <a:r>
              <a:rPr lang="en-US" dirty="0" smtClean="0"/>
              <a:t> and </a:t>
            </a:r>
            <a:r>
              <a:rPr lang="en-US" dirty="0" err="1" smtClean="0"/>
              <a:t>Pythia</a:t>
            </a:r>
            <a:endParaRPr lang="en-US" dirty="0" smtClean="0"/>
          </a:p>
          <a:p>
            <a:pPr lvl="2"/>
            <a:r>
              <a:rPr lang="en-US" dirty="0" smtClean="0"/>
              <a:t>See e.g. talk by Olivier </a:t>
            </a:r>
            <a:r>
              <a:rPr lang="en-US" dirty="0" err="1" smtClean="0"/>
              <a:t>Davignon</a:t>
            </a:r>
            <a:r>
              <a:rPr lang="en-US" dirty="0" smtClean="0"/>
              <a:t> here: </a:t>
            </a:r>
            <a:r>
              <a:rPr lang="en-US" u="sng" dirty="0" smtClean="0">
                <a:hlinkClick r:id="rId2"/>
              </a:rPr>
              <a:t>https://indico.cern.ch/conferenceDisplay.py?confId=152120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Initial H-&gt;</a:t>
            </a:r>
            <a:r>
              <a:rPr lang="en-US" dirty="0" err="1" smtClean="0"/>
              <a:t>γγ</a:t>
            </a:r>
            <a:r>
              <a:rPr lang="en-US" dirty="0" smtClean="0"/>
              <a:t> + MET study: </a:t>
            </a:r>
            <a:r>
              <a:rPr lang="en-US" u="sng" dirty="0" smtClean="0">
                <a:hlinkClick r:id="rId3"/>
              </a:rPr>
              <a:t>https://indico.cern.ch/conferenceDisplay.py?confId=143672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info for H-&gt;bb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ZH: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Trigger</a:t>
            </a:r>
            <a:r>
              <a:rPr lang="en-US" dirty="0" smtClean="0">
                <a:solidFill>
                  <a:srgbClr val="595959"/>
                </a:solidFill>
              </a:rPr>
              <a:t>: </a:t>
            </a: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2e/2μ trigger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&gt;12GeV)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leptons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20GeV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Opposite charge  for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Z mass cut: 76 &lt; </a:t>
            </a:r>
            <a:r>
              <a:rPr lang="en-US" dirty="0" err="1" smtClean="0">
                <a:solidFill>
                  <a:srgbClr val="595959"/>
                </a:solidFill>
              </a:rPr>
              <a:t>m</a:t>
            </a:r>
            <a:r>
              <a:rPr lang="en-US" baseline="-25000" dirty="0" err="1" smtClean="0">
                <a:solidFill>
                  <a:srgbClr val="595959"/>
                </a:solidFill>
              </a:rPr>
              <a:t>ll</a:t>
            </a:r>
            <a:r>
              <a:rPr lang="en-US" dirty="0" smtClean="0">
                <a:solidFill>
                  <a:srgbClr val="595959"/>
                </a:solidFill>
              </a:rPr>
              <a:t> &lt; 106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&lt; 50GeV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Two leading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tagged</a:t>
            </a: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WH: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1 lepton –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</a:t>
            </a:r>
            <a:r>
              <a:rPr lang="en-US" baseline="-25000" dirty="0" smtClean="0">
                <a:solidFill>
                  <a:srgbClr val="595959"/>
                </a:solidFill>
              </a:rPr>
              <a:t>T </a:t>
            </a:r>
            <a:r>
              <a:rPr lang="en-US" dirty="0" smtClean="0">
                <a:solidFill>
                  <a:srgbClr val="595959"/>
                </a:solidFill>
              </a:rPr>
              <a:t>=  √2p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l</a:t>
            </a:r>
            <a:r>
              <a:rPr lang="en-US" dirty="0" smtClean="0">
                <a:solidFill>
                  <a:srgbClr val="595959"/>
                </a:solidFill>
              </a:rPr>
              <a:t>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(1 - </a:t>
            </a:r>
            <a:r>
              <a:rPr lang="en-US" dirty="0" err="1" smtClean="0">
                <a:solidFill>
                  <a:srgbClr val="595959"/>
                </a:solidFill>
              </a:rPr>
              <a:t>cos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Δφ</a:t>
            </a:r>
            <a:r>
              <a:rPr lang="en-US" baseline="-25000" dirty="0" err="1" smtClean="0">
                <a:solidFill>
                  <a:srgbClr val="595959"/>
                </a:solidFill>
              </a:rPr>
              <a:t>lν</a:t>
            </a:r>
            <a:r>
              <a:rPr lang="en-US" dirty="0" smtClean="0">
                <a:solidFill>
                  <a:srgbClr val="595959"/>
                </a:solidFill>
              </a:rPr>
              <a:t> ) &gt; 40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&gt; 25GeV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jets (anti-</a:t>
            </a:r>
            <a:r>
              <a:rPr lang="en-US" dirty="0" err="1" smtClean="0">
                <a:solidFill>
                  <a:srgbClr val="595959"/>
                </a:solidFill>
              </a:rPr>
              <a:t>k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0.4; E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25GeV) to reduce top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Both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8"/>
            <a:ext cx="8229600" cy="841902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</a:t>
            </a:r>
            <a:r>
              <a:rPr lang="en-US" dirty="0" smtClean="0"/>
              <a:t>CMS H-&gt;bb </a:t>
            </a:r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0" y="1175890"/>
            <a:ext cx="5178372" cy="51804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Subjective impression: </a:t>
            </a:r>
          </a:p>
          <a:p>
            <a:pPr lvl="1"/>
            <a:r>
              <a:rPr lang="en-US" dirty="0" smtClean="0"/>
              <a:t>Looks as clever as our own analysis but better optimized</a:t>
            </a:r>
          </a:p>
          <a:p>
            <a:r>
              <a:rPr lang="en-US" dirty="0" smtClean="0"/>
              <a:t>Some different strategic choices: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Included ZH-&gt;</a:t>
            </a:r>
            <a:r>
              <a:rPr lang="en-US" dirty="0" err="1" smtClean="0">
                <a:solidFill>
                  <a:srgbClr val="000000"/>
                </a:solidFill>
              </a:rPr>
              <a:t>ννbb</a:t>
            </a:r>
            <a:r>
              <a:rPr lang="en-US" dirty="0" smtClean="0">
                <a:solidFill>
                  <a:srgbClr val="000000"/>
                </a:solidFill>
              </a:rPr>
              <a:t> – best significance channel (S/√(S+B) = 0.25 @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=115GeV)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B-jet selection: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 tight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-jet &amp; 1 loose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-jet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Used sum of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-tag weights to select H-&gt;bb jet pair (</a:t>
            </a:r>
            <a:r>
              <a:rPr lang="en-US" dirty="0" err="1" smtClean="0">
                <a:solidFill>
                  <a:srgbClr val="000000"/>
                </a:solidFill>
              </a:rPr>
              <a:t>Σp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baseline="30000" dirty="0" err="1" smtClean="0">
                <a:solidFill>
                  <a:srgbClr val="000000"/>
                </a:solidFill>
              </a:rPr>
              <a:t>jet</a:t>
            </a:r>
            <a:r>
              <a:rPr lang="en-US" dirty="0" smtClean="0">
                <a:solidFill>
                  <a:srgbClr val="000000"/>
                </a:solidFill>
              </a:rPr>
              <a:t> for WH)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Selected a more boosted topology (but no jet substructure analysis):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Cut on vector boson and Higgs 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allows cut on Δφ(V,H)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 err="1" smtClean="0">
                <a:solidFill>
                  <a:srgbClr val="000000"/>
                </a:solidFill>
              </a:rPr>
              <a:t>m(H</a:t>
            </a:r>
            <a:r>
              <a:rPr lang="en-US" dirty="0" smtClean="0">
                <a:solidFill>
                  <a:srgbClr val="000000"/>
                </a:solidFill>
              </a:rPr>
              <a:t>)-dependent </a:t>
            </a:r>
            <a:r>
              <a:rPr lang="en-US" dirty="0" err="1" smtClean="0">
                <a:solidFill>
                  <a:srgbClr val="000000"/>
                </a:solidFill>
              </a:rPr>
              <a:t>m(bb</a:t>
            </a:r>
            <a:r>
              <a:rPr lang="en-US" dirty="0" smtClean="0">
                <a:solidFill>
                  <a:srgbClr val="000000"/>
                </a:solidFill>
              </a:rPr>
              <a:t>) cuts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BDT: 10-20% improvement in each channel </a:t>
            </a:r>
            <a:r>
              <a:rPr lang="en-US" dirty="0" err="1" smtClean="0">
                <a:solidFill>
                  <a:srgbClr val="000000"/>
                </a:solidFill>
              </a:rPr>
              <a:t>wrt</a:t>
            </a:r>
            <a:r>
              <a:rPr lang="en-US" dirty="0" smtClean="0">
                <a:solidFill>
                  <a:srgbClr val="000000"/>
                </a:solidFill>
              </a:rPr>
              <a:t> cut-based</a:t>
            </a:r>
            <a:endParaRPr lang="en-US" dirty="0" smtClean="0"/>
          </a:p>
          <a:p>
            <a:r>
              <a:rPr lang="en-US" dirty="0" smtClean="0"/>
              <a:t>According to note some significant differences in performance: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Better </a:t>
            </a:r>
            <a:r>
              <a:rPr lang="en-US" dirty="0" err="1" smtClean="0">
                <a:solidFill>
                  <a:srgbClr val="000000"/>
                </a:solidFill>
              </a:rPr>
              <a:t>di</a:t>
            </a:r>
            <a:r>
              <a:rPr lang="en-US" dirty="0" smtClean="0">
                <a:solidFill>
                  <a:srgbClr val="000000"/>
                </a:solidFill>
              </a:rPr>
              <a:t>-jet mass resolution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Better JES and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-tagging uncertainties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- 30/8/2011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7097" y="753824"/>
            <a:ext cx="592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CDS record: </a:t>
            </a:r>
            <a:r>
              <a:rPr lang="en-US" dirty="0" smtClean="0">
                <a:solidFill>
                  <a:srgbClr val="0000FF"/>
                </a:solidFill>
              </a:rPr>
              <a:t>http://cdsweb.cern.ch/record/1376636?ln=en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Figure_005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01878" y="3889728"/>
            <a:ext cx="3642122" cy="2466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878" y="1061798"/>
            <a:ext cx="3642122" cy="282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- 30/8/2011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4364" y="227475"/>
          <a:ext cx="8767142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308"/>
                <a:gridCol w="684583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Comparison</a:t>
                      </a:r>
                      <a:r>
                        <a:rPr lang="en-US" baseline="0" dirty="0" smtClean="0"/>
                        <a:t> between</a:t>
                      </a:r>
                      <a:r>
                        <a:rPr lang="en-US" dirty="0" smtClean="0"/>
                        <a:t> CMS’ LP2011 results and</a:t>
                      </a:r>
                      <a:r>
                        <a:rPr lang="en-US" baseline="0" dirty="0" smtClean="0"/>
                        <a:t> our EPS2011 CONF note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Included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ZH-&gt;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ννbb</a:t>
                      </a:r>
                      <a:r>
                        <a:rPr lang="en-US" baseline="0" dirty="0" smtClean="0"/>
                        <a:t> channel (best significance)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Multivariate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Boosted</a:t>
                      </a:r>
                      <a:r>
                        <a:rPr lang="en-US" baseline="0" dirty="0" smtClean="0"/>
                        <a:t> Decision Tree: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≈ 10 – 20% improvement </a:t>
                      </a:r>
                      <a:r>
                        <a:rPr lang="en-US" dirty="0" smtClean="0"/>
                        <a:t>in each channel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Monte Carlo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Hwg++/Powheg</a:t>
                      </a:r>
                      <a:r>
                        <a:rPr lang="en-US" dirty="0" smtClean="0"/>
                        <a:t> (NLO) for signal;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Madgraph</a:t>
                      </a:r>
                      <a:r>
                        <a:rPr lang="en-US" baseline="0" dirty="0" smtClean="0"/>
                        <a:t> for some </a:t>
                      </a:r>
                      <a:r>
                        <a:rPr lang="en-US" baseline="0" dirty="0" err="1" smtClean="0"/>
                        <a:t>backgr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Trigger: </a:t>
                      </a:r>
                    </a:p>
                    <a:p>
                      <a:r>
                        <a:rPr lang="en-US" dirty="0" smtClean="0"/>
                        <a:t>some work</a:t>
                      </a:r>
                      <a:r>
                        <a:rPr lang="en-US" baseline="0" dirty="0" smtClean="0"/>
                        <a:t> spent optimizing this, esp. </a:t>
                      </a:r>
                      <a:r>
                        <a:rPr lang="en-US" baseline="0" dirty="0" err="1" smtClean="0"/>
                        <a:t>e</a:t>
                      </a:r>
                      <a:r>
                        <a:rPr lang="en-US" baseline="0" dirty="0" smtClean="0"/>
                        <a:t> triggers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particle flow for MET</a:t>
                      </a:r>
                      <a:r>
                        <a:rPr lang="en-US" baseline="0" dirty="0" smtClean="0"/>
                        <a:t> triggers &amp; ≠ triggers for ≠ run periods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WH: mu17, </a:t>
                      </a:r>
                      <a:r>
                        <a:rPr lang="en-US" baseline="0" dirty="0" smtClean="0"/>
                        <a:t>e22_2j30_j25_xe15</a:t>
                      </a:r>
                    </a:p>
                    <a:p>
                      <a:r>
                        <a:rPr lang="en-US" baseline="0" dirty="0" err="1" smtClean="0"/>
                        <a:t>Z(ll)H</a:t>
                      </a:r>
                      <a:r>
                        <a:rPr lang="en-US" baseline="0" dirty="0" smtClean="0"/>
                        <a:t>: mu17, e17i_e8i</a:t>
                      </a:r>
                    </a:p>
                    <a:p>
                      <a:r>
                        <a:rPr lang="en-US" baseline="0" dirty="0" smtClean="0"/>
                        <a:t>Z(νν)H: j20 OR xe150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Particle-flow based MET and MET 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Particle-flow jets: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&gt; 30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 (WH), 20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llbb</a:t>
                      </a:r>
                      <a:r>
                        <a:rPr lang="en-US" baseline="0" dirty="0" smtClean="0"/>
                        <a:t>), 80/30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ννbb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Pileup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JVF-like algorithm plus </a:t>
                      </a: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-based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Leptons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μ</a:t>
                      </a:r>
                      <a:r>
                        <a:rPr lang="en-US" dirty="0" smtClean="0"/>
                        <a:t> &gt; 20GeV, </a:t>
                      </a: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e</a:t>
                      </a:r>
                      <a:r>
                        <a:rPr lang="en-US" dirty="0" smtClean="0"/>
                        <a:t>&gt;20(ZH)/30(WH)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B-tagging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to IP3D+SV1;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1 tight (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</a:rPr>
                        <a:t>ε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=50%)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-jet &amp; 1 loose (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</a:rPr>
                        <a:t>ε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=72%) </a:t>
                      </a:r>
                      <a:r>
                        <a:rPr lang="en-US" baseline="0" dirty="0" err="1" smtClean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-jet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smtClean="0"/>
                        <a:t>Used sum of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dirty="0" smtClean="0"/>
                        <a:t>-tag weights to select H-&gt;bb jet</a:t>
                      </a:r>
                      <a:r>
                        <a:rPr lang="en-US" baseline="0" dirty="0" smtClean="0"/>
                        <a:t> pair (</a:t>
                      </a:r>
                      <a:r>
                        <a:rPr lang="en-US" baseline="0" dirty="0" err="1" smtClean="0"/>
                        <a:t>Σp</a:t>
                      </a:r>
                      <a:r>
                        <a:rPr lang="en-US" baseline="-25000" dirty="0" err="1" smtClean="0"/>
                        <a:t>T</a:t>
                      </a:r>
                      <a:r>
                        <a:rPr lang="en-US" baseline="30000" dirty="0" err="1" smtClean="0"/>
                        <a:t>jet</a:t>
                      </a:r>
                      <a:r>
                        <a:rPr lang="en-US" baseline="0" dirty="0" smtClean="0"/>
                        <a:t> for WH)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cuts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0" dirty="0" smtClean="0"/>
                        <a:t> on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Δφ(V,H) in conjunction with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0000FF"/>
                          </a:solidFill>
                        </a:rPr>
                        <a:t>V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and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aseline="30000" dirty="0" err="1" smtClean="0">
                          <a:solidFill>
                            <a:srgbClr val="0000FF"/>
                          </a:solidFill>
                        </a:rPr>
                        <a:t>bb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(≈ </a:t>
                      </a:r>
                      <a:r>
                        <a:rPr lang="en-US" dirty="0" smtClean="0"/>
                        <a:t>100-160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m(bb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) window cuts: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baseline="-25000" dirty="0" err="1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± 15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GeV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m(H</a:t>
                      </a:r>
                      <a:r>
                        <a:rPr lang="en-US" dirty="0" smtClean="0"/>
                        <a:t>) reconstruction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of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H</a:t>
                      </a:r>
                      <a:r>
                        <a:rPr lang="en-US" dirty="0" smtClean="0"/>
                        <a:t> window</a:t>
                      </a:r>
                      <a:r>
                        <a:rPr lang="en-US" baseline="0" dirty="0" smtClean="0"/>
                        <a:t> cut (m</a:t>
                      </a:r>
                      <a:r>
                        <a:rPr lang="en-US" baseline="-25000" dirty="0" smtClean="0"/>
                        <a:t>H</a:t>
                      </a:r>
                      <a:r>
                        <a:rPr lang="en-US" baseline="0" dirty="0" smtClean="0"/>
                        <a:t>±15GeV) ≈75-80%</a:t>
                      </a:r>
                    </a:p>
                    <a:p>
                      <a:r>
                        <a:rPr lang="en-US" baseline="0" dirty="0" smtClean="0"/>
                        <a:t>If normal distr. =&gt; 1.2×σ(bb), i.e.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σ(bb)≈13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(20GeV for us)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Systematics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except: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JES (1%) &amp;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of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-tagging (10%)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–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9%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16% for us)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93442" y="2425023"/>
            <a:ext cx="4834467" cy="42964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1108" y="1749778"/>
            <a:ext cx="3695890" cy="4606572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Select </a:t>
            </a:r>
            <a:r>
              <a:rPr lang="en-US" dirty="0" err="1" smtClean="0">
                <a:solidFill>
                  <a:srgbClr val="595959"/>
                </a:solidFill>
              </a:rPr>
              <a:t>W➝lν</a:t>
            </a:r>
            <a:r>
              <a:rPr lang="en-US" dirty="0" smtClean="0">
                <a:solidFill>
                  <a:srgbClr val="595959"/>
                </a:solidFill>
              </a:rPr>
              <a:t> events and search for a </a:t>
            </a:r>
            <a:r>
              <a:rPr lang="en-US" dirty="0" err="1" smtClean="0">
                <a:solidFill>
                  <a:srgbClr val="595959"/>
                </a:solidFill>
              </a:rPr>
              <a:t>H➝bb</a:t>
            </a:r>
            <a:r>
              <a:rPr lang="en-US" dirty="0" smtClean="0">
                <a:solidFill>
                  <a:srgbClr val="595959"/>
                </a:solidFill>
              </a:rPr>
              <a:t> jet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for high-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jet (Cambridge-Aachen algorithm, R=1.2)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Search jet clustering history in reverse and look for large mass drop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595959"/>
                </a:solidFill>
              </a:rPr>
              <a:t>Re-cluster with small R parameter to find sub jets</a:t>
            </a:r>
          </a:p>
          <a:p>
            <a:pPr marL="514350" indent="-514350"/>
            <a:endParaRPr lang="en-US" dirty="0" smtClean="0">
              <a:solidFill>
                <a:srgbClr val="595959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Peak consistent with </a:t>
            </a:r>
            <a:r>
              <a:rPr lang="en-US" dirty="0" err="1" smtClean="0">
                <a:solidFill>
                  <a:srgbClr val="595959"/>
                </a:solidFill>
              </a:rPr>
              <a:t>W➝jj</a:t>
            </a:r>
            <a:r>
              <a:rPr lang="en-US" dirty="0" smtClean="0">
                <a:solidFill>
                  <a:srgbClr val="595959"/>
                </a:solidFill>
              </a:rPr>
              <a:t> in </a:t>
            </a:r>
            <a:r>
              <a:rPr lang="en-US" dirty="0" err="1" smtClean="0">
                <a:solidFill>
                  <a:srgbClr val="595959"/>
                </a:solidFill>
              </a:rPr>
              <a:t>tt</a:t>
            </a:r>
            <a:r>
              <a:rPr lang="en-US" dirty="0" smtClean="0">
                <a:solidFill>
                  <a:srgbClr val="595959"/>
                </a:solidFill>
              </a:rPr>
              <a:t> events </a:t>
            </a:r>
          </a:p>
          <a:p>
            <a:pPr marL="514350" indent="-514350"/>
            <a:r>
              <a:rPr lang="en-US" dirty="0" smtClean="0">
                <a:solidFill>
                  <a:srgbClr val="595959"/>
                </a:solidFill>
              </a:rPr>
              <a:t>Proof of principle for future analysis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41108" y="354471"/>
            <a:ext cx="8832267" cy="13953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Alternative to inclusive channels: search for high-</a:t>
            </a:r>
            <a:r>
              <a:rPr lang="en-US" dirty="0" err="1" smtClean="0">
                <a:solidFill>
                  <a:srgbClr val="595959"/>
                </a:solidFill>
              </a:rPr>
              <a:t>pT</a:t>
            </a:r>
            <a:r>
              <a:rPr lang="en-US" dirty="0" smtClean="0">
                <a:solidFill>
                  <a:srgbClr val="595959"/>
                </a:solidFill>
              </a:rPr>
              <a:t> Higgs to bb: 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J. M. Butterworth, A. R. Davison, M. Rubin, and G. P. Salam, Phys. Rev. </a:t>
            </a:r>
            <a:r>
              <a:rPr lang="en-US" dirty="0" err="1" smtClean="0">
                <a:solidFill>
                  <a:srgbClr val="595959"/>
                </a:solidFill>
              </a:rPr>
              <a:t>Lett</a:t>
            </a:r>
            <a:r>
              <a:rPr lang="en-US" dirty="0" smtClean="0">
                <a:solidFill>
                  <a:srgbClr val="595959"/>
                </a:solidFill>
              </a:rPr>
              <a:t>. 100 (2008) 242001, arXiv:0802.2470 [</a:t>
            </a:r>
            <a:r>
              <a:rPr lang="en-US" dirty="0" err="1" smtClean="0">
                <a:solidFill>
                  <a:srgbClr val="595959"/>
                </a:solidFill>
              </a:rPr>
              <a:t>hep</a:t>
            </a:r>
            <a:r>
              <a:rPr lang="en-US" dirty="0" smtClean="0">
                <a:solidFill>
                  <a:srgbClr val="595959"/>
                </a:solidFill>
              </a:rPr>
              <a:t>-ph]</a:t>
            </a:r>
          </a:p>
          <a:p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H</a:t>
            </a:r>
            <a:r>
              <a:rPr lang="en-US" baseline="30000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&gt; 200GeV ≈ 5% of inclusive cross section but improved significance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2390" y="635635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42" y="1544296"/>
            <a:ext cx="4834467" cy="101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739" y="5982574"/>
            <a:ext cx="437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See talk by Adam Davison next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806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 all things </a:t>
            </a:r>
            <a:r>
              <a:rPr lang="en-US" dirty="0" err="1" smtClean="0"/>
              <a:t>Higgsy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679"/>
          </a:xfrm>
        </p:spPr>
        <p:txBody>
          <a:bodyPr/>
          <a:lstStyle/>
          <a:p>
            <a:r>
              <a:rPr lang="en-US" dirty="0" smtClean="0"/>
              <a:t>H-&gt;WW backup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17"/>
            <a:ext cx="8229600" cy="5288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H-&gt;WW-&gt;</a:t>
            </a:r>
            <a:r>
              <a:rPr lang="en-US" dirty="0" err="1" smtClean="0"/>
              <a:t>lνqq</a:t>
            </a:r>
            <a:r>
              <a:rPr lang="en-US" dirty="0" smtClean="0"/>
              <a:t> cuts:</a:t>
            </a:r>
          </a:p>
          <a:p>
            <a:r>
              <a:rPr lang="en-US" dirty="0" smtClean="0"/>
              <a:t>Leptons: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lep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(isolated)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lep</a:t>
            </a:r>
            <a:r>
              <a:rPr lang="en-US" dirty="0" smtClean="0"/>
              <a:t>|&lt; 2.47 (</a:t>
            </a:r>
            <a:r>
              <a:rPr lang="en-US" dirty="0" err="1" smtClean="0"/>
              <a:t>e</a:t>
            </a:r>
            <a:r>
              <a:rPr lang="en-US" dirty="0" smtClean="0"/>
              <a:t>, excl. crack) / 2.4 (</a:t>
            </a:r>
            <a:r>
              <a:rPr lang="en-US" dirty="0" err="1" smtClean="0"/>
              <a:t>μ</a:t>
            </a:r>
            <a:r>
              <a:rPr lang="en-US" dirty="0" smtClean="0"/>
              <a:t>)</a:t>
            </a:r>
          </a:p>
          <a:p>
            <a:r>
              <a:rPr lang="en-US" dirty="0" smtClean="0"/>
              <a:t>Jets &amp; MET: 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R=0.4 (calibrated </a:t>
            </a:r>
            <a:r>
              <a:rPr lang="en-US" dirty="0" err="1" smtClean="0"/>
              <a:t>topoclusters</a:t>
            </a:r>
            <a:r>
              <a:rPr lang="en-US" dirty="0" smtClean="0"/>
              <a:t>, EM+JES)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jet</a:t>
            </a:r>
            <a:r>
              <a:rPr lang="en-US" dirty="0" smtClean="0"/>
              <a:t>|</a:t>
            </a:r>
            <a:r>
              <a:rPr lang="en-US" dirty="0" smtClean="0"/>
              <a:t>&lt;</a:t>
            </a:r>
            <a:r>
              <a:rPr lang="en-US" dirty="0" smtClean="0"/>
              <a:t> 4.5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&gt; 30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H→WW→lνqq</a:t>
            </a:r>
            <a:endParaRPr lang="en-US" dirty="0" smtClean="0"/>
          </a:p>
          <a:p>
            <a:pPr lvl="1"/>
            <a:r>
              <a:rPr lang="en-US" dirty="0" smtClean="0"/>
              <a:t>JES systematic uncertainty important</a:t>
            </a:r>
          </a:p>
          <a:p>
            <a:r>
              <a:rPr lang="en-US" dirty="0" smtClean="0"/>
              <a:t>H -&gt; WW -&gt; </a:t>
            </a:r>
            <a:r>
              <a:rPr lang="en-US" dirty="0" err="1" smtClean="0"/>
              <a:t>lνlν</a:t>
            </a:r>
            <a:endParaRPr lang="en-US" dirty="0" smtClean="0"/>
          </a:p>
          <a:p>
            <a:pPr lvl="1"/>
            <a:r>
              <a:rPr lang="en-US" dirty="0" smtClean="0"/>
              <a:t>Jets &amp;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R=0.4 (calibrated </a:t>
            </a:r>
            <a:r>
              <a:rPr lang="en-US" dirty="0" err="1" smtClean="0"/>
              <a:t>topoclusters</a:t>
            </a:r>
            <a:r>
              <a:rPr lang="en-US" dirty="0" smtClean="0"/>
              <a:t>, EM+JES)</a:t>
            </a:r>
          </a:p>
          <a:p>
            <a:pPr lvl="1"/>
            <a:r>
              <a:rPr lang="en-US" dirty="0" smtClean="0"/>
              <a:t>Uses B-jet veto</a:t>
            </a:r>
          </a:p>
          <a:p>
            <a:pPr lvl="1"/>
            <a:r>
              <a:rPr lang="en-US" dirty="0" smtClean="0"/>
              <a:t>Does not use JVF cut in current results – but will use soon )(see </a:t>
            </a:r>
            <a:r>
              <a:rPr lang="en-US" dirty="0" err="1" smtClean="0"/>
              <a:t>Haifeng</a:t>
            </a:r>
            <a:r>
              <a:rPr lang="en-US" dirty="0" smtClean="0"/>
              <a:t> Li’s contribution to JVF session)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projection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T,rel</a:t>
            </a:r>
            <a:r>
              <a:rPr lang="en-US" baseline="30000" dirty="0" err="1" smtClean="0"/>
              <a:t>miss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lep</a:t>
            </a:r>
            <a:r>
              <a:rPr lang="en-US" dirty="0" err="1" smtClean="0"/>
              <a:t>ν</a:t>
            </a:r>
            <a:r>
              <a:rPr lang="en-US" dirty="0" smtClean="0"/>
              <a:t> semi-</a:t>
            </a:r>
            <a:r>
              <a:rPr lang="en-US" dirty="0" err="1" smtClean="0"/>
              <a:t>leptonic</a:t>
            </a:r>
            <a:r>
              <a:rPr lang="en-US" dirty="0" smtClean="0"/>
              <a:t> top channe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674" y="892014"/>
            <a:ext cx="6308326" cy="26003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Production channel: </a:t>
            </a:r>
            <a:r>
              <a:rPr lang="en-US" dirty="0" err="1" smtClean="0"/>
              <a:t>tt</a:t>
            </a:r>
            <a:r>
              <a:rPr lang="en-US" dirty="0" smtClean="0"/>
              <a:t> -&gt; </a:t>
            </a:r>
            <a:r>
              <a:rPr lang="en-US" dirty="0" err="1" smtClean="0"/>
              <a:t>bWbH</a:t>
            </a:r>
            <a:r>
              <a:rPr lang="en-US" baseline="30000" dirty="0" smtClean="0"/>
              <a:t>+ </a:t>
            </a:r>
            <a:r>
              <a:rPr lang="en-US" dirty="0" smtClean="0"/>
              <a:t>-&gt; </a:t>
            </a:r>
            <a:r>
              <a:rPr lang="en-US" dirty="0" err="1" smtClean="0"/>
              <a:t>blν</a:t>
            </a:r>
            <a:r>
              <a:rPr lang="en-US" dirty="0" smtClean="0"/>
              <a:t> </a:t>
            </a:r>
            <a:r>
              <a:rPr lang="en-US" dirty="0" err="1" smtClean="0"/>
              <a:t>bτ</a:t>
            </a:r>
            <a:r>
              <a:rPr lang="en-US" baseline="-25000" dirty="0" err="1" smtClean="0"/>
              <a:t>lep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Jet Energy Scale systematic up</a:t>
            </a:r>
            <a:r>
              <a:rPr lang="en-US" dirty="0" smtClean="0"/>
              <a:t>/down</a:t>
            </a:r>
            <a:r>
              <a:rPr lang="en-US" dirty="0" smtClean="0"/>
              <a:t> variations </a:t>
            </a:r>
          </a:p>
          <a:p>
            <a:r>
              <a:rPr lang="en-US" dirty="0" smtClean="0"/>
              <a:t>Left: Final </a:t>
            </a:r>
            <a:r>
              <a:rPr lang="en-US" dirty="0" err="1" smtClean="0"/>
              <a:t>discriminant</a:t>
            </a:r>
            <a:r>
              <a:rPr lang="en-US" dirty="0" smtClean="0"/>
              <a:t>: generalized mT2(H+)</a:t>
            </a:r>
          </a:p>
          <a:p>
            <a:pPr lvl="1"/>
            <a:r>
              <a:rPr lang="en-US" dirty="0" smtClean="0"/>
              <a:t>Top: </a:t>
            </a:r>
            <a:r>
              <a:rPr lang="en-US" dirty="0" smtClean="0"/>
              <a:t>signal 140 </a:t>
            </a:r>
            <a:r>
              <a:rPr lang="en-US" dirty="0" err="1" smtClean="0"/>
              <a:t>Ge</a:t>
            </a:r>
            <a:r>
              <a:rPr lang="en-US" dirty="0" err="1" smtClean="0"/>
              <a:t>V</a:t>
            </a:r>
            <a:r>
              <a:rPr lang="en-US" dirty="0" smtClean="0"/>
              <a:t>; bottom: </a:t>
            </a:r>
            <a:r>
              <a:rPr lang="en-US" dirty="0" smtClean="0"/>
              <a:t>dominant background </a:t>
            </a:r>
            <a:r>
              <a:rPr lang="en-US" dirty="0" err="1" smtClean="0"/>
              <a:t>ttbar</a:t>
            </a:r>
            <a:endParaRPr lang="en-US" dirty="0" smtClean="0"/>
          </a:p>
          <a:p>
            <a:r>
              <a:rPr lang="en-US" dirty="0" smtClean="0"/>
              <a:t>Bottom</a:t>
            </a:r>
            <a:r>
              <a:rPr lang="en-US" dirty="0" smtClean="0"/>
              <a:t>: </a:t>
            </a:r>
            <a:r>
              <a:rPr lang="en-US" dirty="0" err="1" smtClean="0"/>
              <a:t>cos</a:t>
            </a:r>
            <a:r>
              <a:rPr lang="en-US" dirty="0" smtClean="0"/>
              <a:t>*</a:t>
            </a:r>
            <a:r>
              <a:rPr lang="en-US" dirty="0" err="1" smtClean="0"/>
              <a:t>θ</a:t>
            </a:r>
            <a:r>
              <a:rPr lang="en-US" dirty="0" smtClean="0"/>
              <a:t> Important </a:t>
            </a:r>
            <a:r>
              <a:rPr lang="en-US" dirty="0" smtClean="0"/>
              <a:t>discriminating variable, also used for </a:t>
            </a:r>
            <a:r>
              <a:rPr lang="en-US" dirty="0" smtClean="0"/>
              <a:t>background normalization</a:t>
            </a:r>
          </a:p>
          <a:p>
            <a:pPr lvl="1"/>
            <a:r>
              <a:rPr lang="en-US" dirty="0" smtClean="0"/>
              <a:t>Center: </a:t>
            </a:r>
            <a:r>
              <a:rPr lang="en-US" dirty="0" smtClean="0"/>
              <a:t>signal 140 </a:t>
            </a:r>
            <a:r>
              <a:rPr lang="en-US" dirty="0" err="1" smtClean="0"/>
              <a:t>GeV</a:t>
            </a:r>
            <a:r>
              <a:rPr lang="en-US" dirty="0" smtClean="0"/>
              <a:t>; </a:t>
            </a:r>
            <a:r>
              <a:rPr lang="en-US" dirty="0" smtClean="0"/>
              <a:t>right: dominant background </a:t>
            </a:r>
            <a:r>
              <a:rPr lang="en-US" dirty="0" err="1" smtClean="0"/>
              <a:t>ttbar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1" y="892014"/>
            <a:ext cx="2726533" cy="279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" y="3671576"/>
            <a:ext cx="2726532" cy="2746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056" y="3671576"/>
            <a:ext cx="2862896" cy="2746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62" y="3671576"/>
            <a:ext cx="2862896" cy="2746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978" y="2921000"/>
            <a:ext cx="3685947" cy="69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5" y="232792"/>
            <a:ext cx="8231015" cy="612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1" y="480836"/>
            <a:ext cx="7840408" cy="587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60205" y="1377420"/>
            <a:ext cx="4630791" cy="4602944"/>
            <a:chOff x="2583520" y="2695876"/>
            <a:chExt cx="4630791" cy="4602944"/>
          </a:xfrm>
        </p:grpSpPr>
        <p:pic>
          <p:nvPicPr>
            <p:cNvPr id="17" name="Picture 16" descr="nc_cc_dsdq2_cteq6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3520" y="2695876"/>
              <a:ext cx="4630791" cy="460294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5512461" y="4781904"/>
              <a:ext cx="29728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7F7F7F"/>
                  </a:solidFill>
                </a:rPr>
                <a:t>http://www-zeus.desy.de/physics/sfew/PUBLIC/sfew_results/preliminary/dis04/</a:t>
              </a:r>
              <a:endParaRPr lang="en-US" sz="1100" dirty="0">
                <a:solidFill>
                  <a:srgbClr val="7F7F7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68396" y="3654661"/>
              <a:ext cx="81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Z</a:t>
              </a:r>
              <a:r>
                <a:rPr lang="en-US" baseline="30000" dirty="0" smtClean="0">
                  <a:solidFill>
                    <a:schemeClr val="tx2"/>
                  </a:solidFill>
                </a:rPr>
                <a:t>0</a:t>
              </a:r>
              <a:r>
                <a:rPr lang="en-US" dirty="0" smtClean="0">
                  <a:solidFill>
                    <a:schemeClr val="tx2"/>
                  </a:solidFill>
                </a:rPr>
                <a:t>/γ</a:t>
              </a:r>
              <a:r>
                <a:rPr lang="en-US" baseline="30000" dirty="0" smtClean="0">
                  <a:solidFill>
                    <a:schemeClr val="tx2"/>
                  </a:solidFill>
                </a:rPr>
                <a:t>*</a:t>
              </a:r>
              <a:endParaRPr lang="en-US" baseline="30000" dirty="0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8396" y="4616348"/>
              <a:ext cx="63052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±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600"/>
          </a:xfrm>
        </p:spPr>
        <p:txBody>
          <a:bodyPr/>
          <a:lstStyle/>
          <a:p>
            <a:r>
              <a:rPr lang="en-US" dirty="0" smtClean="0"/>
              <a:t>Why all the fuss?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39550" y="1214238"/>
            <a:ext cx="4147943" cy="5142112"/>
          </a:xfrm>
        </p:spPr>
        <p:txBody>
          <a:bodyPr>
            <a:noAutofit/>
          </a:bodyPr>
          <a:lstStyle/>
          <a:p>
            <a:r>
              <a:rPr lang="en-US" sz="2000" dirty="0" smtClean="0"/>
              <a:t>Electroweak </a:t>
            </a:r>
            <a:r>
              <a:rPr lang="en-US" sz="2000" dirty="0" smtClean="0">
                <a:solidFill>
                  <a:srgbClr val="008000"/>
                </a:solidFill>
              </a:rPr>
              <a:t>symmetry breaking/unification </a:t>
            </a:r>
            <a:r>
              <a:rPr lang="en-US" sz="2000" dirty="0" smtClean="0"/>
              <a:t>and the need to account for </a:t>
            </a:r>
            <a:r>
              <a:rPr lang="en-US" sz="2000" dirty="0" smtClean="0">
                <a:solidFill>
                  <a:srgbClr val="008000"/>
                </a:solidFill>
              </a:rPr>
              <a:t>massive particles</a:t>
            </a:r>
            <a:r>
              <a:rPr lang="en-US" sz="2000" dirty="0" smtClean="0"/>
              <a:t> is clear from experimental data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simplest model</a:t>
            </a:r>
            <a:r>
              <a:rPr lang="en-US" sz="2000" dirty="0" smtClean="0"/>
              <a:t> of electroweak symmetry breaking predicts one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Higgs scalar</a:t>
            </a:r>
            <a:r>
              <a:rPr lang="en-US" sz="2000" b="1" dirty="0" smtClean="0"/>
              <a:t> – </a:t>
            </a:r>
            <a:r>
              <a:rPr lang="en-US" sz="2000" dirty="0" smtClean="0"/>
              <a:t>the boson mass is the only free parameter in this model</a:t>
            </a:r>
          </a:p>
          <a:p>
            <a:endParaRPr lang="en-US" sz="2000" dirty="0" smtClean="0"/>
          </a:p>
          <a:p>
            <a:r>
              <a:rPr lang="en-US" sz="2000" dirty="0" smtClean="0"/>
              <a:t>Without the Higgs boson, some cross section calculations would return </a:t>
            </a:r>
            <a:r>
              <a:rPr lang="en-US" sz="2000" dirty="0" smtClean="0"/>
              <a:t>wrong/un-physical </a:t>
            </a:r>
            <a:r>
              <a:rPr lang="en-US" sz="2000" dirty="0" smtClean="0"/>
              <a:t>results (W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scattering)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HCHiggs_XS_7T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0" y="1176302"/>
            <a:ext cx="6603859" cy="474548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physics at the </a:t>
            </a:r>
            <a:r>
              <a:rPr lang="en-US" dirty="0" smtClean="0"/>
              <a:t>LHC: SM case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1046755" y="3050837"/>
            <a:ext cx="4031576" cy="560209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Excluded by LEP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501" y="1315153"/>
            <a:ext cx="3927113" cy="4019047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Disfavoured</a:t>
            </a:r>
            <a:r>
              <a:rPr lang="en-US" dirty="0" smtClean="0">
                <a:solidFill>
                  <a:srgbClr val="000000"/>
                </a:solidFill>
              </a:rPr>
              <a:t> by EW precision fits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80" y="942765"/>
            <a:ext cx="1785919" cy="1210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3" y="2153355"/>
            <a:ext cx="1785919" cy="12067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0" y="3360056"/>
            <a:ext cx="1794322" cy="1318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80" y="4693461"/>
            <a:ext cx="1794322" cy="1228328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7" idx="3"/>
          </p:cNvCxnSpPr>
          <p:nvPr/>
        </p:nvCxnSpPr>
        <p:spPr>
          <a:xfrm>
            <a:off x="1932099" y="1548060"/>
            <a:ext cx="1583892" cy="1292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1940502" y="2756706"/>
            <a:ext cx="1449623" cy="3"/>
          </a:xfrm>
          <a:prstGeom prst="straightConnector1">
            <a:avLst/>
          </a:prstGeom>
          <a:ln>
            <a:solidFill>
              <a:srgbClr val="3D8F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 flipV="1">
            <a:off x="1940502" y="3058691"/>
            <a:ext cx="1575489" cy="960504"/>
          </a:xfrm>
          <a:prstGeom prst="straightConnector1">
            <a:avLst/>
          </a:prstGeom>
          <a:ln>
            <a:solidFill>
              <a:srgbClr val="8A3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940502" y="3964085"/>
            <a:ext cx="1449623" cy="13435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</p:cNvCxnSpPr>
          <p:nvPr/>
        </p:nvCxnSpPr>
        <p:spPr>
          <a:xfrm flipV="1">
            <a:off x="1940502" y="3360055"/>
            <a:ext cx="1575489" cy="6591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200000">
            <a:off x="2026227" y="3120064"/>
            <a:ext cx="4019046" cy="409221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Excluded by </a:t>
            </a:r>
            <a:r>
              <a:rPr lang="en-US" dirty="0" err="1" smtClean="0">
                <a:solidFill>
                  <a:srgbClr val="000000"/>
                </a:solidFill>
              </a:rPr>
              <a:t>Tevatron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00023" y="890380"/>
            <a:ext cx="3191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595959"/>
                </a:solidFill>
              </a:rPr>
              <a:t>CERN-2011-002; arXiv:1101.0593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938"/>
            <a:ext cx="8229600" cy="743135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SM channels </a:t>
            </a:r>
            <a:r>
              <a:rPr lang="en-US" dirty="0" smtClean="0"/>
              <a:t>explored in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5" y="1024869"/>
            <a:ext cx="4469904" cy="55068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H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γγ</a:t>
            </a:r>
            <a:r>
              <a:rPr lang="en-US" dirty="0" smtClean="0">
                <a:sym typeface="Wingdings"/>
              </a:rPr>
              <a:t>: rare channel, but the best for low mass</a:t>
            </a: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Hττ</a:t>
            </a:r>
            <a:r>
              <a:rPr lang="en-US" dirty="0" smtClean="0">
                <a:sym typeface="Wingdings"/>
              </a:rPr>
              <a:t>: good signal/background, important at low mass, rare</a:t>
            </a:r>
          </a:p>
          <a:p>
            <a:r>
              <a:rPr lang="en-US" dirty="0" smtClean="0">
                <a:sym typeface="Wingdings"/>
              </a:rPr>
              <a:t>Associated prod. 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H bb-bar</a:t>
            </a:r>
          </a:p>
          <a:p>
            <a:pPr lvl="1"/>
            <a:r>
              <a:rPr lang="en-US" dirty="0" err="1" smtClean="0">
                <a:sym typeface="Wingdings"/>
              </a:rPr>
              <a:t>ttH</a:t>
            </a:r>
            <a:r>
              <a:rPr lang="en-US" dirty="0" smtClean="0">
                <a:sym typeface="Wingdings"/>
              </a:rPr>
              <a:t>, WH, ZH</a:t>
            </a:r>
          </a:p>
          <a:p>
            <a:pPr lvl="1"/>
            <a:r>
              <a:rPr lang="en-US" dirty="0" smtClean="0">
                <a:sym typeface="Wingdings"/>
              </a:rPr>
              <a:t>Contributes to discovery</a:t>
            </a:r>
          </a:p>
          <a:p>
            <a:pPr lvl="1"/>
            <a:r>
              <a:rPr lang="en-US" dirty="0" smtClean="0">
                <a:sym typeface="Wingdings"/>
              </a:rPr>
              <a:t>Very important for Higgs property studies if SM Higgs is discovered </a:t>
            </a: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HWW</a:t>
            </a:r>
            <a:r>
              <a:rPr lang="en-US" b="1" baseline="30000" dirty="0" smtClean="0">
                <a:solidFill>
                  <a:srgbClr val="000090"/>
                </a:solidFill>
                <a:sym typeface="Wingdings"/>
              </a:rPr>
              <a:t>(*)</a:t>
            </a:r>
            <a:r>
              <a:rPr lang="en-US" dirty="0" smtClean="0">
                <a:sym typeface="Wingdings"/>
              </a:rPr>
              <a:t>: </a:t>
            </a:r>
          </a:p>
          <a:p>
            <a:pPr lvl="1"/>
            <a:r>
              <a:rPr lang="en-US" dirty="0" err="1" smtClean="0">
                <a:sym typeface="Wingdings"/>
              </a:rPr>
              <a:t>lνlν</a:t>
            </a:r>
            <a:r>
              <a:rPr lang="en-US" dirty="0" smtClean="0">
                <a:sym typeface="Wingdings"/>
              </a:rPr>
              <a:t>: very important in the intermediate mass range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lνqq</a:t>
            </a:r>
            <a:r>
              <a:rPr lang="en-US" dirty="0" smtClean="0">
                <a:sym typeface="Wingdings"/>
              </a:rPr>
              <a:t>: highest rate, important at high mass</a:t>
            </a: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HZZ</a:t>
            </a:r>
            <a:r>
              <a:rPr lang="en-US" b="1" baseline="30000" dirty="0" smtClean="0">
                <a:solidFill>
                  <a:srgbClr val="000090"/>
                </a:solidFill>
                <a:sym typeface="Wingdings"/>
              </a:rPr>
              <a:t>(*)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4l: golden channel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llνν</a:t>
            </a:r>
            <a:r>
              <a:rPr lang="en-US" dirty="0" smtClean="0">
                <a:sym typeface="Wingdings"/>
              </a:rPr>
              <a:t>: good for high mass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llbb</a:t>
            </a:r>
            <a:r>
              <a:rPr lang="en-US" dirty="0" smtClean="0">
                <a:sym typeface="Wingdings"/>
              </a:rPr>
              <a:t>: also high mass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7072" y="826377"/>
            <a:ext cx="3995323" cy="3859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49800" y="4925821"/>
          <a:ext cx="42418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060450"/>
                <a:gridCol w="1060450"/>
                <a:gridCol w="1060450"/>
              </a:tblGrid>
              <a:tr h="27981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</a:t>
                      </a:r>
                      <a:r>
                        <a:rPr lang="en-US" sz="1600" baseline="-25000" dirty="0" err="1" smtClean="0"/>
                        <a:t>H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WW</a:t>
                      </a:r>
                      <a:r>
                        <a:rPr lang="en-US" sz="1600" dirty="0" err="1" smtClean="0">
                          <a:sym typeface="Wingdings"/>
                        </a:rPr>
                        <a:t>lνlν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ZZ</a:t>
                      </a:r>
                      <a:r>
                        <a:rPr lang="en-US" sz="1600" dirty="0" smtClean="0">
                          <a:sym typeface="Wingdings"/>
                        </a:rPr>
                        <a:t>4l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γγ</a:t>
                      </a:r>
                      <a:endParaRPr lang="en-US" sz="1600" dirty="0"/>
                    </a:p>
                  </a:txBody>
                  <a:tcPr/>
                </a:tc>
              </a:tr>
              <a:tr h="279817"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279817"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279817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9230" y="4567629"/>
            <a:ext cx="296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</a:t>
            </a:r>
            <a:r>
              <a:rPr lang="en-US" dirty="0" smtClean="0"/>
              <a:t>expected </a:t>
            </a:r>
            <a:r>
              <a:rPr lang="en-US" dirty="0" smtClean="0"/>
              <a:t>with L=1 fb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7E7D-2CFC-3C45-9763-5CFC0C8983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55947" y="697838"/>
            <a:ext cx="6823985" cy="4946486"/>
            <a:chOff x="1255947" y="697838"/>
            <a:chExt cx="6823985" cy="49464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5947" y="697838"/>
              <a:ext cx="6823985" cy="4946486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rot="10800000">
              <a:off x="2724152" y="4743450"/>
              <a:ext cx="869949" cy="1588"/>
            </a:xfrm>
            <a:prstGeom prst="line">
              <a:avLst/>
            </a:prstGeom>
            <a:ln cap="flat">
              <a:solidFill>
                <a:srgbClr val="FF0000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3835404" y="4743450"/>
              <a:ext cx="266697" cy="1588"/>
            </a:xfrm>
            <a:prstGeom prst="line">
              <a:avLst/>
            </a:prstGeom>
            <a:ln cap="flat">
              <a:solidFill>
                <a:srgbClr val="FF0000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4235452" y="4743449"/>
              <a:ext cx="1784348" cy="1589"/>
            </a:xfrm>
            <a:prstGeom prst="line">
              <a:avLst/>
            </a:prstGeom>
            <a:ln cap="flat">
              <a:solidFill>
                <a:srgbClr val="FF0000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5946" y="5365323"/>
            <a:ext cx="6823985" cy="10859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Expected exclusion: 130 </a:t>
            </a:r>
            <a:r>
              <a:rPr lang="en-US" dirty="0" err="1" smtClean="0"/>
              <a:t>GeV</a:t>
            </a:r>
            <a:r>
              <a:rPr lang="en-US" dirty="0" smtClean="0"/>
              <a:t> – 440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Observed: 146 – 232, 256 – 282, 296 – 466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Similar for CMS: 145 – 216, 226 – 288, 310 – 400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66781" y="921142"/>
            <a:ext cx="6290858" cy="4444181"/>
            <a:chOff x="2025380" y="921142"/>
            <a:chExt cx="5307428" cy="41711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5380" y="921142"/>
              <a:ext cx="5307428" cy="417116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rot="10800000">
              <a:off x="4102103" y="4331028"/>
              <a:ext cx="2687277" cy="1589"/>
            </a:xfrm>
            <a:prstGeom prst="line">
              <a:avLst/>
            </a:prstGeom>
            <a:ln cap="flat">
              <a:solidFill>
                <a:srgbClr val="FF0000"/>
              </a:solidFill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566781" y="321182"/>
            <a:ext cx="6617974" cy="4961147"/>
            <a:chOff x="1392185" y="237269"/>
            <a:chExt cx="6617974" cy="49611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2185" y="237269"/>
              <a:ext cx="6617974" cy="496114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rot="5400000">
              <a:off x="1386981" y="2980165"/>
              <a:ext cx="3530261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112214" y="2980164"/>
              <a:ext cx="3530262" cy="1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586687" y="2980164"/>
              <a:ext cx="3531852" cy="158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84285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115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09521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130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86377" y="474609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140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 useBgFill="1"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869816"/>
          </a:xfrm>
        </p:spPr>
        <p:txBody>
          <a:bodyPr/>
          <a:lstStyle/>
          <a:p>
            <a:r>
              <a:rPr lang="en-US" dirty="0" smtClean="0"/>
              <a:t>Where we </a:t>
            </a:r>
            <a:r>
              <a:rPr lang="en-US" dirty="0" smtClean="0"/>
              <a:t>are now…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46" y="1018844"/>
            <a:ext cx="4038600" cy="3824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Likely to</a:t>
            </a:r>
            <a:r>
              <a:rPr lang="en-US" dirty="0" smtClean="0"/>
              <a:t> have sensitivity to exclude ≈125 </a:t>
            </a:r>
            <a:r>
              <a:rPr lang="en-US" dirty="0" err="1" smtClean="0"/>
              <a:t>GeV</a:t>
            </a:r>
            <a:r>
              <a:rPr lang="en-US" dirty="0" smtClean="0"/>
              <a:t> – 500 </a:t>
            </a:r>
            <a:r>
              <a:rPr lang="en-US" dirty="0" err="1" smtClean="0"/>
              <a:t>GeV</a:t>
            </a:r>
            <a:r>
              <a:rPr lang="en-US" dirty="0" smtClean="0"/>
              <a:t> until end of</a:t>
            </a:r>
            <a:r>
              <a:rPr lang="en-US" dirty="0" smtClean="0"/>
              <a:t> year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End of Standard Model Higgs? </a:t>
            </a:r>
          </a:p>
          <a:p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smtClean="0"/>
              <a:t>will </a:t>
            </a:r>
            <a:r>
              <a:rPr lang="en-US" dirty="0" smtClean="0"/>
              <a:t>we find something at low mass around 140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if no SM Higgs, many scenarios of “beyond SM” Higgs mechanism – this was just the simplest </a:t>
            </a:r>
            <a:r>
              <a:rPr lang="en-US" dirty="0" smtClean="0"/>
              <a:t>case!</a:t>
            </a:r>
          </a:p>
          <a:p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63546" y="4842997"/>
            <a:ext cx="8686800" cy="16504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Electroweak symmetry breaking and particle masses will still be there – </a:t>
            </a:r>
            <a:r>
              <a:rPr lang="en-US" b="1" dirty="0" smtClean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r>
              <a:rPr lang="en-US" sz="3429" dirty="0" smtClean="0"/>
              <a:t>To find the answer we rely on an excellent performance of all parts of ATLAS –</a:t>
            </a:r>
            <a:r>
              <a:rPr lang="en-US" sz="3429" b="1" dirty="0" smtClean="0">
                <a:solidFill>
                  <a:srgbClr val="FF0000"/>
                </a:solidFill>
              </a:rPr>
              <a:t> Jet / </a:t>
            </a:r>
            <a:r>
              <a:rPr lang="en-US" sz="3429" b="1" dirty="0" err="1" smtClean="0">
                <a:solidFill>
                  <a:srgbClr val="FF0000"/>
                </a:solidFill>
              </a:rPr>
              <a:t>ETmiss</a:t>
            </a:r>
            <a:r>
              <a:rPr lang="en-US" sz="3429" b="1" dirty="0" smtClean="0">
                <a:solidFill>
                  <a:srgbClr val="FF0000"/>
                </a:solidFill>
              </a:rPr>
              <a:t> performance crucial! </a:t>
            </a:r>
            <a:endParaRPr lang="en-US" sz="3429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Hadronic Calibration Workshop - SLAC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75" y="1270065"/>
            <a:ext cx="4586771" cy="315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142581</TotalTime>
  <Words>3821</Words>
  <Application>Microsoft Macintosh PowerPoint</Application>
  <PresentationFormat>On-screen Show (4:3)</PresentationFormat>
  <Paragraphs>551</Paragraphs>
  <Slides>43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Higgs &amp; Jets</vt:lpstr>
      <vt:lpstr>Outline</vt:lpstr>
      <vt:lpstr>Disclaimer</vt:lpstr>
      <vt:lpstr>Of all things Higgsy</vt:lpstr>
      <vt:lpstr>Why all the fuss?</vt:lpstr>
      <vt:lpstr>Higgs physics at the LHC: SM case</vt:lpstr>
      <vt:lpstr>SM channels explored in ATLAS</vt:lpstr>
      <vt:lpstr>Where we are now…</vt:lpstr>
      <vt:lpstr>What next?</vt:lpstr>
      <vt:lpstr>Of Higgs and Hadronic calibration</vt:lpstr>
      <vt:lpstr>Where jet/Etmiss really matters:</vt:lpstr>
      <vt:lpstr>H-&gt;γγ</vt:lpstr>
      <vt:lpstr>Slide 13</vt:lpstr>
      <vt:lpstr>Slide 14</vt:lpstr>
      <vt:lpstr>H -&gt; bb</vt:lpstr>
      <vt:lpstr>M(bb) spectra and systematics </vt:lpstr>
      <vt:lpstr>Slide 17</vt:lpstr>
      <vt:lpstr>Jets in H→WW→lνqq</vt:lpstr>
      <vt:lpstr>Jets in H→WW→lνlν</vt:lpstr>
      <vt:lpstr>H -&gt; ZZ -&gt; llqq/llνν</vt:lpstr>
      <vt:lpstr>H -&gt; ZZ -&gt; llνν/llqq</vt:lpstr>
      <vt:lpstr>Going beyond the SM Higgs</vt:lpstr>
      <vt:lpstr>H+ -&gt; τhadν</vt:lpstr>
      <vt:lpstr>H+ -&gt; τlepν hadronic top channel</vt:lpstr>
      <vt:lpstr>Jet Energy Scale and Jet Resolution</vt:lpstr>
      <vt:lpstr>Jet  energy scale</vt:lpstr>
      <vt:lpstr>B-jet energy scale</vt:lpstr>
      <vt:lpstr>Jet resolution effect on di-jet mass </vt:lpstr>
      <vt:lpstr>Attempt at conclusions</vt:lpstr>
      <vt:lpstr>Missing Energy</vt:lpstr>
      <vt:lpstr>Jet reconstruction</vt:lpstr>
      <vt:lpstr>Finally…</vt:lpstr>
      <vt:lpstr>Backup slides</vt:lpstr>
      <vt:lpstr>Including the Tevatron…</vt:lpstr>
      <vt:lpstr>Backup info for H-&gt;γγ</vt:lpstr>
      <vt:lpstr>Backup info for H-&gt;bb</vt:lpstr>
      <vt:lpstr>Comparison with CMS H-&gt;bb Note</vt:lpstr>
      <vt:lpstr>Slide 38</vt:lpstr>
      <vt:lpstr>Slide 39</vt:lpstr>
      <vt:lpstr>H-&gt;WW backup info</vt:lpstr>
      <vt:lpstr>H+ -&gt; τlepν semi-leptonic top channel</vt:lpstr>
      <vt:lpstr>Slide 42</vt:lpstr>
      <vt:lpstr>Slide 43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273</cp:revision>
  <cp:lastPrinted>2011-04-11T11:26:17Z</cp:lastPrinted>
  <dcterms:created xsi:type="dcterms:W3CDTF">2011-09-14T14:38:15Z</dcterms:created>
  <dcterms:modified xsi:type="dcterms:W3CDTF">2011-09-19T22:17:13Z</dcterms:modified>
</cp:coreProperties>
</file>