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9" r:id="rId4"/>
    <p:sldId id="308" r:id="rId5"/>
    <p:sldId id="292" r:id="rId6"/>
    <p:sldId id="311" r:id="rId7"/>
    <p:sldId id="312" r:id="rId8"/>
    <p:sldId id="314" r:id="rId9"/>
    <p:sldId id="290" r:id="rId10"/>
    <p:sldId id="286" r:id="rId11"/>
    <p:sldId id="285" r:id="rId12"/>
    <p:sldId id="313" r:id="rId13"/>
    <p:sldId id="302" r:id="rId14"/>
    <p:sldId id="287" r:id="rId15"/>
    <p:sldId id="310" r:id="rId16"/>
    <p:sldId id="315" r:id="rId17"/>
    <p:sldId id="296" r:id="rId18"/>
    <p:sldId id="31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8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C9CA00-6B3C-B044-B7A4-7F0B069C51C4}" type="datetimeFigureOut">
              <a:rPr lang="en-US" smtClean="0"/>
              <a:t>18/11/14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231AD4-B32F-AF46-937E-2A40C8FA41D2}" type="slidenum">
              <a:rPr lang="en-US" smtClean="0"/>
              <a:t>‹#›</a:t>
            </a:fld>
            <a:endParaRPr lang="en-US"/>
          </a:p>
        </p:txBody>
      </p:sp>
    </p:spTree>
    <p:extLst>
      <p:ext uri="{BB962C8B-B14F-4D97-AF65-F5344CB8AC3E}">
        <p14:creationId xmlns:p14="http://schemas.microsoft.com/office/powerpoint/2010/main" val="896205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F7A9F-6033-EB42-A16E-7C200EA73B03}" type="datetimeFigureOut">
              <a:rPr lang="en-US" smtClean="0"/>
              <a:t>18/11/14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21679-F264-2D45-9892-88980D10F544}" type="slidenum">
              <a:rPr lang="en-US" smtClean="0"/>
              <a:t>‹#›</a:t>
            </a:fld>
            <a:endParaRPr lang="en-US"/>
          </a:p>
        </p:txBody>
      </p:sp>
    </p:spTree>
    <p:extLst>
      <p:ext uri="{BB962C8B-B14F-4D97-AF65-F5344CB8AC3E}">
        <p14:creationId xmlns:p14="http://schemas.microsoft.com/office/powerpoint/2010/main" val="15141258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173291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411413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179781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399124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255434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18/11/14</a:t>
            </a:r>
            <a:endParaRPr lang="en-US"/>
          </a:p>
        </p:txBody>
      </p:sp>
      <p:sp>
        <p:nvSpPr>
          <p:cNvPr id="6" name="Footer Placeholder 5"/>
          <p:cNvSpPr>
            <a:spLocks noGrp="1"/>
          </p:cNvSpPr>
          <p:nvPr>
            <p:ph type="ftr" sz="quarter" idx="11"/>
          </p:nvPr>
        </p:nvSpPr>
        <p:spPr/>
        <p:txBody>
          <a:bodyPr/>
          <a:lstStyle/>
          <a:p>
            <a:r>
              <a:rPr lang="en-US" smtClean="0"/>
              <a:t>R.Goncalo - Paper comments</a:t>
            </a:r>
            <a:endParaRPr lang="en-US"/>
          </a:p>
        </p:txBody>
      </p:sp>
      <p:sp>
        <p:nvSpPr>
          <p:cNvPr id="7" name="Slide Number Placeholder 6"/>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314827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18/11/14</a:t>
            </a:r>
            <a:endParaRPr lang="en-US"/>
          </a:p>
        </p:txBody>
      </p:sp>
      <p:sp>
        <p:nvSpPr>
          <p:cNvPr id="8" name="Footer Placeholder 7"/>
          <p:cNvSpPr>
            <a:spLocks noGrp="1"/>
          </p:cNvSpPr>
          <p:nvPr>
            <p:ph type="ftr" sz="quarter" idx="11"/>
          </p:nvPr>
        </p:nvSpPr>
        <p:spPr/>
        <p:txBody>
          <a:bodyPr/>
          <a:lstStyle/>
          <a:p>
            <a:r>
              <a:rPr lang="en-US" smtClean="0"/>
              <a:t>R.Goncalo - Paper comments</a:t>
            </a:r>
            <a:endParaRPr lang="en-US"/>
          </a:p>
        </p:txBody>
      </p:sp>
      <p:sp>
        <p:nvSpPr>
          <p:cNvPr id="9" name="Slide Number Placeholder 8"/>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233745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18/11/14</a:t>
            </a:r>
            <a:endParaRPr lang="en-US"/>
          </a:p>
        </p:txBody>
      </p:sp>
      <p:sp>
        <p:nvSpPr>
          <p:cNvPr id="4" name="Footer Placeholder 3"/>
          <p:cNvSpPr>
            <a:spLocks noGrp="1"/>
          </p:cNvSpPr>
          <p:nvPr>
            <p:ph type="ftr" sz="quarter" idx="11"/>
          </p:nvPr>
        </p:nvSpPr>
        <p:spPr/>
        <p:txBody>
          <a:bodyPr/>
          <a:lstStyle/>
          <a:p>
            <a:r>
              <a:rPr lang="en-US" smtClean="0"/>
              <a:t>R.Goncalo - Paper comments</a:t>
            </a:r>
            <a:endParaRPr lang="en-US"/>
          </a:p>
        </p:txBody>
      </p:sp>
      <p:sp>
        <p:nvSpPr>
          <p:cNvPr id="5" name="Slide Number Placeholder 4"/>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34358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18/11/14</a:t>
            </a:r>
            <a:endParaRPr lang="en-US"/>
          </a:p>
        </p:txBody>
      </p:sp>
      <p:sp>
        <p:nvSpPr>
          <p:cNvPr id="3" name="Footer Placeholder 2"/>
          <p:cNvSpPr>
            <a:spLocks noGrp="1"/>
          </p:cNvSpPr>
          <p:nvPr>
            <p:ph type="ftr" sz="quarter" idx="11"/>
          </p:nvPr>
        </p:nvSpPr>
        <p:spPr/>
        <p:txBody>
          <a:bodyPr/>
          <a:lstStyle/>
          <a:p>
            <a:r>
              <a:rPr lang="en-US" smtClean="0"/>
              <a:t>R.Goncalo - Paper comments</a:t>
            </a:r>
            <a:endParaRPr lang="en-US"/>
          </a:p>
        </p:txBody>
      </p:sp>
      <p:sp>
        <p:nvSpPr>
          <p:cNvPr id="4" name="Slide Number Placeholder 3"/>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291968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18/11/14</a:t>
            </a:r>
            <a:endParaRPr lang="en-US"/>
          </a:p>
        </p:txBody>
      </p:sp>
      <p:sp>
        <p:nvSpPr>
          <p:cNvPr id="6" name="Footer Placeholder 5"/>
          <p:cNvSpPr>
            <a:spLocks noGrp="1"/>
          </p:cNvSpPr>
          <p:nvPr>
            <p:ph type="ftr" sz="quarter" idx="11"/>
          </p:nvPr>
        </p:nvSpPr>
        <p:spPr/>
        <p:txBody>
          <a:bodyPr/>
          <a:lstStyle/>
          <a:p>
            <a:r>
              <a:rPr lang="en-US" smtClean="0"/>
              <a:t>R.Goncalo - Paper comments</a:t>
            </a:r>
            <a:endParaRPr lang="en-US"/>
          </a:p>
        </p:txBody>
      </p:sp>
      <p:sp>
        <p:nvSpPr>
          <p:cNvPr id="7" name="Slide Number Placeholder 6"/>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204086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18/11/14</a:t>
            </a:r>
            <a:endParaRPr lang="en-US"/>
          </a:p>
        </p:txBody>
      </p:sp>
      <p:sp>
        <p:nvSpPr>
          <p:cNvPr id="6" name="Footer Placeholder 5"/>
          <p:cNvSpPr>
            <a:spLocks noGrp="1"/>
          </p:cNvSpPr>
          <p:nvPr>
            <p:ph type="ftr" sz="quarter" idx="11"/>
          </p:nvPr>
        </p:nvSpPr>
        <p:spPr/>
        <p:txBody>
          <a:bodyPr/>
          <a:lstStyle/>
          <a:p>
            <a:r>
              <a:rPr lang="en-US" smtClean="0"/>
              <a:t>R.Goncalo - Paper comments</a:t>
            </a:r>
            <a:endParaRPr lang="en-US"/>
          </a:p>
        </p:txBody>
      </p:sp>
      <p:sp>
        <p:nvSpPr>
          <p:cNvPr id="7" name="Slide Number Placeholder 6"/>
          <p:cNvSpPr>
            <a:spLocks noGrp="1"/>
          </p:cNvSpPr>
          <p:nvPr>
            <p:ph type="sldNum" sz="quarter" idx="12"/>
          </p:nvPr>
        </p:nvSpPr>
        <p:spPr/>
        <p:txBody>
          <a:bodyPr/>
          <a:lstStyle/>
          <a:p>
            <a:fld id="{06AE82E0-EF91-6143-83DE-B2FCB402BF61}" type="slidenum">
              <a:rPr lang="en-US" smtClean="0"/>
              <a:t>‹#›</a:t>
            </a:fld>
            <a:endParaRPr lang="en-US"/>
          </a:p>
        </p:txBody>
      </p:sp>
    </p:spTree>
    <p:extLst>
      <p:ext uri="{BB962C8B-B14F-4D97-AF65-F5344CB8AC3E}">
        <p14:creationId xmlns:p14="http://schemas.microsoft.com/office/powerpoint/2010/main" val="38288874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18/11/14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R.Goncalo - Paper comments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E82E0-EF91-6143-83DE-B2FCB402BF61}" type="slidenum">
              <a:rPr lang="en-US" smtClean="0"/>
              <a:t>‹#›</a:t>
            </a:fld>
            <a:endParaRPr lang="en-US"/>
          </a:p>
        </p:txBody>
      </p:sp>
    </p:spTree>
    <p:extLst>
      <p:ext uri="{BB962C8B-B14F-4D97-AF65-F5344CB8AC3E}">
        <p14:creationId xmlns:p14="http://schemas.microsoft.com/office/powerpoint/2010/main" val="65265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s.cern.ch/record/1710414/comme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s.cern.ch/record/1967424" TargetMode="External"/><Relationship Id="rId3" Type="http://schemas.openxmlformats.org/officeDocument/2006/relationships/hyperlink" Target="https://cds.cern.ch/record/197040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Comments on Scalar Charm Pair Production paper draft 1  </a:t>
            </a:r>
            <a:endParaRPr lang="en-US" dirty="0"/>
          </a:p>
        </p:txBody>
      </p:sp>
      <p:sp>
        <p:nvSpPr>
          <p:cNvPr id="3" name="Subtitle 2"/>
          <p:cNvSpPr>
            <a:spLocks noGrp="1"/>
          </p:cNvSpPr>
          <p:nvPr>
            <p:ph type="subTitle" idx="1"/>
          </p:nvPr>
        </p:nvSpPr>
        <p:spPr>
          <a:xfrm>
            <a:off x="1167790" y="5299809"/>
            <a:ext cx="6937564" cy="752635"/>
          </a:xfrm>
        </p:spPr>
        <p:txBody>
          <a:bodyPr>
            <a:normAutofit fontScale="85000" lnSpcReduction="10000"/>
          </a:bodyPr>
          <a:lstStyle/>
          <a:p>
            <a:r>
              <a:rPr lang="en-US" dirty="0" smtClean="0"/>
              <a:t>Ricardo </a:t>
            </a:r>
            <a:r>
              <a:rPr lang="en-US" dirty="0" err="1" smtClean="0"/>
              <a:t>Gonçalo</a:t>
            </a:r>
            <a:r>
              <a:rPr lang="en-US" dirty="0" smtClean="0"/>
              <a:t> on behalf of the Editorial Board</a:t>
            </a:r>
          </a:p>
        </p:txBody>
      </p:sp>
    </p:spTree>
    <p:extLst>
      <p:ext uri="{BB962C8B-B14F-4D97-AF65-F5344CB8AC3E}">
        <p14:creationId xmlns:p14="http://schemas.microsoft.com/office/powerpoint/2010/main" val="330188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7805"/>
            <a:ext cx="8229600" cy="5251920"/>
          </a:xfrm>
        </p:spPr>
        <p:txBody>
          <a:bodyPr>
            <a:normAutofit fontScale="85000" lnSpcReduction="20000"/>
          </a:bodyPr>
          <a:lstStyle/>
          <a:p>
            <a:r>
              <a:rPr lang="en-US" dirty="0" smtClean="0"/>
              <a:t>Do the results presented in this paper (Figure 2 and the numerical limits quoted in the abstract/summary) apply to a single scalar charm quark state, or do they assume a L-R degenerate scalar charm quark pair?  Depending on the χ</a:t>
            </a:r>
            <a:r>
              <a:rPr lang="en-US" baseline="-25000" dirty="0" smtClean="0"/>
              <a:t>1</a:t>
            </a:r>
            <a:r>
              <a:rPr lang="en-US" dirty="0" smtClean="0"/>
              <a:t>~ composition, I believe that either </a:t>
            </a:r>
            <a:r>
              <a:rPr lang="en-US" dirty="0" err="1" smtClean="0"/>
              <a:t>c~_R</a:t>
            </a:r>
            <a:r>
              <a:rPr lang="en-US" dirty="0" smtClean="0"/>
              <a:t> and </a:t>
            </a:r>
            <a:r>
              <a:rPr lang="en-US" dirty="0" err="1" smtClean="0"/>
              <a:t>c~_L</a:t>
            </a:r>
            <a:r>
              <a:rPr lang="en-US" dirty="0" smtClean="0"/>
              <a:t> could decay into the c~ </a:t>
            </a:r>
            <a:r>
              <a:rPr lang="en-US" dirty="0" smtClean="0"/>
              <a:t>χ</a:t>
            </a:r>
            <a:r>
              <a:rPr lang="en-US" baseline="-25000" dirty="0" smtClean="0"/>
              <a:t>1</a:t>
            </a:r>
            <a:r>
              <a:rPr lang="en-US" dirty="0" smtClean="0"/>
              <a:t>~</a:t>
            </a:r>
            <a:r>
              <a:rPr lang="en-US" dirty="0" smtClean="0"/>
              <a:t>, and be pair produced via the diagram in Fig.5 in the additional material.  Especially since you refer to the constraints in Ref [16] arXiv:1405.7875 where specific assumptions are made, it would be useful to know how the cross-section assumed in this paper is computed.</a:t>
            </a:r>
          </a:p>
          <a:p>
            <a:pPr lvl="1"/>
            <a:endParaRPr lang="en-US" dirty="0" smtClean="0"/>
          </a:p>
          <a:p>
            <a:pPr lvl="1"/>
            <a:r>
              <a:rPr lang="en-US" dirty="0" smtClean="0"/>
              <a:t>They belong to a single scalar charm state. This is reported at line 295, but please let us know if you think that statement is unclear.</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10</a:t>
            </a:fld>
            <a:endParaRPr lang="en-US"/>
          </a:p>
        </p:txBody>
      </p:sp>
    </p:spTree>
    <p:extLst>
      <p:ext uri="{BB962C8B-B14F-4D97-AF65-F5344CB8AC3E}">
        <p14:creationId xmlns:p14="http://schemas.microsoft.com/office/powerpoint/2010/main" val="355932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22" y="627198"/>
            <a:ext cx="8810850" cy="4782372"/>
          </a:xfrm>
        </p:spPr>
        <p:txBody>
          <a:bodyPr>
            <a:normAutofit fontScale="85000" lnSpcReduction="10000"/>
          </a:bodyPr>
          <a:lstStyle/>
          <a:p>
            <a:r>
              <a:rPr lang="en-US" dirty="0" smtClean="0"/>
              <a:t>Line 292. New physics --&gt; new particles.   This analysis uses the same old physics, like conservation of momentum.  If you want to be more specific, you can say "</a:t>
            </a:r>
            <a:r>
              <a:rPr lang="en-US" dirty="0" err="1" smtClean="0"/>
              <a:t>supersymmetric</a:t>
            </a:r>
            <a:r>
              <a:rPr lang="en-US" dirty="0" smtClean="0"/>
              <a:t> particles".  Note that the limits we set are in the context of specific models, and not a general "new physics".</a:t>
            </a:r>
          </a:p>
          <a:p>
            <a:pPr lvl="1"/>
            <a:endParaRPr lang="en-US" dirty="0"/>
          </a:p>
          <a:p>
            <a:pPr lvl="1"/>
            <a:r>
              <a:rPr lang="en-US" dirty="0" smtClean="0"/>
              <a:t>The analysis tests a null hypothesis of existing Standard Model physics, and uses it to constrain how any new physics may contribute to the cross section. The new physics could be SUSY particles, non-SUSY particles, non-conservation of momentum or other unknown physics. The limits are not set in the context of specific models, they are are as model-independent as any such limits can be.</a:t>
            </a:r>
          </a:p>
          <a:p>
            <a:endParaRPr lang="en-US" dirty="0"/>
          </a:p>
        </p:txBody>
      </p:sp>
      <p:sp>
        <p:nvSpPr>
          <p:cNvPr id="5" name="Date Placeholder 4"/>
          <p:cNvSpPr>
            <a:spLocks noGrp="1"/>
          </p:cNvSpPr>
          <p:nvPr>
            <p:ph type="dt" sz="half" idx="10"/>
          </p:nvPr>
        </p:nvSpPr>
        <p:spPr/>
        <p:txBody>
          <a:bodyPr/>
          <a:lstStyle/>
          <a:p>
            <a:r>
              <a:rPr lang="en-US" smtClean="0"/>
              <a:t>18/11/14</a:t>
            </a:r>
            <a:endParaRPr lang="en-US"/>
          </a:p>
        </p:txBody>
      </p:sp>
      <p:sp>
        <p:nvSpPr>
          <p:cNvPr id="6" name="Footer Placeholder 5"/>
          <p:cNvSpPr>
            <a:spLocks noGrp="1"/>
          </p:cNvSpPr>
          <p:nvPr>
            <p:ph type="ftr" sz="quarter" idx="11"/>
          </p:nvPr>
        </p:nvSpPr>
        <p:spPr/>
        <p:txBody>
          <a:bodyPr/>
          <a:lstStyle/>
          <a:p>
            <a:r>
              <a:rPr lang="en-US" smtClean="0"/>
              <a:t>R.Goncalo - Paper comments</a:t>
            </a:r>
            <a:endParaRPr lang="en-US"/>
          </a:p>
        </p:txBody>
      </p:sp>
      <p:sp>
        <p:nvSpPr>
          <p:cNvPr id="7" name="Slide Number Placeholder 6"/>
          <p:cNvSpPr>
            <a:spLocks noGrp="1"/>
          </p:cNvSpPr>
          <p:nvPr>
            <p:ph type="sldNum" sz="quarter" idx="12"/>
          </p:nvPr>
        </p:nvSpPr>
        <p:spPr/>
        <p:txBody>
          <a:bodyPr/>
          <a:lstStyle/>
          <a:p>
            <a:fld id="{06AE82E0-EF91-6143-83DE-B2FCB402BF61}" type="slidenum">
              <a:rPr lang="en-US" smtClean="0"/>
              <a:t>11</a:t>
            </a:fld>
            <a:endParaRPr lang="en-US"/>
          </a:p>
        </p:txBody>
      </p:sp>
    </p:spTree>
    <p:extLst>
      <p:ext uri="{BB962C8B-B14F-4D97-AF65-F5344CB8AC3E}">
        <p14:creationId xmlns:p14="http://schemas.microsoft.com/office/powerpoint/2010/main" val="158349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Specific Comments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we remove "first" from "first dedicated search"?  We can let the community decide precedence.  Besides, if it were to happen that CMS were to get a result into print before we do, I would argue that this paper is still worth publishing.  That means the "first" doesn’t really matter.</a:t>
            </a:r>
          </a:p>
          <a:p>
            <a:pPr lvl="1"/>
            <a:endParaRPr lang="en-US" dirty="0" smtClean="0"/>
          </a:p>
          <a:p>
            <a:pPr lvl="1"/>
            <a:r>
              <a:rPr lang="en-US" dirty="0" smtClean="0"/>
              <a:t>We believe there is value in indicating this. In the unlikely event of an analysis from CMS become apparent before our submission we will have opportunity to remove this statement.</a:t>
            </a:r>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12</a:t>
            </a:fld>
            <a:endParaRPr lang="en-US"/>
          </a:p>
        </p:txBody>
      </p:sp>
    </p:spTree>
    <p:extLst>
      <p:ext uri="{BB962C8B-B14F-4D97-AF65-F5344CB8AC3E}">
        <p14:creationId xmlns:p14="http://schemas.microsoft.com/office/powerpoint/2010/main" val="397089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2367"/>
            <a:ext cx="8229600" cy="3605529"/>
          </a:xfrm>
        </p:spPr>
        <p:txBody>
          <a:bodyPr>
            <a:normAutofit lnSpcReduction="10000"/>
          </a:bodyPr>
          <a:lstStyle/>
          <a:p>
            <a:r>
              <a:rPr lang="en-US" dirty="0" smtClean="0"/>
              <a:t>Line 74: Isolation criteria similar to those in Ref 31 is a bit too fuzzy, be more precise </a:t>
            </a:r>
          </a:p>
          <a:p>
            <a:pPr lvl="1"/>
            <a:endParaRPr lang="en-US" dirty="0"/>
          </a:p>
          <a:p>
            <a:pPr lvl="1"/>
            <a:r>
              <a:rPr lang="en-US" dirty="0" smtClean="0"/>
              <a:t>There was a long discussion of this in the preparation of the paper with the Ed Board and </a:t>
            </a:r>
            <a:r>
              <a:rPr lang="en-US" dirty="0" err="1" smtClean="0"/>
              <a:t>convenors</a:t>
            </a:r>
            <a:r>
              <a:rPr lang="en-US" dirty="0" smtClean="0"/>
              <a:t>, and agreement was made on this presentation. For the discussion see: </a:t>
            </a:r>
            <a:r>
              <a:rPr lang="en-US" dirty="0" smtClean="0">
                <a:hlinkClick r:id="rId2"/>
              </a:rPr>
              <a:t>https://</a:t>
            </a:r>
            <a:r>
              <a:rPr lang="en-US" dirty="0" err="1" smtClean="0">
                <a:hlinkClick r:id="rId2"/>
              </a:rPr>
              <a:t>cds.cern.ch</a:t>
            </a:r>
            <a:r>
              <a:rPr lang="en-US" dirty="0" smtClean="0">
                <a:hlinkClick r:id="rId2"/>
              </a:rPr>
              <a:t>/record/1710414/comments</a:t>
            </a:r>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13</a:t>
            </a:fld>
            <a:endParaRPr lang="en-US"/>
          </a:p>
        </p:txBody>
      </p:sp>
    </p:spTree>
    <p:extLst>
      <p:ext uri="{BB962C8B-B14F-4D97-AF65-F5344CB8AC3E}">
        <p14:creationId xmlns:p14="http://schemas.microsoft.com/office/powerpoint/2010/main" val="80691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2847"/>
            <a:ext cx="8229600" cy="5963503"/>
          </a:xfrm>
        </p:spPr>
        <p:txBody>
          <a:bodyPr>
            <a:normAutofit fontScale="77500" lnSpcReduction="20000"/>
          </a:bodyPr>
          <a:lstStyle/>
          <a:p>
            <a:r>
              <a:rPr lang="en-US" dirty="0" smtClean="0"/>
              <a:t>Fig 2: why do you include the theory uncertainty into the Expected Limit (yellow error band) in this figure?  Normally the expected limit, and its uncertainty, is compared to the Observed Limit (the red line in this figure) to see if they look consistent.  But since the theory uncertainly in included in both the expected and observed limit, this normal use of the expected limit band is (nearly) impossible.  It would be more intuitive (to me anyway) to include only the experimental uncertainties in the expected limit band so that the robustness of the observed limit can be judged, and then include the theory uncertainty band only in the observed limit so that conservative limits can be inferred.</a:t>
            </a:r>
          </a:p>
          <a:p>
            <a:endParaRPr lang="en-US" dirty="0" smtClean="0"/>
          </a:p>
          <a:p>
            <a:pPr lvl="1"/>
            <a:r>
              <a:rPr lang="en-US" dirty="0" smtClean="0"/>
              <a:t>We do indeed follow the usual practice for the SUSY group in including only the experimental uncertainty (and the theory uncertainties on the background) in the yellow band. The legend has been amended accordingly. </a:t>
            </a:r>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14</a:t>
            </a:fld>
            <a:endParaRPr lang="en-US"/>
          </a:p>
        </p:txBody>
      </p:sp>
    </p:spTree>
    <p:extLst>
      <p:ext uri="{BB962C8B-B14F-4D97-AF65-F5344CB8AC3E}">
        <p14:creationId xmlns:p14="http://schemas.microsoft.com/office/powerpoint/2010/main" val="352164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965"/>
            <a:ext cx="8229600" cy="4525963"/>
          </a:xfrm>
        </p:spPr>
        <p:txBody>
          <a:bodyPr>
            <a:normAutofit fontScale="92500" lnSpcReduction="20000"/>
          </a:bodyPr>
          <a:lstStyle/>
          <a:p>
            <a:r>
              <a:rPr lang="en-US" dirty="0" smtClean="0"/>
              <a:t>line 198: (about Control Regions) is it possible to shortly report on the extent of the expected signal contamination? </a:t>
            </a:r>
          </a:p>
          <a:p>
            <a:endParaRPr lang="en-US" dirty="0" smtClean="0"/>
          </a:p>
          <a:p>
            <a:pPr lvl="1"/>
            <a:r>
              <a:rPr lang="en-US" dirty="0" smtClean="0"/>
              <a:t>For the simplified model used, the contamination is formally zero, since the simplified model used for the signal produces only jets and invisible </a:t>
            </a:r>
            <a:r>
              <a:rPr lang="en-US" dirty="0" err="1" smtClean="0"/>
              <a:t>neutralinos</a:t>
            </a:r>
            <a:r>
              <a:rPr lang="en-US" dirty="0" smtClean="0"/>
              <a:t>. In other SUSY models some processes might contaminate the 1-lepton control region, the details depending on the spectra and branching ratios of the particular models selected. The transverse mass cut will reduce any such contamination.</a:t>
            </a:r>
          </a:p>
          <a:p>
            <a:endParaRPr lang="en-US" dirty="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15</a:t>
            </a:fld>
            <a:endParaRPr lang="en-US"/>
          </a:p>
        </p:txBody>
      </p:sp>
    </p:spTree>
    <p:extLst>
      <p:ext uri="{BB962C8B-B14F-4D97-AF65-F5344CB8AC3E}">
        <p14:creationId xmlns:p14="http://schemas.microsoft.com/office/powerpoint/2010/main" val="128288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9" y="423359"/>
            <a:ext cx="8885319" cy="2257906"/>
          </a:xfrm>
        </p:spPr>
        <p:txBody>
          <a:bodyPr>
            <a:normAutofit fontScale="85000" lnSpcReduction="20000"/>
          </a:bodyPr>
          <a:lstStyle/>
          <a:p>
            <a:r>
              <a:rPr lang="en-US" dirty="0" smtClean="0"/>
              <a:t>Questions about comparison with existing analyses:</a:t>
            </a:r>
          </a:p>
          <a:p>
            <a:pPr lvl="1"/>
            <a:r>
              <a:rPr lang="en-US" dirty="0" smtClean="0"/>
              <a:t>…add another plot to the auxiliary material akin to Fig 2, but showing the limits obtained from the 0L+2-6jets+MET and the </a:t>
            </a:r>
            <a:r>
              <a:rPr lang="en-US" dirty="0" err="1" smtClean="0"/>
              <a:t>bb+MET</a:t>
            </a:r>
            <a:r>
              <a:rPr lang="en-US" dirty="0" smtClean="0"/>
              <a:t> analyses, both for the given direct ~</a:t>
            </a:r>
            <a:r>
              <a:rPr lang="en-US" dirty="0" err="1" smtClean="0"/>
              <a:t>c~c</a:t>
            </a:r>
            <a:r>
              <a:rPr lang="en-US" dirty="0" smtClean="0"/>
              <a:t> signal model. </a:t>
            </a:r>
          </a:p>
          <a:p>
            <a:endParaRPr lang="en-US" dirty="0" smtClean="0"/>
          </a:p>
          <a:p>
            <a:pPr lvl="1"/>
            <a:r>
              <a:rPr lang="en-US" dirty="0" smtClean="0"/>
              <a:t>New figure 6 of the auxiliary material</a:t>
            </a:r>
          </a:p>
          <a:p>
            <a:endParaRPr lang="en-US" dirty="0"/>
          </a:p>
        </p:txBody>
      </p:sp>
      <p:sp>
        <p:nvSpPr>
          <p:cNvPr id="8" name="Date Placeholder 7"/>
          <p:cNvSpPr>
            <a:spLocks noGrp="1"/>
          </p:cNvSpPr>
          <p:nvPr>
            <p:ph type="dt" sz="half" idx="10"/>
          </p:nvPr>
        </p:nvSpPr>
        <p:spPr/>
        <p:txBody>
          <a:bodyPr/>
          <a:lstStyle/>
          <a:p>
            <a:r>
              <a:rPr lang="en-US" smtClean="0"/>
              <a:t>18/11/14</a:t>
            </a:r>
            <a:endParaRPr lang="en-US"/>
          </a:p>
        </p:txBody>
      </p:sp>
      <p:sp>
        <p:nvSpPr>
          <p:cNvPr id="9" name="Footer Placeholder 8"/>
          <p:cNvSpPr>
            <a:spLocks noGrp="1"/>
          </p:cNvSpPr>
          <p:nvPr>
            <p:ph type="ftr" sz="quarter" idx="11"/>
          </p:nvPr>
        </p:nvSpPr>
        <p:spPr/>
        <p:txBody>
          <a:bodyPr/>
          <a:lstStyle/>
          <a:p>
            <a:r>
              <a:rPr lang="en-US" smtClean="0"/>
              <a:t>R.Goncalo - Paper comments</a:t>
            </a:r>
            <a:endParaRPr lang="en-US"/>
          </a:p>
        </p:txBody>
      </p:sp>
      <p:sp>
        <p:nvSpPr>
          <p:cNvPr id="10" name="Slide Number Placeholder 9"/>
          <p:cNvSpPr>
            <a:spLocks noGrp="1"/>
          </p:cNvSpPr>
          <p:nvPr>
            <p:ph type="sldNum" sz="quarter" idx="12"/>
          </p:nvPr>
        </p:nvSpPr>
        <p:spPr/>
        <p:txBody>
          <a:bodyPr/>
          <a:lstStyle/>
          <a:p>
            <a:fld id="{06AE82E0-EF91-6143-83DE-B2FCB402BF61}" type="slidenum">
              <a:rPr lang="en-US" smtClean="0"/>
              <a:t>16</a:t>
            </a:fld>
            <a:endParaRPr lang="en-US"/>
          </a:p>
        </p:txBody>
      </p:sp>
      <p:pic>
        <p:nvPicPr>
          <p:cNvPr id="11" name="Picture 10"/>
          <p:cNvPicPr>
            <a:picLocks noChangeAspect="1"/>
          </p:cNvPicPr>
          <p:nvPr/>
        </p:nvPicPr>
        <p:blipFill>
          <a:blip r:embed="rId2"/>
          <a:stretch>
            <a:fillRect/>
          </a:stretch>
        </p:blipFill>
        <p:spPr>
          <a:xfrm>
            <a:off x="4674786" y="2681265"/>
            <a:ext cx="4012014" cy="3765018"/>
          </a:xfrm>
          <a:prstGeom prst="rect">
            <a:avLst/>
          </a:prstGeom>
        </p:spPr>
      </p:pic>
      <p:pic>
        <p:nvPicPr>
          <p:cNvPr id="12" name="Picture 11"/>
          <p:cNvPicPr>
            <a:picLocks noChangeAspect="1"/>
          </p:cNvPicPr>
          <p:nvPr/>
        </p:nvPicPr>
        <p:blipFill>
          <a:blip r:embed="rId3"/>
          <a:stretch>
            <a:fillRect/>
          </a:stretch>
        </p:blipFill>
        <p:spPr>
          <a:xfrm>
            <a:off x="273367" y="2816256"/>
            <a:ext cx="4006636" cy="3571132"/>
          </a:xfrm>
          <a:prstGeom prst="rect">
            <a:avLst/>
          </a:prstGeom>
        </p:spPr>
      </p:pic>
    </p:spTree>
    <p:extLst>
      <p:ext uri="{BB962C8B-B14F-4D97-AF65-F5344CB8AC3E}">
        <p14:creationId xmlns:p14="http://schemas.microsoft.com/office/powerpoint/2010/main" val="92532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2847"/>
            <a:ext cx="8229600" cy="5157841"/>
          </a:xfrm>
        </p:spPr>
        <p:txBody>
          <a:bodyPr>
            <a:normAutofit fontScale="77500" lnSpcReduction="20000"/>
          </a:bodyPr>
          <a:lstStyle/>
          <a:p>
            <a:r>
              <a:rPr lang="en-US" dirty="0" smtClean="0"/>
              <a:t>I am also a bit puzzled by the fact that the number of data events is of the order to 2 sigma smaller than the expectations. However, the observed limit is only about 1 sigma higher. Is this somehow constrained by the control regions? </a:t>
            </a:r>
          </a:p>
          <a:p>
            <a:endParaRPr lang="en-US" dirty="0" smtClean="0"/>
          </a:p>
          <a:p>
            <a:pPr lvl="1"/>
            <a:r>
              <a:rPr lang="en-US" dirty="0" smtClean="0"/>
              <a:t>Though not entirely intuitive, this is a feature of the standard </a:t>
            </a:r>
            <a:r>
              <a:rPr lang="en-US" dirty="0" err="1" smtClean="0"/>
              <a:t>HistFitter</a:t>
            </a:r>
            <a:r>
              <a:rPr lang="en-US" dirty="0" smtClean="0"/>
              <a:t> limit-setting procedure. The background expectations in the tables are calculated from a background fit which ignores the signal region, so the comparison is between the (blinded) expectation and the observed data. The “expected” exclusion, on the other hand, is drawn from a fit which includes the data in the signal region. In the case presented, the observed data in the SR pulls down the background estimate, resulting in less tension between the fit backgrounds and the data. This puts the expected exclusion within 1 sigma of the “observed” exclusion. </a:t>
            </a:r>
          </a:p>
          <a:p>
            <a:endParaRPr lang="en-US" dirty="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17</a:t>
            </a:fld>
            <a:endParaRPr lang="en-US"/>
          </a:p>
        </p:txBody>
      </p:sp>
    </p:spTree>
    <p:extLst>
      <p:ext uri="{BB962C8B-B14F-4D97-AF65-F5344CB8AC3E}">
        <p14:creationId xmlns:p14="http://schemas.microsoft.com/office/powerpoint/2010/main" val="309095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Discussion…</a:t>
            </a:r>
          </a:p>
          <a:p>
            <a:endParaRPr lang="en-US" dirty="0"/>
          </a:p>
          <a:p>
            <a:r>
              <a:rPr lang="en-US" dirty="0" smtClean="0"/>
              <a:t>No showstoppers as </a:t>
            </a:r>
            <a:r>
              <a:rPr lang="en-US" dirty="0" err="1" smtClean="0"/>
              <a:t>fara</a:t>
            </a:r>
            <a:r>
              <a:rPr lang="en-US" dirty="0" smtClean="0"/>
              <a:t> s I can see</a:t>
            </a:r>
          </a:p>
          <a:p>
            <a:endParaRPr lang="en-US" dirty="0"/>
          </a:p>
          <a:p>
            <a:r>
              <a:rPr lang="en-US" dirty="0" smtClean="0"/>
              <a:t>Plan is to publish a CONF note for CERN seminar, followed by paper in short timescale</a:t>
            </a:r>
          </a:p>
          <a:p>
            <a:endParaRPr lang="en-US" dirty="0"/>
          </a:p>
          <a:p>
            <a:r>
              <a:rPr lang="en-US" dirty="0" err="1" smtClean="0"/>
              <a:t>EdBoard</a:t>
            </a:r>
            <a:r>
              <a:rPr lang="en-US" dirty="0" smtClean="0"/>
              <a:t> supports this plan</a:t>
            </a:r>
          </a:p>
          <a:p>
            <a:endParaRPr lang="en-US" dirty="0"/>
          </a:p>
          <a:p>
            <a:r>
              <a:rPr lang="en-US" smtClean="0"/>
              <a:t>Thanks!</a:t>
            </a:r>
            <a:endParaRPr lang="en-US"/>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18</a:t>
            </a:fld>
            <a:endParaRPr lang="en-US"/>
          </a:p>
        </p:txBody>
      </p:sp>
    </p:spTree>
    <p:extLst>
      <p:ext uri="{BB962C8B-B14F-4D97-AF65-F5344CB8AC3E}">
        <p14:creationId xmlns:p14="http://schemas.microsoft.com/office/powerpoint/2010/main" val="262608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Search for Scalar Charm Pair Production with the ATLAS Detector in </a:t>
            </a:r>
            <a:r>
              <a:rPr lang="en-US" sz="3200" dirty="0" err="1" smtClean="0"/>
              <a:t>pp</a:t>
            </a:r>
            <a:r>
              <a:rPr lang="en-US" sz="3200" dirty="0" smtClean="0"/>
              <a:t> Collisions at </a:t>
            </a:r>
            <a:r>
              <a:rPr lang="en-US" sz="3200" dirty="0" err="1" smtClean="0"/>
              <a:t>sqrt</a:t>
            </a:r>
            <a:r>
              <a:rPr lang="en-US" sz="3200" dirty="0" smtClean="0"/>
              <a:t>(s) = 8 </a:t>
            </a:r>
            <a:r>
              <a:rPr lang="en-US" sz="3200" dirty="0" err="1" smtClean="0"/>
              <a:t>TeV</a:t>
            </a:r>
            <a:endParaRPr lang="en-US" sz="3200" dirty="0"/>
          </a:p>
        </p:txBody>
      </p:sp>
      <p:sp>
        <p:nvSpPr>
          <p:cNvPr id="3" name="Content Placeholder 2"/>
          <p:cNvSpPr>
            <a:spLocks noGrp="1"/>
          </p:cNvSpPr>
          <p:nvPr>
            <p:ph idx="1"/>
          </p:nvPr>
        </p:nvSpPr>
        <p:spPr>
          <a:xfrm>
            <a:off x="505605" y="1959989"/>
            <a:ext cx="8229600" cy="3967016"/>
          </a:xfrm>
        </p:spPr>
        <p:txBody>
          <a:bodyPr>
            <a:normAutofit fontScale="77500" lnSpcReduction="20000"/>
          </a:bodyPr>
          <a:lstStyle/>
          <a:p>
            <a:r>
              <a:rPr lang="en-US" dirty="0" smtClean="0"/>
              <a:t>Paper draft 1 (SUSY-2014-03): </a:t>
            </a:r>
            <a:r>
              <a:rPr lang="en-US" dirty="0" smtClean="0">
                <a:hlinkClick r:id="rId2"/>
              </a:rPr>
              <a:t>https://cds.cern.ch/record/1967424</a:t>
            </a:r>
            <a:endParaRPr lang="en-US" dirty="0" smtClean="0"/>
          </a:p>
          <a:p>
            <a:endParaRPr lang="en-US" dirty="0" smtClean="0"/>
          </a:p>
          <a:p>
            <a:r>
              <a:rPr lang="en-US" dirty="0" smtClean="0"/>
              <a:t>CONF note (CONF-SUSY-2014-05): </a:t>
            </a:r>
            <a:r>
              <a:rPr lang="en-US" dirty="0" smtClean="0">
                <a:hlinkClick r:id="rId3"/>
              </a:rPr>
              <a:t>https://cds.cern.ch/record/1970407</a:t>
            </a:r>
            <a:endParaRPr lang="en-US" dirty="0" smtClean="0"/>
          </a:p>
          <a:p>
            <a:endParaRPr lang="en-US" dirty="0" smtClean="0"/>
          </a:p>
          <a:p>
            <a:r>
              <a:rPr lang="en-US" dirty="0" err="1" smtClean="0"/>
              <a:t>Ed.Board</a:t>
            </a:r>
            <a:r>
              <a:rPr lang="en-US" dirty="0" smtClean="0"/>
              <a:t>: </a:t>
            </a:r>
            <a:r>
              <a:rPr lang="en-US" dirty="0" smtClean="0"/>
              <a:t>Ricardo Goncalo (chair), </a:t>
            </a:r>
            <a:r>
              <a:rPr lang="en-US" dirty="0" smtClean="0"/>
              <a:t>Michael </a:t>
            </a:r>
            <a:r>
              <a:rPr lang="en-US" dirty="0" err="1" smtClean="0"/>
              <a:t>Medinnis</a:t>
            </a:r>
            <a:r>
              <a:rPr lang="en-US" dirty="0" smtClean="0"/>
              <a:t>, </a:t>
            </a:r>
            <a:r>
              <a:rPr lang="en-US" dirty="0" err="1" smtClean="0"/>
              <a:t>Kerim</a:t>
            </a:r>
            <a:r>
              <a:rPr lang="en-US" dirty="0" smtClean="0"/>
              <a:t> </a:t>
            </a:r>
            <a:r>
              <a:rPr lang="en-US" dirty="0" err="1" smtClean="0"/>
              <a:t>Suruliz</a:t>
            </a:r>
            <a:r>
              <a:rPr lang="en-US" dirty="0" smtClean="0"/>
              <a:t>,</a:t>
            </a:r>
            <a:r>
              <a:rPr lang="en-US" dirty="0"/>
              <a:t> </a:t>
            </a:r>
            <a:r>
              <a:rPr lang="en-US" dirty="0" err="1" smtClean="0"/>
              <a:t>Troels</a:t>
            </a:r>
            <a:r>
              <a:rPr lang="en-US" dirty="0" smtClean="0"/>
              <a:t> Petersen</a:t>
            </a:r>
            <a:r>
              <a:rPr lang="en-US" dirty="0" smtClean="0"/>
              <a:t>  </a:t>
            </a:r>
          </a:p>
          <a:p>
            <a:endParaRPr lang="en-US" dirty="0" smtClean="0"/>
          </a:p>
          <a:p>
            <a:r>
              <a:rPr lang="en-US" dirty="0" smtClean="0"/>
              <a:t>Many thanks to the Editors and Analysis </a:t>
            </a:r>
            <a:r>
              <a:rPr lang="en-US" dirty="0"/>
              <a:t>T</a:t>
            </a:r>
            <a:r>
              <a:rPr lang="en-US" dirty="0" smtClean="0"/>
              <a:t>eam for great work and collaboration!</a:t>
            </a:r>
            <a:endParaRPr lang="en-US" dirty="0" smtClean="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2</a:t>
            </a:fld>
            <a:endParaRPr lang="en-US"/>
          </a:p>
        </p:txBody>
      </p:sp>
    </p:spTree>
    <p:extLst>
      <p:ext uri="{BB962C8B-B14F-4D97-AF65-F5344CB8AC3E}">
        <p14:creationId xmlns:p14="http://schemas.microsoft.com/office/powerpoint/2010/main" val="22211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956"/>
          </a:xfrm>
        </p:spPr>
        <p:txBody>
          <a:bodyPr/>
          <a:lstStyle/>
          <a:p>
            <a:r>
              <a:rPr lang="en-US" dirty="0" smtClean="0"/>
              <a:t>Overview</a:t>
            </a:r>
            <a:endParaRPr lang="en-US" dirty="0"/>
          </a:p>
        </p:txBody>
      </p:sp>
      <p:sp>
        <p:nvSpPr>
          <p:cNvPr id="3" name="Content Placeholder 2"/>
          <p:cNvSpPr>
            <a:spLocks noGrp="1"/>
          </p:cNvSpPr>
          <p:nvPr>
            <p:ph idx="1"/>
          </p:nvPr>
        </p:nvSpPr>
        <p:spPr>
          <a:xfrm>
            <a:off x="188131" y="1066232"/>
            <a:ext cx="8654073" cy="5650648"/>
          </a:xfrm>
        </p:spPr>
        <p:txBody>
          <a:bodyPr>
            <a:normAutofit fontScale="70000" lnSpcReduction="20000"/>
          </a:bodyPr>
          <a:lstStyle/>
          <a:p>
            <a:r>
              <a:rPr lang="en-US" dirty="0" smtClean="0"/>
              <a:t>11 comments from 9 people/institutes</a:t>
            </a:r>
          </a:p>
          <a:p>
            <a:r>
              <a:rPr lang="en-US" dirty="0" smtClean="0"/>
              <a:t>Analysis and paper draft in well received:</a:t>
            </a:r>
            <a:endParaRPr lang="en-US" dirty="0"/>
          </a:p>
          <a:p>
            <a:pPr lvl="1"/>
            <a:r>
              <a:rPr lang="en-US" dirty="0" smtClean="0"/>
              <a:t>“</a:t>
            </a:r>
            <a:r>
              <a:rPr lang="en-US" dirty="0"/>
              <a:t>T</a:t>
            </a:r>
            <a:r>
              <a:rPr lang="en-US" dirty="0" smtClean="0"/>
              <a:t>he </a:t>
            </a:r>
            <a:r>
              <a:rPr lang="en-US" dirty="0"/>
              <a:t>paper looks very well written and only few minor comments </a:t>
            </a:r>
            <a:r>
              <a:rPr lang="en-US" dirty="0" smtClean="0"/>
              <a:t>follow”</a:t>
            </a:r>
          </a:p>
          <a:p>
            <a:pPr lvl="1"/>
            <a:r>
              <a:rPr lang="en-US" dirty="0" smtClean="0"/>
              <a:t>“Congratulations </a:t>
            </a:r>
            <a:r>
              <a:rPr lang="en-US" dirty="0"/>
              <a:t>for this analysis that will have impact</a:t>
            </a:r>
            <a:r>
              <a:rPr lang="en-US" dirty="0" smtClean="0"/>
              <a:t>!”</a:t>
            </a:r>
          </a:p>
          <a:p>
            <a:pPr lvl="1"/>
            <a:r>
              <a:rPr lang="en-US" dirty="0" smtClean="0"/>
              <a:t>“It </a:t>
            </a:r>
            <a:r>
              <a:rPr lang="en-US" dirty="0"/>
              <a:t>was a pleasure to read this very well written paper addressing an interesting SUSY </a:t>
            </a:r>
            <a:r>
              <a:rPr lang="en-US" dirty="0" smtClean="0"/>
              <a:t>scenario”</a:t>
            </a:r>
          </a:p>
          <a:p>
            <a:pPr lvl="1"/>
            <a:r>
              <a:rPr lang="en-US" dirty="0" smtClean="0"/>
              <a:t>“We </a:t>
            </a:r>
            <a:r>
              <a:rPr lang="en-US" dirty="0"/>
              <a:t>congratulate the analysis team on an interesting analysis and a very well written PRL </a:t>
            </a:r>
            <a:r>
              <a:rPr lang="en-US" dirty="0" smtClean="0"/>
              <a:t>draft”</a:t>
            </a:r>
          </a:p>
          <a:p>
            <a:endParaRPr lang="en-US" dirty="0" smtClean="0"/>
          </a:p>
          <a:p>
            <a:r>
              <a:rPr lang="en-US" dirty="0" smtClean="0"/>
              <a:t>A few items to discuss a this meeting, but </a:t>
            </a:r>
            <a:r>
              <a:rPr lang="en-US" b="1" dirty="0" smtClean="0">
                <a:solidFill>
                  <a:srgbClr val="008000"/>
                </a:solidFill>
              </a:rPr>
              <a:t>No showstoppers</a:t>
            </a:r>
            <a:endParaRPr lang="en-US" dirty="0" smtClean="0">
              <a:solidFill>
                <a:srgbClr val="008000"/>
              </a:solidFill>
            </a:endParaRPr>
          </a:p>
          <a:p>
            <a:endParaRPr lang="en-US" dirty="0" smtClean="0"/>
          </a:p>
          <a:p>
            <a:r>
              <a:rPr lang="en-US" dirty="0" smtClean="0"/>
              <a:t>Not discussed here:</a:t>
            </a:r>
          </a:p>
          <a:p>
            <a:pPr lvl="1"/>
            <a:r>
              <a:rPr lang="en-US" dirty="0" smtClean="0"/>
              <a:t>Small suggested text changes (36) – implemented by authors choice or justified</a:t>
            </a:r>
          </a:p>
          <a:p>
            <a:pPr lvl="1"/>
            <a:r>
              <a:rPr lang="en-US" dirty="0" smtClean="0"/>
              <a:t>Bibliography suggestions (11) – many thanks for improvements/clarifications</a:t>
            </a:r>
          </a:p>
          <a:p>
            <a:pPr lvl="1"/>
            <a:r>
              <a:rPr lang="en-US" dirty="0" smtClean="0"/>
              <a:t>Clarifications, e.g. details of trigger used, detailed justification of cuts</a:t>
            </a:r>
          </a:p>
          <a:p>
            <a:pPr lvl="1"/>
            <a:r>
              <a:rPr lang="en-US" dirty="0" smtClean="0"/>
              <a:t>1 update to table 1 (thanks to Rob McPherson and RAL group)</a:t>
            </a:r>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3</a:t>
            </a:fld>
            <a:endParaRPr lang="en-US"/>
          </a:p>
        </p:txBody>
      </p:sp>
    </p:spTree>
    <p:extLst>
      <p:ext uri="{BB962C8B-B14F-4D97-AF65-F5344CB8AC3E}">
        <p14:creationId xmlns:p14="http://schemas.microsoft.com/office/powerpoint/2010/main" val="1931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956"/>
          </a:xfrm>
        </p:spPr>
        <p:txBody>
          <a:bodyPr>
            <a:normAutofit/>
          </a:bodyPr>
          <a:lstStyle/>
          <a:p>
            <a:r>
              <a:rPr lang="en-US" dirty="0" smtClean="0"/>
              <a:t>For discussion at </a:t>
            </a:r>
            <a:r>
              <a:rPr lang="en-US" dirty="0"/>
              <a:t>O</a:t>
            </a:r>
            <a:r>
              <a:rPr lang="en-US" dirty="0" smtClean="0"/>
              <a:t>pen Reading</a:t>
            </a:r>
            <a:endParaRPr lang="en-US" dirty="0"/>
          </a:p>
        </p:txBody>
      </p:sp>
      <p:sp>
        <p:nvSpPr>
          <p:cNvPr id="3" name="Content Placeholder 2"/>
          <p:cNvSpPr>
            <a:spLocks noGrp="1"/>
          </p:cNvSpPr>
          <p:nvPr>
            <p:ph idx="1"/>
          </p:nvPr>
        </p:nvSpPr>
        <p:spPr/>
        <p:txBody>
          <a:bodyPr>
            <a:normAutofit/>
          </a:bodyPr>
          <a:lstStyle/>
          <a:p>
            <a:r>
              <a:rPr lang="en-US" dirty="0" smtClean="0"/>
              <a:t>Standard way to name </a:t>
            </a:r>
            <a:r>
              <a:rPr lang="en-US" dirty="0" err="1" smtClean="0"/>
              <a:t>squarks</a:t>
            </a:r>
            <a:r>
              <a:rPr lang="en-US" dirty="0" smtClean="0"/>
              <a:t>:</a:t>
            </a:r>
          </a:p>
          <a:p>
            <a:pPr lvl="1"/>
            <a:r>
              <a:rPr lang="en-US" dirty="0" smtClean="0"/>
              <a:t>scalar charm </a:t>
            </a:r>
          </a:p>
          <a:p>
            <a:pPr lvl="1"/>
            <a:r>
              <a:rPr lang="en-US" dirty="0" smtClean="0"/>
              <a:t>scalar charm quark </a:t>
            </a:r>
          </a:p>
          <a:p>
            <a:pPr lvl="1"/>
            <a:r>
              <a:rPr lang="en-US" dirty="0" err="1" smtClean="0"/>
              <a:t>scharm</a:t>
            </a:r>
            <a:r>
              <a:rPr lang="en-US" dirty="0" smtClean="0"/>
              <a:t> </a:t>
            </a:r>
          </a:p>
          <a:p>
            <a:pPr lvl="1"/>
            <a:r>
              <a:rPr lang="en-US" dirty="0" smtClean="0"/>
              <a:t>charm </a:t>
            </a:r>
            <a:r>
              <a:rPr lang="en-US" dirty="0" err="1" smtClean="0"/>
              <a:t>squark</a:t>
            </a:r>
            <a:r>
              <a:rPr lang="en-US" dirty="0" smtClean="0"/>
              <a:t> </a:t>
            </a:r>
          </a:p>
          <a:p>
            <a:pPr lvl="1"/>
            <a:r>
              <a:rPr lang="en-US" dirty="0" err="1" smtClean="0"/>
              <a:t>Etc</a:t>
            </a:r>
            <a:r>
              <a:rPr lang="en-US" dirty="0" smtClean="0"/>
              <a:t>?</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4</a:t>
            </a:fld>
            <a:endParaRPr lang="en-US"/>
          </a:p>
        </p:txBody>
      </p:sp>
    </p:spTree>
    <p:extLst>
      <p:ext uri="{BB962C8B-B14F-4D97-AF65-F5344CB8AC3E}">
        <p14:creationId xmlns:p14="http://schemas.microsoft.com/office/powerpoint/2010/main" val="30002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8768"/>
            <a:ext cx="8229600" cy="3338971"/>
          </a:xfrm>
        </p:spPr>
        <p:txBody>
          <a:bodyPr>
            <a:normAutofit fontScale="70000" lnSpcReduction="20000"/>
          </a:bodyPr>
          <a:lstStyle/>
          <a:p>
            <a:r>
              <a:rPr lang="en-US" dirty="0" smtClean="0"/>
              <a:t>Arrows:</a:t>
            </a:r>
          </a:p>
          <a:p>
            <a:pPr lvl="1"/>
            <a:r>
              <a:rPr lang="en-US" dirty="0" smtClean="0"/>
              <a:t>For figures we </a:t>
            </a:r>
            <a:r>
              <a:rPr lang="en-US" dirty="0" err="1" smtClean="0"/>
              <a:t>realised</a:t>
            </a:r>
            <a:r>
              <a:rPr lang="en-US" dirty="0" smtClean="0"/>
              <a:t> that we don’t quite like the arrows given in some of the plots. They are more confusing than helpful.</a:t>
            </a:r>
          </a:p>
          <a:p>
            <a:r>
              <a:rPr lang="en-US" dirty="0" smtClean="0"/>
              <a:t>Figure 1 top: </a:t>
            </a:r>
          </a:p>
          <a:p>
            <a:pPr lvl="1"/>
            <a:r>
              <a:rPr lang="en-US" dirty="0" smtClean="0"/>
              <a:t>Can you put logy scale ? As you mention in the text the formula about the edge (l.136), logy scale will allow the reader to see it. </a:t>
            </a:r>
          </a:p>
          <a:p>
            <a:pPr lvl="1"/>
            <a:r>
              <a:rPr lang="en-US" dirty="0" smtClean="0"/>
              <a:t>Can you extend the x-axis to 500 </a:t>
            </a:r>
            <a:r>
              <a:rPr lang="en-US" dirty="0" err="1" smtClean="0"/>
              <a:t>GeV</a:t>
            </a:r>
            <a:r>
              <a:rPr lang="en-US" dirty="0" smtClean="0"/>
              <a:t> as this is where we expect the edge for the 550-50 case. </a:t>
            </a:r>
          </a:p>
          <a:p>
            <a:r>
              <a:rPr lang="en-US" dirty="0" smtClean="0"/>
              <a:t>Figure 1 bottom: </a:t>
            </a:r>
          </a:p>
          <a:p>
            <a:pPr lvl="1"/>
            <a:r>
              <a:rPr lang="en-US" dirty="0" smtClean="0"/>
              <a:t>I find mcc [Fig.4 top] more interesting than </a:t>
            </a:r>
            <a:r>
              <a:rPr lang="en-US" dirty="0" err="1" smtClean="0"/>
              <a:t>Etmiss</a:t>
            </a:r>
            <a:r>
              <a:rPr lang="en-US" dirty="0" smtClean="0"/>
              <a:t> since the MCT cut basically remove </a:t>
            </a:r>
            <a:r>
              <a:rPr lang="en-US" dirty="0" err="1" smtClean="0"/>
              <a:t>Etmiss</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a:xfrm>
            <a:off x="3124200" y="6450430"/>
            <a:ext cx="2895600" cy="365125"/>
          </a:xfrm>
        </p:spPr>
        <p:txBody>
          <a:bodyPr/>
          <a:lstStyle/>
          <a:p>
            <a:r>
              <a:rPr lang="en-US" dirty="0" err="1" smtClean="0"/>
              <a:t>R.Goncalo</a:t>
            </a:r>
            <a:r>
              <a:rPr lang="en-US" dirty="0" smtClean="0"/>
              <a:t> - Paper comments</a:t>
            </a:r>
            <a:endParaRPr lang="en-US" dirty="0"/>
          </a:p>
        </p:txBody>
      </p:sp>
      <p:sp>
        <p:nvSpPr>
          <p:cNvPr id="6" name="Slide Number Placeholder 5"/>
          <p:cNvSpPr>
            <a:spLocks noGrp="1"/>
          </p:cNvSpPr>
          <p:nvPr>
            <p:ph type="sldNum" sz="quarter" idx="12"/>
          </p:nvPr>
        </p:nvSpPr>
        <p:spPr/>
        <p:txBody>
          <a:bodyPr/>
          <a:lstStyle/>
          <a:p>
            <a:fld id="{06AE82E0-EF91-6143-83DE-B2FCB402BF61}" type="slidenum">
              <a:rPr lang="en-US" smtClean="0"/>
              <a:t>5</a:t>
            </a:fld>
            <a:endParaRPr lang="en-US"/>
          </a:p>
        </p:txBody>
      </p:sp>
      <p:pic>
        <p:nvPicPr>
          <p:cNvPr id="8" name="Picture 7"/>
          <p:cNvPicPr>
            <a:picLocks noChangeAspect="1"/>
          </p:cNvPicPr>
          <p:nvPr/>
        </p:nvPicPr>
        <p:blipFill>
          <a:blip r:embed="rId2"/>
          <a:stretch>
            <a:fillRect/>
          </a:stretch>
        </p:blipFill>
        <p:spPr>
          <a:xfrm>
            <a:off x="972014" y="3659203"/>
            <a:ext cx="3558831" cy="2736187"/>
          </a:xfrm>
          <a:prstGeom prst="rect">
            <a:avLst/>
          </a:prstGeom>
        </p:spPr>
      </p:pic>
      <p:pic>
        <p:nvPicPr>
          <p:cNvPr id="9" name="Picture 8"/>
          <p:cNvPicPr>
            <a:picLocks noChangeAspect="1"/>
          </p:cNvPicPr>
          <p:nvPr/>
        </p:nvPicPr>
        <p:blipFill>
          <a:blip r:embed="rId3"/>
          <a:stretch>
            <a:fillRect/>
          </a:stretch>
        </p:blipFill>
        <p:spPr>
          <a:xfrm>
            <a:off x="4703300" y="3659202"/>
            <a:ext cx="3716937" cy="2868777"/>
          </a:xfrm>
          <a:prstGeom prst="rect">
            <a:avLst/>
          </a:prstGeom>
        </p:spPr>
      </p:pic>
    </p:spTree>
    <p:extLst>
      <p:ext uri="{BB962C8B-B14F-4D97-AF65-F5344CB8AC3E}">
        <p14:creationId xmlns:p14="http://schemas.microsoft.com/office/powerpoint/2010/main" val="225930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529" y="360636"/>
            <a:ext cx="8686800" cy="2594590"/>
          </a:xfrm>
        </p:spPr>
        <p:txBody>
          <a:bodyPr>
            <a:normAutofit fontScale="62500" lnSpcReduction="20000"/>
          </a:bodyPr>
          <a:lstStyle/>
          <a:p>
            <a:pPr marL="0" lvl="1" indent="0">
              <a:buNone/>
            </a:pPr>
            <a:r>
              <a:rPr lang="en-US" sz="3800" dirty="0" smtClean="0"/>
              <a:t>Charm tagging:</a:t>
            </a:r>
          </a:p>
          <a:p>
            <a:pPr marL="342900" lvl="1" indent="-342900">
              <a:buFont typeface="Arial"/>
              <a:buChar char="•"/>
            </a:pPr>
            <a:r>
              <a:rPr lang="en-US" sz="3200" dirty="0" smtClean="0"/>
              <a:t>Ongoing, in collaboration with </a:t>
            </a:r>
            <a:r>
              <a:rPr lang="en-US" sz="3200" dirty="0" err="1" smtClean="0"/>
              <a:t>Flavour</a:t>
            </a:r>
            <a:r>
              <a:rPr lang="en-US" sz="3200" dirty="0" smtClean="0"/>
              <a:t> Tagging group</a:t>
            </a:r>
          </a:p>
          <a:p>
            <a:r>
              <a:rPr lang="en-US" dirty="0" smtClean="0"/>
              <a:t>A</a:t>
            </a:r>
            <a:r>
              <a:rPr lang="en-US" dirty="0" smtClean="0"/>
              <a:t>dditional material on c/b/light tagging efficiency to be added to paper</a:t>
            </a:r>
          </a:p>
          <a:p>
            <a:r>
              <a:rPr lang="en-US" dirty="0" smtClean="0"/>
              <a:t>No additional material to be added for CONF note</a:t>
            </a:r>
          </a:p>
          <a:p>
            <a:r>
              <a:rPr lang="en-US" dirty="0" smtClean="0"/>
              <a:t>The c-tagging  calibration method is documented in Ref [34]</a:t>
            </a:r>
          </a:p>
          <a:p>
            <a:r>
              <a:rPr lang="en-US" dirty="0" smtClean="0"/>
              <a:t>Note that this is not the first use of c-tagging in an ATLAS paper – see stop -&gt; charm + LSP paper (Ref [49] of the paper)</a:t>
            </a:r>
          </a:p>
          <a:p>
            <a:r>
              <a:rPr lang="en-US" dirty="0" smtClean="0"/>
              <a:t>Also discussed in Appendix D4 of Support Note (ATL-COM-PHYS-2014-391) </a:t>
            </a:r>
            <a:endParaRPr lang="en-US" dirty="0" smtClean="0"/>
          </a:p>
          <a:p>
            <a:endParaRPr lang="en-US" dirty="0"/>
          </a:p>
        </p:txBody>
      </p:sp>
      <p:pic>
        <p:nvPicPr>
          <p:cNvPr id="4" name="Picture 3"/>
          <p:cNvPicPr>
            <a:picLocks noChangeAspect="1"/>
          </p:cNvPicPr>
          <p:nvPr/>
        </p:nvPicPr>
        <p:blipFill>
          <a:blip r:embed="rId2"/>
          <a:stretch>
            <a:fillRect/>
          </a:stretch>
        </p:blipFill>
        <p:spPr>
          <a:xfrm>
            <a:off x="204529" y="3033625"/>
            <a:ext cx="4200896" cy="3453731"/>
          </a:xfrm>
          <a:prstGeom prst="rect">
            <a:avLst/>
          </a:prstGeom>
        </p:spPr>
      </p:pic>
      <p:pic>
        <p:nvPicPr>
          <p:cNvPr id="5" name="Picture 4"/>
          <p:cNvPicPr>
            <a:picLocks noChangeAspect="1"/>
          </p:cNvPicPr>
          <p:nvPr/>
        </p:nvPicPr>
        <p:blipFill>
          <a:blip r:embed="rId3"/>
          <a:stretch>
            <a:fillRect/>
          </a:stretch>
        </p:blipFill>
        <p:spPr>
          <a:xfrm>
            <a:off x="4562200" y="3033625"/>
            <a:ext cx="4248871" cy="3458918"/>
          </a:xfrm>
          <a:prstGeom prst="rect">
            <a:avLst/>
          </a:prstGeom>
        </p:spPr>
      </p:pic>
      <p:sp>
        <p:nvSpPr>
          <p:cNvPr id="6" name="Date Placeholder 5"/>
          <p:cNvSpPr>
            <a:spLocks noGrp="1"/>
          </p:cNvSpPr>
          <p:nvPr>
            <p:ph type="dt" sz="half" idx="10"/>
          </p:nvPr>
        </p:nvSpPr>
        <p:spPr/>
        <p:txBody>
          <a:bodyPr/>
          <a:lstStyle/>
          <a:p>
            <a:r>
              <a:rPr lang="en-US" smtClean="0"/>
              <a:t>18/11/14</a:t>
            </a:r>
            <a:endParaRPr lang="en-US"/>
          </a:p>
        </p:txBody>
      </p:sp>
      <p:sp>
        <p:nvSpPr>
          <p:cNvPr id="7" name="Footer Placeholder 6"/>
          <p:cNvSpPr>
            <a:spLocks noGrp="1"/>
          </p:cNvSpPr>
          <p:nvPr>
            <p:ph type="ftr" sz="quarter" idx="11"/>
          </p:nvPr>
        </p:nvSpPr>
        <p:spPr/>
        <p:txBody>
          <a:bodyPr/>
          <a:lstStyle/>
          <a:p>
            <a:r>
              <a:rPr lang="en-US" smtClean="0"/>
              <a:t>R.Goncalo - Paper comments</a:t>
            </a:r>
            <a:endParaRPr lang="en-US"/>
          </a:p>
        </p:txBody>
      </p:sp>
      <p:sp>
        <p:nvSpPr>
          <p:cNvPr id="8" name="Slide Number Placeholder 7"/>
          <p:cNvSpPr>
            <a:spLocks noGrp="1"/>
          </p:cNvSpPr>
          <p:nvPr>
            <p:ph type="sldNum" sz="quarter" idx="12"/>
          </p:nvPr>
        </p:nvSpPr>
        <p:spPr/>
        <p:txBody>
          <a:bodyPr/>
          <a:lstStyle/>
          <a:p>
            <a:fld id="{06AE82E0-EF91-6143-83DE-B2FCB402BF61}" type="slidenum">
              <a:rPr lang="en-US" smtClean="0"/>
              <a:t>6</a:t>
            </a:fld>
            <a:endParaRPr lang="en-US"/>
          </a:p>
        </p:txBody>
      </p:sp>
    </p:spTree>
    <p:extLst>
      <p:ext uri="{BB962C8B-B14F-4D97-AF65-F5344CB8AC3E}">
        <p14:creationId xmlns:p14="http://schemas.microsoft.com/office/powerpoint/2010/main" val="426103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09234" y="215758"/>
            <a:ext cx="4063717" cy="3343564"/>
          </a:xfrm>
          <a:prstGeom prst="rect">
            <a:avLst/>
          </a:prstGeom>
        </p:spPr>
      </p:pic>
      <p:pic>
        <p:nvPicPr>
          <p:cNvPr id="5" name="Picture 4"/>
          <p:cNvPicPr>
            <a:picLocks noChangeAspect="1"/>
          </p:cNvPicPr>
          <p:nvPr/>
        </p:nvPicPr>
        <p:blipFill>
          <a:blip r:embed="rId3"/>
          <a:stretch>
            <a:fillRect/>
          </a:stretch>
        </p:blipFill>
        <p:spPr>
          <a:xfrm>
            <a:off x="521339" y="215758"/>
            <a:ext cx="3906698" cy="3238638"/>
          </a:xfrm>
          <a:prstGeom prst="rect">
            <a:avLst/>
          </a:prstGeom>
        </p:spPr>
      </p:pic>
      <p:pic>
        <p:nvPicPr>
          <p:cNvPr id="6" name="Picture 5"/>
          <p:cNvPicPr>
            <a:picLocks noChangeAspect="1"/>
          </p:cNvPicPr>
          <p:nvPr/>
        </p:nvPicPr>
        <p:blipFill>
          <a:blip r:embed="rId4"/>
          <a:stretch>
            <a:fillRect/>
          </a:stretch>
        </p:blipFill>
        <p:spPr>
          <a:xfrm>
            <a:off x="2665203" y="3494732"/>
            <a:ext cx="3888061" cy="3281004"/>
          </a:xfrm>
          <a:prstGeom prst="rect">
            <a:avLst/>
          </a:prstGeom>
        </p:spPr>
      </p:pic>
      <p:sp>
        <p:nvSpPr>
          <p:cNvPr id="7" name="Date Placeholder 6"/>
          <p:cNvSpPr>
            <a:spLocks noGrp="1"/>
          </p:cNvSpPr>
          <p:nvPr>
            <p:ph type="dt" sz="half" idx="10"/>
          </p:nvPr>
        </p:nvSpPr>
        <p:spPr/>
        <p:txBody>
          <a:bodyPr/>
          <a:lstStyle/>
          <a:p>
            <a:r>
              <a:rPr lang="en-US" smtClean="0"/>
              <a:t>18/11/14</a:t>
            </a:r>
            <a:endParaRPr lang="en-US"/>
          </a:p>
        </p:txBody>
      </p:sp>
      <p:sp>
        <p:nvSpPr>
          <p:cNvPr id="8" name="Footer Placeholder 7"/>
          <p:cNvSpPr>
            <a:spLocks noGrp="1"/>
          </p:cNvSpPr>
          <p:nvPr>
            <p:ph type="ftr" sz="quarter" idx="11"/>
          </p:nvPr>
        </p:nvSpPr>
        <p:spPr/>
        <p:txBody>
          <a:bodyPr/>
          <a:lstStyle/>
          <a:p>
            <a:r>
              <a:rPr lang="en-US" smtClean="0"/>
              <a:t>R.Goncalo - Paper comments</a:t>
            </a:r>
            <a:endParaRPr lang="en-US"/>
          </a:p>
        </p:txBody>
      </p:sp>
      <p:sp>
        <p:nvSpPr>
          <p:cNvPr id="9" name="Slide Number Placeholder 8"/>
          <p:cNvSpPr>
            <a:spLocks noGrp="1"/>
          </p:cNvSpPr>
          <p:nvPr>
            <p:ph type="sldNum" sz="quarter" idx="12"/>
          </p:nvPr>
        </p:nvSpPr>
        <p:spPr/>
        <p:txBody>
          <a:bodyPr/>
          <a:lstStyle/>
          <a:p>
            <a:fld id="{06AE82E0-EF91-6143-83DE-B2FCB402BF61}" type="slidenum">
              <a:rPr lang="en-US" smtClean="0"/>
              <a:t>7</a:t>
            </a:fld>
            <a:endParaRPr lang="en-US"/>
          </a:p>
        </p:txBody>
      </p:sp>
    </p:spTree>
    <p:extLst>
      <p:ext uri="{BB962C8B-B14F-4D97-AF65-F5344CB8AC3E}">
        <p14:creationId xmlns:p14="http://schemas.microsoft.com/office/powerpoint/2010/main" val="354816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General Comments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While I appreciate that PRL imposes significant constraints on the length, it is often difficult to follow the motivation for the cuts that are used. I really wonder whether PRL is the correct journal for such an analysis, where it is not possible to motivate the control regions that are used etc. </a:t>
            </a:r>
          </a:p>
          <a:p>
            <a:endParaRPr lang="en-US" dirty="0" smtClean="0"/>
          </a:p>
          <a:p>
            <a:pPr lvl="1"/>
            <a:r>
              <a:rPr lang="en-US" dirty="0" smtClean="0"/>
              <a:t>From our perspective this seems to be exactly the sort of analysis that the collaboration should and ought to be publishing in PRL, exactly because of its simplicity. We very much hope that ATLAS can continue to publish short letters where appropriate. </a:t>
            </a:r>
          </a:p>
          <a:p>
            <a:endParaRPr lang="en-US" dirty="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8</a:t>
            </a:fld>
            <a:endParaRPr lang="en-US"/>
          </a:p>
        </p:txBody>
      </p:sp>
    </p:spTree>
    <p:extLst>
      <p:ext uri="{BB962C8B-B14F-4D97-AF65-F5344CB8AC3E}">
        <p14:creationId xmlns:p14="http://schemas.microsoft.com/office/powerpoint/2010/main" val="171958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2708"/>
            <a:ext cx="8229600" cy="4103455"/>
          </a:xfrm>
        </p:spPr>
        <p:txBody>
          <a:bodyPr>
            <a:normAutofit fontScale="92500" lnSpcReduction="20000"/>
          </a:bodyPr>
          <a:lstStyle/>
          <a:p>
            <a:r>
              <a:rPr lang="en-US" dirty="0" smtClean="0"/>
              <a:t>- l.17 What about up, down and strange </a:t>
            </a:r>
            <a:r>
              <a:rPr lang="en-US" dirty="0" err="1" smtClean="0"/>
              <a:t>squarks</a:t>
            </a:r>
            <a:r>
              <a:rPr lang="en-US" dirty="0" smtClean="0"/>
              <a:t> ? I guess they should be in a similar position as the </a:t>
            </a:r>
            <a:r>
              <a:rPr lang="en-US" dirty="0" err="1" smtClean="0"/>
              <a:t>scharm</a:t>
            </a:r>
            <a:r>
              <a:rPr lang="en-US" dirty="0" smtClean="0"/>
              <a:t> no ? </a:t>
            </a:r>
          </a:p>
          <a:p>
            <a:pPr lvl="1"/>
            <a:endParaRPr lang="en-US" dirty="0" smtClean="0"/>
          </a:p>
          <a:p>
            <a:pPr lvl="1"/>
            <a:r>
              <a:rPr lang="en-US" dirty="0" smtClean="0"/>
              <a:t>The </a:t>
            </a:r>
            <a:r>
              <a:rPr lang="en-US" dirty="0" err="1" smtClean="0"/>
              <a:t>scharm</a:t>
            </a:r>
            <a:r>
              <a:rPr lang="en-US" dirty="0" smtClean="0"/>
              <a:t> quark evades </a:t>
            </a:r>
            <a:r>
              <a:rPr lang="en-US" dirty="0" err="1" smtClean="0"/>
              <a:t>flavour</a:t>
            </a:r>
            <a:r>
              <a:rPr lang="en-US" dirty="0" smtClean="0"/>
              <a:t> physics constraints on </a:t>
            </a:r>
            <a:r>
              <a:rPr lang="en-US" dirty="0" err="1" smtClean="0"/>
              <a:t>squark</a:t>
            </a:r>
            <a:r>
              <a:rPr lang="en-US" dirty="0" smtClean="0"/>
              <a:t> mixing rather better than u, d, s, and is also more predisposed to mix with a stop. Therefore a better case can be made for a single light </a:t>
            </a:r>
            <a:r>
              <a:rPr lang="en-US" dirty="0" err="1" smtClean="0"/>
              <a:t>scharm</a:t>
            </a:r>
            <a:r>
              <a:rPr lang="en-US" dirty="0" smtClean="0"/>
              <a:t> than a single light s-up, s-down or s-strange. Also, experimentally it is much more accessible, due to the ability to charm tag.</a:t>
            </a:r>
          </a:p>
          <a:p>
            <a:endParaRPr lang="en-US" dirty="0" smtClean="0"/>
          </a:p>
        </p:txBody>
      </p:sp>
      <p:sp>
        <p:nvSpPr>
          <p:cNvPr id="4" name="Date Placeholder 3"/>
          <p:cNvSpPr>
            <a:spLocks noGrp="1"/>
          </p:cNvSpPr>
          <p:nvPr>
            <p:ph type="dt" sz="half" idx="10"/>
          </p:nvPr>
        </p:nvSpPr>
        <p:spPr/>
        <p:txBody>
          <a:bodyPr/>
          <a:lstStyle/>
          <a:p>
            <a:r>
              <a:rPr lang="en-US" smtClean="0"/>
              <a:t>18/11/14</a:t>
            </a:r>
            <a:endParaRPr lang="en-US"/>
          </a:p>
        </p:txBody>
      </p:sp>
      <p:sp>
        <p:nvSpPr>
          <p:cNvPr id="5" name="Footer Placeholder 4"/>
          <p:cNvSpPr>
            <a:spLocks noGrp="1"/>
          </p:cNvSpPr>
          <p:nvPr>
            <p:ph type="ftr" sz="quarter" idx="11"/>
          </p:nvPr>
        </p:nvSpPr>
        <p:spPr/>
        <p:txBody>
          <a:bodyPr/>
          <a:lstStyle/>
          <a:p>
            <a:r>
              <a:rPr lang="en-US" smtClean="0"/>
              <a:t>R.Goncalo - Paper comments</a:t>
            </a:r>
            <a:endParaRPr lang="en-US"/>
          </a:p>
        </p:txBody>
      </p:sp>
      <p:sp>
        <p:nvSpPr>
          <p:cNvPr id="6" name="Slide Number Placeholder 5"/>
          <p:cNvSpPr>
            <a:spLocks noGrp="1"/>
          </p:cNvSpPr>
          <p:nvPr>
            <p:ph type="sldNum" sz="quarter" idx="12"/>
          </p:nvPr>
        </p:nvSpPr>
        <p:spPr/>
        <p:txBody>
          <a:bodyPr/>
          <a:lstStyle/>
          <a:p>
            <a:fld id="{06AE82E0-EF91-6143-83DE-B2FCB402BF61}" type="slidenum">
              <a:rPr lang="en-US" smtClean="0"/>
              <a:t>9</a:t>
            </a:fld>
            <a:endParaRPr lang="en-US"/>
          </a:p>
        </p:txBody>
      </p:sp>
      <p:pic>
        <p:nvPicPr>
          <p:cNvPr id="7" name="Picture 6"/>
          <p:cNvPicPr>
            <a:picLocks noChangeAspect="1"/>
          </p:cNvPicPr>
          <p:nvPr/>
        </p:nvPicPr>
        <p:blipFill>
          <a:blip r:embed="rId2"/>
          <a:stretch>
            <a:fillRect/>
          </a:stretch>
        </p:blipFill>
        <p:spPr>
          <a:xfrm>
            <a:off x="190680" y="213413"/>
            <a:ext cx="8686800" cy="1629524"/>
          </a:xfrm>
          <a:prstGeom prst="rect">
            <a:avLst/>
          </a:prstGeom>
        </p:spPr>
      </p:pic>
    </p:spTree>
    <p:extLst>
      <p:ext uri="{BB962C8B-B14F-4D97-AF65-F5344CB8AC3E}">
        <p14:creationId xmlns:p14="http://schemas.microsoft.com/office/powerpoint/2010/main" val="2235906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1389</TotalTime>
  <Words>1845</Words>
  <Application>Microsoft Macintosh PowerPoint</Application>
  <PresentationFormat>On-screen Show (4:3)</PresentationFormat>
  <Paragraphs>142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Comments on Scalar Charm Pair Production paper draft 1  </vt:lpstr>
      <vt:lpstr>Search for Scalar Charm Pair Production with the ATLAS Detector in pp Collisions at sqrt(s) = 8 TeV</vt:lpstr>
      <vt:lpstr>Overview</vt:lpstr>
      <vt:lpstr>For discussion at Open Reading</vt:lpstr>
      <vt:lpstr>PowerPoint Presentation</vt:lpstr>
      <vt:lpstr>PowerPoint Presentation</vt:lpstr>
      <vt:lpstr>PowerPoint Presentation</vt:lpstr>
      <vt:lpstr>General Comments</vt:lpstr>
      <vt:lpstr>PowerPoint Presentation</vt:lpstr>
      <vt:lpstr>PowerPoint Presentation</vt:lpstr>
      <vt:lpstr>PowerPoint Presentation</vt:lpstr>
      <vt:lpstr>Specific Comments</vt:lpstr>
      <vt:lpstr>PowerPoint Presentation</vt:lpstr>
      <vt:lpstr>PowerPoint Presentation</vt:lpstr>
      <vt:lpstr>PowerPoint Presentation</vt:lpstr>
      <vt:lpstr>PowerPoint Presentation</vt:lpstr>
      <vt:lpstr>PowerPoint Presentation</vt:lpstr>
      <vt:lpstr>Conclusions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Goncalo</dc:creator>
  <cp:lastModifiedBy>Ricardo Goncalo</cp:lastModifiedBy>
  <cp:revision>33</cp:revision>
  <dcterms:created xsi:type="dcterms:W3CDTF">2014-11-17T16:04:25Z</dcterms:created>
  <dcterms:modified xsi:type="dcterms:W3CDTF">2014-11-18T15:13:48Z</dcterms:modified>
</cp:coreProperties>
</file>