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301" r:id="rId1"/>
    <p:sldMasterId id="2147484313" r:id="rId2"/>
    <p:sldMasterId id="2147484325" r:id="rId3"/>
  </p:sldMasterIdLst>
  <p:sldIdLst>
    <p:sldId id="256" r:id="rId4"/>
    <p:sldId id="273" r:id="rId5"/>
    <p:sldId id="28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5" r:id="rId16"/>
    <p:sldId id="276" r:id="rId17"/>
    <p:sldId id="277" r:id="rId18"/>
    <p:sldId id="278" r:id="rId19"/>
    <p:sldId id="279" r:id="rId20"/>
    <p:sldId id="280" r:id="rId21"/>
    <p:sldId id="291" r:id="rId22"/>
    <p:sldId id="282" r:id="rId23"/>
    <p:sldId id="283" r:id="rId24"/>
    <p:sldId id="284" r:id="rId25"/>
    <p:sldId id="285" r:id="rId26"/>
    <p:sldId id="286" r:id="rId27"/>
    <p:sldId id="281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A0E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32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23" Type="http://schemas.openxmlformats.org/officeDocument/2006/relationships/slide" Target="slides/slide20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26" Type="http://schemas.openxmlformats.org/officeDocument/2006/relationships/slide" Target="slides/slide23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8.xml"/><Relationship Id="rId29" Type="http://schemas.openxmlformats.org/officeDocument/2006/relationships/slide" Target="slides/slide26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3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61A3BC-1721-41A9-A28E-3ABDE20B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457200" rIns="0" rtlCol="0" anchor="ctr">
            <a:normAutofit/>
          </a:bodyPr>
          <a:lstStyle/>
          <a:p>
            <a:pPr algn="l" rtl="0" eaLnBrk="1" latinLnBrk="0" hangingPunct="1">
              <a:spcBef>
                <a:spcPct val="0"/>
              </a:spcBef>
              <a:buNone/>
            </a:pPr>
            <a:endParaRPr kumimoji="0" lang="en-US" sz="4500" b="1" kern="1200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noFill/>
          <a:ln>
            <a:noFill/>
          </a:ln>
        </p:spPr>
        <p:txBody>
          <a:bodyPr vert="horz" lIns="457200" rIns="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kumimoji="0" lang="en-US" sz="4500" b="1" kern="120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  <a:noFill/>
          <a:ln>
            <a:noFill/>
          </a:ln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356F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en-US" sz="2400" b="0" kern="1200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 flipV="1">
            <a:off x="190500" y="6438900"/>
            <a:ext cx="87782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  <a:solidFill>
            <a:schemeClr val="bg1"/>
          </a:solidFill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785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7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3A5C3E-4BD2-A64A-8FA5-8FAB54FC868F}" type="datetimeFigureOut">
              <a:rPr lang="en-US" smtClean="0"/>
              <a:pPr/>
              <a:t>4/23/09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5BD0FE-0532-E849-997B-9DDB9510E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356F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723900"/>
            <a:ext cx="8813800" cy="560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65100" dist="76200" dir="2700000" algn="tl" rotWithShape="0">
              <a:prstClr val="black">
                <a:alpha val="78000"/>
              </a:prstClr>
            </a:outerShdw>
          </a:effectLst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66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03200" y="622300"/>
            <a:ext cx="87782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0" lang="en-US" sz="2400" b="0" kern="1200" cap="none" spc="0" dirty="0">
          <a:ln w="10541" cmpd="sng">
            <a:solidFill>
              <a:schemeClr val="bg1"/>
            </a:solidFill>
            <a:prstDash val="solid"/>
          </a:ln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AFED5-A1CE-814F-9DFD-D2AE23031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#1e2048b2e34d38d245fa67696926e4fa"/><Relationship Id="rId4" Type="http://schemas.openxmlformats.org/officeDocument/2006/relationships/hyperlink" Target="#5f7b4d9a58fb40e9f213d2fe3206c77c"/><Relationship Id="rId10" Type="http://schemas.openxmlformats.org/officeDocument/2006/relationships/hyperlink" Target="#60f18ca04f3e4e3b922e67a590f715fe"/><Relationship Id="rId5" Type="http://schemas.openxmlformats.org/officeDocument/2006/relationships/hyperlink" Target="#cdeca754ca2da861019dd9332840797b"/><Relationship Id="rId7" Type="http://schemas.openxmlformats.org/officeDocument/2006/relationships/hyperlink" Target="#899c4fb443618acb7823d472ce21ea16"/><Relationship Id="rId11" Type="http://schemas.openxmlformats.org/officeDocument/2006/relationships/hyperlink" Target="#9fd97baf3fa44fa1712bac0283b7ed0e"/><Relationship Id="rId12" Type="http://schemas.openxmlformats.org/officeDocument/2006/relationships/hyperlink" Target="#de4d57bf07496b5a57d04de306442969"/><Relationship Id="rId1" Type="http://schemas.openxmlformats.org/officeDocument/2006/relationships/slideLayout" Target="../slideLayouts/slideLayout13.xml"/><Relationship Id="rId2" Type="http://schemas.openxmlformats.org/officeDocument/2006/relationships/hyperlink" Target="#917b27ce642179e207565bfe8deb88b3"/><Relationship Id="rId9" Type="http://schemas.openxmlformats.org/officeDocument/2006/relationships/hyperlink" Target="#10337a63beb9f7c0ec31e2c04b16f926"/><Relationship Id="rId3" Type="http://schemas.openxmlformats.org/officeDocument/2006/relationships/hyperlink" Target="#ef2f981be9dda9848dde7b9e1af281bb"/><Relationship Id="rId6" Type="http://schemas.openxmlformats.org/officeDocument/2006/relationships/hyperlink" Target="#f3a7ff12ca646f25c14f005d74c7ad30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#0209364f958afc810280c7664f78a6b8"/><Relationship Id="rId4" Type="http://schemas.openxmlformats.org/officeDocument/2006/relationships/hyperlink" Target="#db662816820fc85cb6c4684f85d2caae"/><Relationship Id="rId5" Type="http://schemas.openxmlformats.org/officeDocument/2006/relationships/hyperlink" Target="#b58d689f58b57bdbfb5522a3bd3fedd9"/><Relationship Id="rId7" Type="http://schemas.openxmlformats.org/officeDocument/2006/relationships/hyperlink" Target="#9ae38f0fb87b4876ae86b58e4f4bc2ec"/><Relationship Id="rId1" Type="http://schemas.openxmlformats.org/officeDocument/2006/relationships/slideLayout" Target="../slideLayouts/slideLayout17.xml"/><Relationship Id="rId2" Type="http://schemas.openxmlformats.org/officeDocument/2006/relationships/hyperlink" Target="#6f839040bb3830e7e2b54e959807a1e0"/><Relationship Id="rId9" Type="http://schemas.openxmlformats.org/officeDocument/2006/relationships/hyperlink" Target="#a3075e809904cd55dca48010344dfa77"/><Relationship Id="rId3" Type="http://schemas.openxmlformats.org/officeDocument/2006/relationships/hyperlink" Target="#38f0e7dcde4cfbc9c4b679d044c8820d"/><Relationship Id="rId6" Type="http://schemas.openxmlformats.org/officeDocument/2006/relationships/hyperlink" Target="#8679f74aa2b5a07791b51cdb3be47fc8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TriggerARA14" TargetMode="Externa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/HLTTrigNavigationSlimmin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rigconf.cern.ch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-service-db-runlist.web.cern.ch/atlas-service-db-runlist/query.html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ern.ch/triggertool" TargetMode="Externa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trigconf.cern.ch/" TargetMode="External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hyperlink" Target="https://twiki.cern.ch/twiki/bin/view/Atlas/TriggerEDM" TargetMode="External"/><Relationship Id="rId7" Type="http://schemas.openxmlformats.org/officeDocument/2006/relationships/hyperlink" Target="https://twiki.cern.ch/twiki/bin/view/AtlasProtected/UserAnalysis" TargetMode="External"/><Relationship Id="rId11" Type="http://schemas.openxmlformats.org/officeDocument/2006/relationships/hyperlink" Target="http://atlas-service-db-runlist.web.cern.ch/atlas-service-db-runlist/query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atlas-computing.web.cern.ch/atlas-computing/links/latestDocDirectory/TrigDecision/html/classTrigDec_1_1TrigDecisionTool.html" TargetMode="External"/><Relationship Id="rId8" Type="http://schemas.openxmlformats.org/officeDocument/2006/relationships/hyperlink" Target="http://atlas-sw.cern.ch/cgi-bin/viewcvs-atlas.cgi/offline/Trigger/TrigValidation/TrigValAlgs/TrigValAlgs/TrigDecisionChecker.h?revision=1.2&amp;view=markup" TargetMode="External"/><Relationship Id="rId13" Type="http://schemas.openxmlformats.org/officeDocument/2006/relationships/hyperlink" Target="https://twiki.cern.ch/twiki/bin/view/Atlas/TriggerPhysicsMenu" TargetMode="External"/><Relationship Id="rId10" Type="http://schemas.openxmlformats.org/officeDocument/2006/relationships/hyperlink" Target="https://twiki.cern.ch/twiki/bin/view/Atlas/TriggerConfiguration?topic=TrigDecisionTool" TargetMode="External"/><Relationship Id="rId5" Type="http://schemas.openxmlformats.org/officeDocument/2006/relationships/hyperlink" Target="https://twiki.cern.ch/twiki/bin/view/Atlas/TrigDecisionTool" TargetMode="External"/><Relationship Id="rId12" Type="http://schemas.openxmlformats.org/officeDocument/2006/relationships/hyperlink" Target="https://twiki.cern.ch/twiki/bin/view/Atlas/HLTTrigNavigationSlimming" TargetMode="External"/><Relationship Id="rId2" Type="http://schemas.openxmlformats.org/officeDocument/2006/relationships/hyperlink" Target="https://twiki.cern.ch/twiki/bin/view/Atlas/TriggerUserPages" TargetMode="External"/><Relationship Id="rId9" Type="http://schemas.openxmlformats.org/officeDocument/2006/relationships/hyperlink" Target="https://twiki.cern.ch/twiki/bin/view/Atlas/TriggerARA14" TargetMode="External"/><Relationship Id="rId3" Type="http://schemas.openxmlformats.org/officeDocument/2006/relationships/hyperlink" Target="https://twiki.cern.ch/twiki/bin/view/Atlas/TriggerSoftwareTutorialP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#3340e4e7a555b4ff2d71441958f80a08"/><Relationship Id="rId4" Type="http://schemas.openxmlformats.org/officeDocument/2006/relationships/hyperlink" Target="#f43f78f740dce422e6dfc886c816a1df"/><Relationship Id="rId5" Type="http://schemas.openxmlformats.org/officeDocument/2006/relationships/hyperlink" Target="#566f0f84c08920813a71766798460b5f"/><Relationship Id="rId7" Type="http://schemas.openxmlformats.org/officeDocument/2006/relationships/hyperlink" Target="#0b5140bf60ccc85d8e8d3980449f15fd"/><Relationship Id="rId1" Type="http://schemas.openxmlformats.org/officeDocument/2006/relationships/slideLayout" Target="../slideLayouts/slideLayout13.xml"/><Relationship Id="rId2" Type="http://schemas.openxmlformats.org/officeDocument/2006/relationships/hyperlink" Target="#99e4e84d1f77a1a083dcf1f54cf6ff28"/><Relationship Id="rId9" Type="http://schemas.openxmlformats.org/officeDocument/2006/relationships/hyperlink" Target="#5520a7cbdeca1039afb976d91190a230"/><Relationship Id="rId3" Type="http://schemas.openxmlformats.org/officeDocument/2006/relationships/hyperlink" Target="#a901df785470ba8f66c449f0cc8f8d4d"/><Relationship Id="rId6" Type="http://schemas.openxmlformats.org/officeDocument/2006/relationships/hyperlink" Target="#181962f7ccf20a1cc9fe088e0818e08b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008281"/>
            <a:ext cx="7583488" cy="1470025"/>
          </a:xfrm>
        </p:spPr>
        <p:txBody>
          <a:bodyPr>
            <a:normAutofit/>
          </a:bodyPr>
          <a:lstStyle/>
          <a:p>
            <a:r>
              <a:rPr lang="en-US" sz="3600" smtClean="0"/>
              <a:t>Trigger Data for physics analysis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ATLAS Software Tutorial – 22</a:t>
            </a:r>
            <a:r>
              <a:rPr lang="en-US" baseline="30000" smtClean="0"/>
              <a:t>nd</a:t>
            </a:r>
            <a:r>
              <a:rPr lang="en-US" smtClean="0"/>
              <a:t> to 24</a:t>
            </a:r>
            <a:r>
              <a:rPr lang="en-US" baseline="30000" smtClean="0"/>
              <a:t>th</a:t>
            </a:r>
            <a:r>
              <a:rPr lang="en-US" smtClean="0"/>
              <a:t> April 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– Royal Holloway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Lvl1 decision before and after prescale and after veto (</a:t>
            </a:r>
            <a:r>
              <a:rPr lang="en-US" dirty="0" err="1" smtClean="0"/>
              <a:t>deadtime</a:t>
            </a:r>
            <a:r>
              <a:rPr lang="en-US" dirty="0" smtClean="0"/>
              <a:t> veto)</a:t>
            </a:r>
          </a:p>
          <a:p>
            <a:endParaRPr lang="en-US" dirty="0" smtClean="0"/>
          </a:p>
          <a:p>
            <a:r>
              <a:rPr lang="en-US" dirty="0" smtClean="0"/>
              <a:t>HLT decision before and after prescale, and after pass-through</a:t>
            </a:r>
          </a:p>
          <a:p>
            <a:endParaRPr lang="en-US" dirty="0" smtClean="0"/>
          </a:p>
          <a:p>
            <a:r>
              <a:rPr lang="en-US" dirty="0" smtClean="0"/>
              <a:t>Last step of chain execution</a:t>
            </a:r>
          </a:p>
          <a:p>
            <a:endParaRPr lang="en-US" dirty="0" smtClean="0"/>
          </a:p>
          <a:p>
            <a:r>
              <a:rPr lang="en-US" dirty="0" smtClean="0"/>
              <a:t>Error codes for algorithm</a:t>
            </a:r>
          </a:p>
          <a:p>
            <a:endParaRPr lang="en-US" dirty="0" smtClean="0"/>
          </a:p>
          <a:p>
            <a:r>
              <a:rPr lang="en-US" dirty="0" smtClean="0"/>
              <a:t>Bunch group fired (to come)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923129" y="3957845"/>
            <a:ext cx="272956" cy="2170000"/>
          </a:xfrm>
          <a:prstGeom prst="rightBrace">
            <a:avLst/>
          </a:prstGeom>
          <a:ln w="34925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55391" y="4640239"/>
            <a:ext cx="2265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For more detailed trigger studies</a:t>
            </a:r>
            <a:endParaRPr lang="en-US" b="1" i="1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What’s there? – </a:t>
            </a:r>
            <a:r>
              <a:rPr dirty="0" smtClean="0"/>
              <a:t>Trigger Decision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2262" y="1049376"/>
          <a:ext cx="8284192" cy="5351068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1241947"/>
                <a:gridCol w="245660"/>
                <a:gridCol w="6796585"/>
              </a:tblGrid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isPassed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TrigLevel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lvl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 const </a:t>
                      </a:r>
                    </a:p>
                  </a:txBody>
                  <a:tcPr marL="10474" marR="10474" marT="5237" marB="5237" anchor="b"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 if given trigger level is passed It means that at least one chain (in case of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) or item (in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LVL1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jargon) is satisfied. </a:t>
                      </a: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isPassedRaw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(const std::string &amp;chain_name) const </a:t>
                      </a:r>
                    </a:p>
                  </a:txBody>
                  <a:tcPr marL="10474" marR="10474" marT="5237" marB="5237" anchor="b"/>
                </a:tc>
              </a:tr>
              <a:tr h="14932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checks if the given chain filter is satisfied by name (filter decision after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ps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isPrescaled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(const std::string &amp;chain_name) const </a:t>
                      </a:r>
                    </a:p>
                  </a:txBody>
                  <a:tcPr marL="10474" marR="10474" marT="5237" marB="5237" anchor="b"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checks if prescale is set (L1 is after filter, L2 and EF BEFORE filter) by name (defined for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chain, will return false for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LVL1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item) </a:t>
                      </a: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isPassedThrough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(const std::string &amp;chain_name) const </a:t>
                      </a:r>
                    </a:p>
                  </a:txBody>
                  <a:tcPr marL="10474" marR="10474" marT="5237" marB="5237" anchor="b"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checks if chain passed due to the Pass-Through mechanism by name (defined for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chain, will return false for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LVL1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item) </a:t>
                      </a: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isL1Veto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(const std::string &amp;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chain_name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 const </a:t>
                      </a:r>
                    </a:p>
                  </a:txBody>
                  <a:tcPr marL="10474" marR="10474" marT="5237" marB="5237" anchor="b"/>
                </a:tc>
              </a:tr>
              <a:tr h="14932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checks if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LVL1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item was rejected due to the Veto mechanism by name (will return false for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chain) </a:t>
                      </a: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isPassed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(const std::string &amp;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chain_name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 const </a:t>
                      </a:r>
                    </a:p>
                  </a:txBody>
                  <a:tcPr marL="10474" marR="10474" marT="5237" marB="5237" anchor="b"/>
                </a:tc>
              </a:tr>
              <a:tr h="14932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checks if the given chain is satisfied by name (after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ps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passthrough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isPhysicsPassed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(const std::string &amp;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chain_name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 const </a:t>
                      </a:r>
                    </a:p>
                  </a:txBody>
                  <a:tcPr marL="10474" marR="10474" marT="5237" marB="5237" anchor="b"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checks if the given chain/item and lower levels (EF+L2+L1) is satisfied by name for physics (ignores pass through) </a:t>
                      </a: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bool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isError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TrigLevel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lvl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 const </a:t>
                      </a:r>
                    </a:p>
                  </a:txBody>
                  <a:tcPr marL="10474" marR="10474" marT="5237" marB="5237" anchor="b"/>
                </a:tc>
              </a:tr>
              <a:tr h="14932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returns the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HLTResult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1" dirty="0" smtClean="0">
                          <a:latin typeface="Arial" pitchFamily="34" charset="0"/>
                          <a:cs typeface="Arial" pitchFamily="34" charset="0"/>
                        </a:rPr>
                        <a:t>error </a:t>
                      </a:r>
                      <a:endParaRPr lang="en-US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virtual bool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10"/>
                        </a:rPr>
                        <a:t>isGroupPassed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(const std::string &amp;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group_name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 const </a:t>
                      </a:r>
                    </a:p>
                  </a:txBody>
                  <a:tcPr marL="10474" marR="10474" marT="5237" marB="5237" anchor="b"/>
                </a:tc>
              </a:tr>
              <a:tr h="149329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checks if any chain in this group passed (by any means, also Pass-Through) </a:t>
                      </a: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virtual bool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11"/>
                        </a:rPr>
                        <a:t>isStreamPassed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(const std::string &amp;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stream_name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 const </a:t>
                      </a:r>
                    </a:p>
                  </a:txBody>
                  <a:tcPr marL="10474" marR="10474" marT="5237" marB="5237" anchor="b"/>
                </a:tc>
              </a:tr>
              <a:tr h="149329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checks if stream tag present in the event </a:t>
                      </a:r>
                    </a:p>
                  </a:txBody>
                  <a:tcPr marL="10474" marR="10474" marT="5237" marB="5237" anchor="ctr"/>
                </a:tc>
              </a:tr>
              <a:tr h="149329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bool </a:t>
                      </a:r>
                    </a:p>
                  </a:txBody>
                  <a:tcPr marL="10474" marR="10474" marT="5237" marB="5237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12"/>
                        </a:rPr>
                        <a:t>isTriggerPassed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() const </a:t>
                      </a:r>
                    </a:p>
                  </a:txBody>
                  <a:tcPr marL="10474" marR="10474" marT="5237" marB="5237" anchor="b"/>
                </a:tc>
              </a:tr>
              <a:tr h="149329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474" marR="10474" marT="5237" marB="5237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check if the trigger decision was positive This means that all configured triggers passed that event. </a:t>
                      </a:r>
                    </a:p>
                  </a:txBody>
                  <a:tcPr marL="10474" marR="10474" marT="5237" marB="5237" anchor="ctr"/>
                </a:tc>
              </a:tr>
            </a:tbl>
          </a:graphicData>
        </a:graphic>
      </p:graphicFrame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Access to TrigDecision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723900"/>
            <a:ext cx="5537200" cy="5600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Features can be retrieved through </a:t>
            </a:r>
            <a:r>
              <a:rPr lang="en-US" dirty="0" smtClean="0"/>
              <a:t>the “</a:t>
            </a:r>
            <a:r>
              <a:rPr lang="en-US" dirty="0" err="1" smtClean="0"/>
              <a:t>TriggerNavigation</a:t>
            </a:r>
            <a:r>
              <a:rPr lang="en-US" dirty="0" smtClean="0"/>
              <a:t>” using the </a:t>
            </a:r>
            <a:r>
              <a:rPr lang="en-US" dirty="0" err="1" smtClean="0"/>
              <a:t>TrigDecisionTool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Features are created by FEX </a:t>
            </a:r>
            <a:r>
              <a:rPr lang="en-US" dirty="0" smtClean="0"/>
              <a:t>algorithms. They appear in </a:t>
            </a:r>
            <a:r>
              <a:rPr lang="en-US" dirty="0" err="1" smtClean="0"/>
              <a:t>StoreGate</a:t>
            </a:r>
            <a:r>
              <a:rPr lang="en-US" dirty="0" smtClean="0"/>
              <a:t> in containers according to FEX name. </a:t>
            </a:r>
            <a:r>
              <a:rPr lang="en-US" dirty="0" smtClean="0"/>
              <a:t>A FEX also creates a “</a:t>
            </a:r>
            <a:r>
              <a:rPr lang="en-US" dirty="0" err="1" smtClean="0"/>
              <a:t>TriggerElement</a:t>
            </a:r>
            <a:r>
              <a:rPr lang="en-US" dirty="0" smtClean="0"/>
              <a:t>” (TE)</a:t>
            </a:r>
          </a:p>
          <a:p>
            <a:pPr lvl="1"/>
            <a:r>
              <a:rPr lang="en-US" dirty="0" smtClean="0"/>
              <a:t> A TE is used as handle to the feature</a:t>
            </a:r>
          </a:p>
          <a:p>
            <a:pPr lvl="1"/>
            <a:r>
              <a:rPr lang="en-US" dirty="0" smtClean="0"/>
              <a:t>A TE has a pass/fail state set by the HYPO corresponding to the </a:t>
            </a:r>
            <a:r>
              <a:rPr lang="en-US" dirty="0" smtClean="0"/>
              <a:t>FEX</a:t>
            </a:r>
          </a:p>
          <a:p>
            <a:endParaRPr lang="en-US" dirty="0" smtClean="0"/>
          </a:p>
          <a:p>
            <a:r>
              <a:rPr lang="en-US" dirty="0" smtClean="0"/>
              <a:t>So the navigation can give you the TE’s for all the FEX that run in a chain</a:t>
            </a:r>
          </a:p>
          <a:p>
            <a:pPr lvl="1"/>
            <a:r>
              <a:rPr lang="en-US" dirty="0" smtClean="0"/>
              <a:t>Or just those that passed the last step in the chain</a:t>
            </a:r>
          </a:p>
          <a:p>
            <a:pPr lvl="1"/>
            <a:r>
              <a:rPr lang="en-US" dirty="0" smtClean="0"/>
              <a:t>From there you get the features (type </a:t>
            </a:r>
            <a:r>
              <a:rPr lang="en-US" dirty="0" err="1" smtClean="0"/>
              <a:t>templated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is the correct way to retrieve the features for each </a:t>
            </a:r>
            <a:r>
              <a:rPr lang="en-US" dirty="0" err="1" smtClean="0"/>
              <a:t>RoI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What’s there? – Features</a:t>
            </a:r>
            <a:endParaRPr lang="en-US" dirty="0"/>
          </a:p>
        </p:txBody>
      </p:sp>
      <p:grpSp>
        <p:nvGrpSpPr>
          <p:cNvPr id="8" name="Group 131"/>
          <p:cNvGrpSpPr/>
          <p:nvPr/>
        </p:nvGrpSpPr>
        <p:grpSpPr>
          <a:xfrm>
            <a:off x="5972175" y="1295400"/>
            <a:ext cx="1676400" cy="4343400"/>
            <a:chOff x="5029200" y="1295400"/>
            <a:chExt cx="1676400" cy="4343400"/>
          </a:xfrm>
          <a:solidFill>
            <a:srgbClr val="000090"/>
          </a:solidFill>
        </p:grpSpPr>
        <p:sp>
          <p:nvSpPr>
            <p:cNvPr id="9" name="Parallelogram 8"/>
            <p:cNvSpPr/>
            <p:nvPr/>
          </p:nvSpPr>
          <p:spPr>
            <a:xfrm>
              <a:off x="5038724" y="1295400"/>
              <a:ext cx="1666876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TrigEMCluster</a:t>
              </a:r>
              <a:endParaRPr lang="en-US" sz="1400" dirty="0"/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5029200" y="2667000"/>
              <a:ext cx="1676400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TrigInDetTrack</a:t>
              </a:r>
              <a:endParaRPr lang="en-US" sz="1400" dirty="0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5038724" y="3962400"/>
              <a:ext cx="1622228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CaloCluster</a:t>
              </a:r>
              <a:endParaRPr lang="en-US" sz="1400" dirty="0"/>
            </a:p>
          </p:txBody>
        </p:sp>
        <p:sp>
          <p:nvSpPr>
            <p:cNvPr id="12" name="Parallelogram 11"/>
            <p:cNvSpPr/>
            <p:nvPr/>
          </p:nvSpPr>
          <p:spPr>
            <a:xfrm>
              <a:off x="5029200" y="5281613"/>
              <a:ext cx="1676400" cy="357187"/>
            </a:xfrm>
            <a:prstGeom prst="parallelogram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egamma</a:t>
              </a:r>
              <a:endParaRPr lang="en-US" sz="1400" dirty="0"/>
            </a:p>
          </p:txBody>
        </p:sp>
      </p:grpSp>
      <p:grpSp>
        <p:nvGrpSpPr>
          <p:cNvPr id="29" name="Group 197"/>
          <p:cNvGrpSpPr/>
          <p:nvPr/>
        </p:nvGrpSpPr>
        <p:grpSpPr>
          <a:xfrm>
            <a:off x="7635479" y="1295399"/>
            <a:ext cx="1279921" cy="4343401"/>
            <a:chOff x="6844904" y="1295399"/>
            <a:chExt cx="1279921" cy="4343401"/>
          </a:xfrm>
        </p:grpSpPr>
        <p:cxnSp>
          <p:nvCxnSpPr>
            <p:cNvPr id="30" name="Straight Arrow Connector 29"/>
            <p:cNvCxnSpPr>
              <a:stCxn id="33" idx="3"/>
              <a:endCxn id="32" idx="1"/>
            </p:cNvCxnSpPr>
            <p:nvPr/>
          </p:nvCxnSpPr>
          <p:spPr>
            <a:xfrm rot="5400000" flipH="1" flipV="1">
              <a:off x="7300913" y="21717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95"/>
            <p:cNvGrpSpPr/>
            <p:nvPr/>
          </p:nvGrpSpPr>
          <p:grpSpPr>
            <a:xfrm>
              <a:off x="6844904" y="1295399"/>
              <a:ext cx="1279921" cy="4343401"/>
              <a:chOff x="10032209" y="1295399"/>
              <a:chExt cx="1279921" cy="4343401"/>
            </a:xfrm>
          </p:grpSpPr>
          <p:sp>
            <p:nvSpPr>
              <p:cNvPr id="32" name="Round Diagonal Corner Rectangle 31"/>
              <p:cNvSpPr/>
              <p:nvPr/>
            </p:nvSpPr>
            <p:spPr>
              <a:xfrm>
                <a:off x="10654905" y="1295399"/>
                <a:ext cx="657225" cy="381001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33" name="Round Diagonal Corner Rectangle 32"/>
              <p:cNvSpPr/>
              <p:nvPr/>
            </p:nvSpPr>
            <p:spPr>
              <a:xfrm>
                <a:off x="10654905" y="2667000"/>
                <a:ext cx="657225" cy="357187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34" name="Round Diagonal Corner Rectangle 33"/>
              <p:cNvSpPr/>
              <p:nvPr/>
            </p:nvSpPr>
            <p:spPr>
              <a:xfrm>
                <a:off x="10654905" y="3962398"/>
                <a:ext cx="657225" cy="357189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>
                <a:off x="10654905" y="5286375"/>
                <a:ext cx="657225" cy="352425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cxnSp>
            <p:nvCxnSpPr>
              <p:cNvPr id="36" name="Straight Arrow Connector 35"/>
              <p:cNvCxnSpPr>
                <a:stCxn id="35" idx="3"/>
                <a:endCxn id="34" idx="1"/>
              </p:cNvCxnSpPr>
              <p:nvPr/>
            </p:nvCxnSpPr>
            <p:spPr>
              <a:xfrm rot="5400000" flipH="1" flipV="1">
                <a:off x="10500124" y="4802981"/>
                <a:ext cx="96678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4" idx="3"/>
                <a:endCxn id="33" idx="1"/>
              </p:cNvCxnSpPr>
              <p:nvPr/>
            </p:nvCxnSpPr>
            <p:spPr>
              <a:xfrm rot="5400000" flipH="1" flipV="1">
                <a:off x="10514413" y="3493293"/>
                <a:ext cx="93821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2" idx="2"/>
              </p:cNvCxnSpPr>
              <p:nvPr/>
            </p:nvCxnSpPr>
            <p:spPr>
              <a:xfrm rot="10800000">
                <a:off x="10076857" y="1485900"/>
                <a:ext cx="578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3" idx="2"/>
                <a:endCxn id="10" idx="2"/>
              </p:cNvCxnSpPr>
              <p:nvPr/>
            </p:nvCxnSpPr>
            <p:spPr>
              <a:xfrm rot="10800000">
                <a:off x="10076857" y="2845594"/>
                <a:ext cx="578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4" idx="2"/>
                <a:endCxn id="11" idx="2"/>
              </p:cNvCxnSpPr>
              <p:nvPr/>
            </p:nvCxnSpPr>
            <p:spPr>
              <a:xfrm rot="10800000" flipV="1">
                <a:off x="10032209" y="4140992"/>
                <a:ext cx="62269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35" idx="2"/>
                <a:endCxn id="12" idx="2"/>
              </p:cNvCxnSpPr>
              <p:nvPr/>
            </p:nvCxnSpPr>
            <p:spPr>
              <a:xfrm rot="10800000">
                <a:off x="10076857" y="5460208"/>
                <a:ext cx="578048" cy="23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4716" y="1047794"/>
          <a:ext cx="8693624" cy="506208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1992574"/>
                <a:gridCol w="204716"/>
                <a:gridCol w="6496334"/>
              </a:tblGrid>
              <a:tr h="3946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const std::vector&lt; const </a:t>
                      </a:r>
                      <a:b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TriggerElement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* &gt; * </a:t>
                      </a:r>
                    </a:p>
                  </a:txBody>
                  <a:tcPr marL="7771" marR="7771" marT="3885" marB="3885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getChainTEs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(std::string 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chain_name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int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step=-1)</a:t>
                      </a:r>
                    </a:p>
                  </a:txBody>
                  <a:tcPr marL="7771" marR="7771" marT="3885" marB="3885" anchor="b"/>
                </a:tc>
              </a:tr>
              <a:tr h="39460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get list of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TriggerElements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from Navigation structure which were mentioned in the chain </a:t>
                      </a:r>
                    </a:p>
                  </a:txBody>
                  <a:tcPr marL="7771" marR="7771" marT="3885" marB="3885"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std::string </a:t>
                      </a:r>
                    </a:p>
                  </a:txBody>
                  <a:tcPr marL="7771" marR="7771" marT="3885" marB="3885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getTELabel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(const 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TriggerElement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*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 const </a:t>
                      </a:r>
                    </a:p>
                  </a:txBody>
                  <a:tcPr marL="7771" marR="7771" marT="3885" marB="3885" anchor="b"/>
                </a:tc>
              </a:tr>
              <a:tr h="39460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get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TriggerElement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human readable label (like L2_e10calo) TE by itself does not hold label but only identifier which is 32bit integer. </a:t>
                      </a:r>
                    </a:p>
                  </a:txBody>
                  <a:tcPr marL="7771" marR="7771" marT="3885" marB="388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template&lt;class T&gt;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ErrorCode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getFeature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(const 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TriggerElement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*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const T *&amp;feature, const std::string &amp;label="")</a:t>
                      </a:r>
                    </a:p>
                  </a:txBody>
                  <a:tcPr marL="7771" marR="7771" marT="3885" marB="3885" anchor="b"/>
                </a:tc>
              </a:tr>
              <a:tr h="394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find feature (single object) attached to TE or any of it's predecessor If objects of given type are not found attached to given TE then the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HLT::Navigation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tree is followed down until object is found or root node is met. </a:t>
                      </a:r>
                    </a:p>
                  </a:txBody>
                  <a:tcPr marL="7771" marR="7771" marT="3885" marB="3885"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template&lt;class T&gt;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ErrorCode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getFeatures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(const 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TriggerElement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*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te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std::vector&lt; const T * &gt; &amp;feature, const std::string &amp;label="")</a:t>
                      </a:r>
                    </a:p>
                  </a:txBody>
                  <a:tcPr marL="7771" marR="7771" marT="3885" marB="3885" anchor="b"/>
                </a:tc>
              </a:tr>
              <a:tr h="394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find features (list of objects) attached to TE or any of it's predecessor The structure is searched down until the TE is found which has object of this type attached. </a:t>
                      </a:r>
                    </a:p>
                  </a:txBody>
                  <a:tcPr marL="7771" marR="7771" marT="3885" marB="3885"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template&lt;class T&gt;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ErrorCode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getPassFeatures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(std::string 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chain_name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std::vector&lt; const T * &gt; &amp;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vec_features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const std::string &amp;label="")</a:t>
                      </a:r>
                    </a:p>
                  </a:txBody>
                  <a:tcPr marL="7771" marR="7771" marT="3885" marB="3885" anchor="b"/>
                </a:tc>
              </a:tr>
              <a:tr h="394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 err="1" smtClean="0">
                          <a:latin typeface="Arial" pitchFamily="34" charset="0"/>
                          <a:cs typeface="Arial" pitchFamily="34" charset="0"/>
                        </a:rPr>
                        <a:t>accessor</a:t>
                      </a:r>
                      <a:r>
                        <a:rPr lang="en-US" sz="1200" b="1" i="1" dirty="0" smtClean="0">
                          <a:latin typeface="Arial" pitchFamily="34" charset="0"/>
                          <a:cs typeface="Arial" pitchFamily="34" charset="0"/>
                        </a:rPr>
                        <a:t> for users analyzing trigger output. </a:t>
                      </a:r>
                      <a:endParaRPr lang="en-US" sz="12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template&lt;class T&gt;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ErrorCode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getAllFeatures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(std::string 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chain_name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std::vector&lt; const T * &gt; &amp;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vec_features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const std::string &amp;label="")</a:t>
                      </a:r>
                    </a:p>
                  </a:txBody>
                  <a:tcPr marL="7771" marR="7771" marT="3885" marB="3885" anchor="b"/>
                </a:tc>
              </a:tr>
              <a:tr h="394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accessor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for users analyzing trigger output. </a:t>
                      </a:r>
                    </a:p>
                  </a:txBody>
                  <a:tcPr marL="7771" marR="7771" marT="3885" marB="3885"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ErrorCode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getPassL1RoIs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(std::string 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chain_name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, std::vector&lt; const 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TrigRoiDescriptor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* &gt; &amp;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vec_roi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7771" marR="7771" marT="3885" marB="3885" anchor="b"/>
                </a:tc>
              </a:tr>
              <a:tr h="3946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similar to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getPassRoIs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but only initial (those coming from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LVL1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) descriptors are given back </a:t>
                      </a:r>
                    </a:p>
                  </a:txBody>
                  <a:tcPr marL="7771" marR="7771" marT="3885" marB="3885" anchor="ctr"/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ErrorCode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getAllL1RoIs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(std::vector&lt; const 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"/>
                        </a:rPr>
                        <a:t>TrigRoiDescriptor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* &gt; &amp;vec_roi, TrigLevel lvl)</a:t>
                      </a:r>
                    </a:p>
                  </a:txBody>
                  <a:tcPr marL="7771" marR="7771" marT="3885" marB="3885" anchor="b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1" marR="7771" marT="3885" marB="3885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get list of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TrigRoIDescriptor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for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RoIs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which were present </a:t>
                      </a:r>
                    </a:p>
                  </a:txBody>
                  <a:tcPr marL="7771" marR="7771" marT="3885" marB="388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 Example for using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6759" y="928049"/>
            <a:ext cx="3138985" cy="47234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need to know the type of the Feature</a:t>
            </a:r>
          </a:p>
          <a:p>
            <a:endParaRPr lang="en-US" sz="2400" dirty="0" smtClean="0"/>
          </a:p>
          <a:p>
            <a:r>
              <a:rPr lang="en-US" sz="2400" dirty="0" smtClean="0"/>
              <a:t>You need to know the chain in which it was produced</a:t>
            </a:r>
          </a:p>
          <a:p>
            <a:endParaRPr lang="en-US" sz="2400" dirty="0" smtClean="0"/>
          </a:p>
          <a:p>
            <a:r>
              <a:rPr lang="en-US" sz="2400" dirty="0" smtClean="0"/>
              <a:t>Here we get all </a:t>
            </a:r>
            <a:r>
              <a:rPr lang="en-US" sz="2400" dirty="0" err="1" smtClean="0"/>
              <a:t>TrigTauCluster</a:t>
            </a:r>
            <a:r>
              <a:rPr lang="en-US" sz="2400" dirty="0" smtClean="0"/>
              <a:t> that contributed to the passing of the chain</a:t>
            </a:r>
            <a:endParaRPr lang="en-US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66532" y="954204"/>
            <a:ext cx="5377218" cy="425353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>
              <a:lnSpc>
                <a:spcPct val="150000"/>
              </a:lnSpc>
            </a:pP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std::vector&lt;const </a:t>
            </a:r>
            <a:r>
              <a:rPr lang="en-US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TrigTauCluster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* &gt; 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taucl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m_trigDec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getPassFeatures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("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L2_tau12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taucl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if (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== HLT::OK) {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std::vector&lt;const 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TrigTauCluster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* &gt;::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const_iterator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CI;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for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CI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taucl.begin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()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 CI != 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taucl.end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() ; ++CI) {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log	&lt;&lt; MSG::INFO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&lt;&lt; ”Energy in EB sampling 1: “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&lt;&lt; (*CI)-&gt;energy(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CaloSampling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::EMB1) &lt;&lt; 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endreq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log 	&lt;&lt; MSG::INFO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&lt;&lt; “ Energy in EB sampling 2: “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&lt;&lt; (*CI)-&gt;energy(CaloSampling::EMB2) &lt;&lt; 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endreq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}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} else return </a:t>
            </a:r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StatusCode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::FAILURE;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6787" y="5798042"/>
            <a:ext cx="7246961" cy="52322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TrigDecChecker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   INFO REGTEST Energy in EB sampling 1: 26935 </a:t>
            </a:r>
          </a:p>
          <a:p>
            <a:pPr defTabSz="287338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TrigDecChecker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INFO REGTEST Energy </a:t>
            </a:r>
            <a:r>
              <a:rPr lang="en-US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in EB sampling 2: 53473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47916" y="1187355"/>
            <a:ext cx="1951630" cy="31389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38985" y="1596788"/>
            <a:ext cx="3507475" cy="103723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804615" y="1617260"/>
            <a:ext cx="2620370" cy="25794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696" y="6476999"/>
            <a:ext cx="5507719" cy="274320"/>
          </a:xfrm>
        </p:spPr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/>
          <a:p>
            <a:pPr algn="r"/>
            <a:fld id="{B6F15528-21DE-4FAA-801E-634DDDAF4B2B}" type="slidenum">
              <a:rPr lang="en-US" sz="1200" smtClean="0">
                <a:solidFill>
                  <a:schemeClr val="tx1">
                    <a:tint val="95000"/>
                  </a:schemeClr>
                </a:solidFill>
              </a:rPr>
              <a:pPr algn="r"/>
              <a:t>14</a:t>
            </a:fld>
            <a:endParaRPr lang="en-US" sz="1200" dirty="0">
              <a:solidFill>
                <a:schemeClr val="tx1">
                  <a:tint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Since 14.2.22 ARA with trigger data works  out of the box</a:t>
            </a:r>
          </a:p>
          <a:p>
            <a:endParaRPr lang="en-US" dirty="0" smtClean="0"/>
          </a:p>
          <a:p>
            <a:r>
              <a:rPr lang="en-US" dirty="0" smtClean="0"/>
              <a:t>Lot’s of work went into flattening of the trigger EDM containers</a:t>
            </a:r>
          </a:p>
          <a:p>
            <a:pPr lvl="1"/>
            <a:r>
              <a:rPr lang="en-US" dirty="0" smtClean="0"/>
              <a:t>Necessary to access features in ARA</a:t>
            </a:r>
          </a:p>
          <a:p>
            <a:endParaRPr lang="en-US" dirty="0" smtClean="0"/>
          </a:p>
          <a:p>
            <a:r>
              <a:rPr lang="en-US" dirty="0" smtClean="0"/>
              <a:t>Two main improvements:</a:t>
            </a:r>
          </a:p>
          <a:p>
            <a:pPr lvl="1"/>
            <a:r>
              <a:rPr lang="en-US" dirty="0" smtClean="0"/>
              <a:t>Feature access through navigation (i.e. per </a:t>
            </a:r>
            <a:r>
              <a:rPr lang="en-US" dirty="0" err="1" smtClean="0"/>
              <a:t>RoI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Access to trigger configuration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Interface similar to </a:t>
            </a:r>
            <a:r>
              <a:rPr lang="en-US" dirty="0" err="1" smtClean="0"/>
              <a:t>TrigDecisionTool</a:t>
            </a:r>
            <a:r>
              <a:rPr lang="en-US" dirty="0" smtClean="0"/>
              <a:t>,</a:t>
            </a:r>
            <a:r>
              <a:rPr lang="en-US" dirty="0" smtClean="0"/>
              <a:t> but </a:t>
            </a:r>
            <a:r>
              <a:rPr lang="en-US" b="1" dirty="0" smtClean="0"/>
              <a:t>currently </a:t>
            </a:r>
            <a:r>
              <a:rPr lang="en-US" dirty="0" smtClean="0"/>
              <a:t>not </a:t>
            </a:r>
            <a:r>
              <a:rPr lang="en-US" dirty="0" smtClean="0"/>
              <a:t>the same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Athena ROOT Access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Preparation: create transient objects of information</a:t>
            </a:r>
          </a:p>
          <a:p>
            <a:pPr lvl="1"/>
            <a:r>
              <a:rPr lang="en-US" sz="2400" dirty="0" smtClean="0"/>
              <a:t>For configuration data hidden inside </a:t>
            </a:r>
            <a:r>
              <a:rPr lang="en-US" sz="2400" dirty="0" err="1" smtClean="0"/>
              <a:t>TriggerConfARAA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1328" y="2015695"/>
            <a:ext cx="5895833" cy="397031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>
              <a:lnSpc>
                <a:spcPct val="150000"/>
              </a:lnSpc>
            </a:pPr>
            <a:r>
              <a:rPr lang="en-US" sz="1400" dirty="0" smtClean="0"/>
              <a:t>import ROOT, </a:t>
            </a:r>
            <a:r>
              <a:rPr lang="en-US" sz="1400" dirty="0" err="1" smtClean="0"/>
              <a:t>PyCintex</a:t>
            </a:r>
            <a:r>
              <a:rPr lang="en-US" sz="1400" dirty="0" smtClean="0"/>
              <a:t> , </a:t>
            </a:r>
            <a:r>
              <a:rPr lang="en-US" sz="1400" dirty="0" err="1" smtClean="0"/>
              <a:t>AthenaROOTAccess.transientTree</a:t>
            </a:r>
            <a:endParaRPr lang="en-US" sz="1400" dirty="0" smtClean="0"/>
          </a:p>
          <a:p>
            <a:pPr defTabSz="287338">
              <a:lnSpc>
                <a:spcPct val="150000"/>
              </a:lnSpc>
            </a:pPr>
            <a:r>
              <a:rPr lang="en-US" sz="1400" dirty="0" smtClean="0"/>
              <a:t>from </a:t>
            </a:r>
            <a:r>
              <a:rPr lang="en-US" sz="1400" dirty="0" err="1" smtClean="0"/>
              <a:t>TrigConfigSvc.TriggerConfigARA</a:t>
            </a:r>
            <a:r>
              <a:rPr lang="en-US" sz="1400" dirty="0" smtClean="0"/>
              <a:t> import </a:t>
            </a:r>
            <a:r>
              <a:rPr lang="en-US" sz="1400" dirty="0" err="1" smtClean="0"/>
              <a:t>TriggerConfigARA</a:t>
            </a:r>
            <a:endParaRPr lang="en-US" sz="1400" dirty="0" smtClean="0"/>
          </a:p>
          <a:p>
            <a:pPr defTabSz="287338">
              <a:lnSpc>
                <a:spcPct val="150000"/>
              </a:lnSpc>
            </a:pPr>
            <a:r>
              <a:rPr lang="en-US" sz="1400" dirty="0" smtClean="0"/>
              <a:t>from </a:t>
            </a:r>
            <a:r>
              <a:rPr lang="en-US" sz="1400" dirty="0" err="1" smtClean="0"/>
              <a:t>TrigSteering.Chain</a:t>
            </a:r>
            <a:r>
              <a:rPr lang="en-US" sz="1400" dirty="0" smtClean="0"/>
              <a:t> import Chain</a:t>
            </a:r>
          </a:p>
          <a:p>
            <a:pPr defTabSz="287338">
              <a:lnSpc>
                <a:spcPct val="150000"/>
              </a:lnSpc>
            </a:pPr>
            <a:endParaRPr lang="en-US" sz="1400" dirty="0" smtClean="0"/>
          </a:p>
          <a:p>
            <a:pPr defTabSz="287338">
              <a:lnSpc>
                <a:spcPct val="150000"/>
              </a:lnSpc>
            </a:pPr>
            <a:r>
              <a:rPr lang="en-US" sz="1400" dirty="0" err="1" smtClean="0"/>
              <a:t>myFiles</a:t>
            </a:r>
            <a:r>
              <a:rPr lang="en-US" sz="1400" dirty="0" smtClean="0"/>
              <a:t> = ["AOD1.pool.root", "AOD2.pool.root", "AOD3.pool.root"]</a:t>
            </a:r>
          </a:p>
          <a:p>
            <a:pPr defTabSz="287338">
              <a:lnSpc>
                <a:spcPct val="150000"/>
              </a:lnSpc>
            </a:pPr>
            <a:endParaRPr lang="en-US" sz="1400" dirty="0" smtClean="0"/>
          </a:p>
          <a:p>
            <a:pPr defTabSz="287338">
              <a:lnSpc>
                <a:spcPct val="150000"/>
              </a:lnSpc>
            </a:pPr>
            <a:r>
              <a:rPr lang="en-US" sz="1400" dirty="0" err="1" smtClean="0"/>
              <a:t>CollectionTree</a:t>
            </a:r>
            <a:r>
              <a:rPr lang="en-US" sz="1400" dirty="0" smtClean="0"/>
              <a:t> = </a:t>
            </a:r>
            <a:r>
              <a:rPr lang="en-US" sz="1400" dirty="0" err="1" smtClean="0"/>
              <a:t>ROOT.TChainROOTAccess</a:t>
            </a:r>
            <a:r>
              <a:rPr lang="en-US" sz="1400" dirty="0" smtClean="0"/>
              <a:t>('</a:t>
            </a:r>
            <a:r>
              <a:rPr lang="en-US" sz="1400" dirty="0" err="1" smtClean="0"/>
              <a:t>CollectionTree</a:t>
            </a:r>
            <a:r>
              <a:rPr lang="en-US" sz="1400" dirty="0" smtClean="0"/>
              <a:t>')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/>
              <a:t>for </a:t>
            </a:r>
            <a:r>
              <a:rPr lang="en-US" sz="1400" dirty="0" err="1" smtClean="0"/>
              <a:t>myfile</a:t>
            </a:r>
            <a:r>
              <a:rPr lang="en-US" sz="1400" dirty="0" smtClean="0"/>
              <a:t> in </a:t>
            </a:r>
            <a:r>
              <a:rPr lang="en-US" sz="1400" dirty="0" err="1" smtClean="0"/>
              <a:t>myFiles</a:t>
            </a:r>
            <a:r>
              <a:rPr lang="en-US" sz="1400" dirty="0" smtClean="0"/>
              <a:t>: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smtClean="0"/>
              <a:t>	</a:t>
            </a:r>
            <a:r>
              <a:rPr lang="en-US" sz="1400" dirty="0" err="1" smtClean="0"/>
              <a:t>CollectionTree.Add</a:t>
            </a:r>
            <a:r>
              <a:rPr lang="en-US" sz="1400" dirty="0" smtClean="0"/>
              <a:t>(</a:t>
            </a:r>
            <a:r>
              <a:rPr lang="en-US" sz="1400" dirty="0" err="1" smtClean="0"/>
              <a:t>myfile</a:t>
            </a:r>
            <a:r>
              <a:rPr lang="en-US" sz="1400" dirty="0" smtClean="0"/>
              <a:t>)</a:t>
            </a:r>
          </a:p>
          <a:p>
            <a:pPr defTabSz="287338">
              <a:lnSpc>
                <a:spcPct val="150000"/>
              </a:lnSpc>
            </a:pPr>
            <a:r>
              <a:rPr lang="en-US" sz="1400" dirty="0" err="1" smtClean="0"/>
              <a:t>transientTree</a:t>
            </a:r>
            <a:r>
              <a:rPr lang="en-US" sz="1400" dirty="0" smtClean="0"/>
              <a:t> = </a:t>
            </a:r>
            <a:r>
              <a:rPr lang="en-US" sz="1400" dirty="0" err="1" smtClean="0"/>
              <a:t>AthenaROOTAccess.transientTree.makeTree</a:t>
            </a:r>
            <a:r>
              <a:rPr lang="en-US" sz="1400" dirty="0" smtClean="0"/>
              <a:t>(</a:t>
            </a:r>
            <a:r>
              <a:rPr lang="en-US" sz="1400" dirty="0" err="1" smtClean="0"/>
              <a:t>CollectionTree</a:t>
            </a:r>
            <a:r>
              <a:rPr lang="en-US" sz="1400" dirty="0" smtClean="0"/>
              <a:t>)</a:t>
            </a:r>
          </a:p>
          <a:p>
            <a:pPr defTabSz="287338">
              <a:lnSpc>
                <a:spcPct val="150000"/>
              </a:lnSpc>
            </a:pPr>
            <a:endParaRPr lang="en-US" sz="1400" dirty="0" smtClean="0"/>
          </a:p>
          <a:p>
            <a:pPr defTabSz="287338">
              <a:lnSpc>
                <a:spcPct val="150000"/>
              </a:lnSpc>
            </a:pPr>
            <a:r>
              <a:rPr lang="en-US" sz="1400" dirty="0" err="1" smtClean="0"/>
              <a:t>trigconf</a:t>
            </a:r>
            <a:r>
              <a:rPr lang="en-US" sz="1400" dirty="0" smtClean="0"/>
              <a:t> = </a:t>
            </a:r>
            <a:r>
              <a:rPr lang="en-US" sz="1400" dirty="0" err="1" smtClean="0"/>
              <a:t>TriggerConfigARA</a:t>
            </a:r>
            <a:r>
              <a:rPr lang="en-US" sz="1400" dirty="0" smtClean="0"/>
              <a:t>(</a:t>
            </a:r>
            <a:r>
              <a:rPr lang="en-US" sz="1400" dirty="0" err="1" smtClean="0"/>
              <a:t>myFiles</a:t>
            </a:r>
            <a:r>
              <a:rPr lang="en-US" sz="14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7052" y="2617054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things to import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67052" y="3213618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 of pool files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67052" y="4211563"/>
            <a:ext cx="2468880" cy="6400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Create transient event data tree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67052" y="5486404"/>
            <a:ext cx="24688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transient configuration wrapper</a:t>
            </a:r>
            <a:endParaRPr lang="en-US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ARA Example (I)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0126" y="732613"/>
            <a:ext cx="6564573" cy="563231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for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evt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xrange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transientTree.GetEntries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()):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transientTree.GetEntry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evt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eventID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transientTree.McEventInfo.event_ID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</a:t>
            </a:r>
          </a:p>
          <a:p>
            <a:pPr defTabSz="287338"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updated =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trigconf.update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eventID.run_number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eventID.lumi_block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())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	if updated: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2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print </a:t>
            </a:r>
            <a:r>
              <a:rPr lang="en-US" sz="1200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trigconf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	for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chainname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trigconf.HLTChains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		print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trigconf.HLTChains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[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chainname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 defTabSz="287338"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ef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transientTree.TrigDecision.geEFResult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</a:t>
            </a:r>
            <a:endParaRPr lang="en-US" sz="12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chains = [Chain[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 for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ef.getChainResult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()]</a:t>
            </a:r>
          </a:p>
          <a:p>
            <a:pPr defTabSz="287338">
              <a:lnSpc>
                <a:spcPct val="150000"/>
              </a:lnSpc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for c in chains: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	print "Chain : counter = %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success = %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PS = %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PT = %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=&gt; final success = %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" \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	% 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c.getChainCounter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c.chainPassedRaw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c.isPrescaled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c.isPassedThrough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(), \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c.chainPassed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())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	e =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c.getErrorCode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	print " : error -&gt; action = %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code = %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reason = %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steeringInternalReason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= %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" \</a:t>
            </a:r>
          </a:p>
          <a:p>
            <a:pPr defTabSz="287338">
              <a:lnSpc>
                <a:spcPct val="150000"/>
              </a:lnSpc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		% (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e.action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e.code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e.reason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e.steeringInternalReason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())</a:t>
            </a:r>
            <a:endParaRPr lang="en-US" sz="120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7530" y="873457"/>
            <a:ext cx="230647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1600" dirty="0" smtClean="0"/>
              <a:t>Loop over event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err="1" smtClean="0"/>
              <a:t>EventInfo</a:t>
            </a:r>
            <a:r>
              <a:rPr lang="en-US" sz="1600" dirty="0" smtClean="0"/>
              <a:t> for #run/lb</a:t>
            </a:r>
          </a:p>
          <a:p>
            <a:pPr marL="177800" indent="-177800"/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Trigger Configuration</a:t>
            </a:r>
            <a:endParaRPr lang="en-US" sz="16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Check for new and update trigger configuration (based on run/lb)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Print chains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/>
            <a:r>
              <a:rPr 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Trigger Decision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Get EF result and </a:t>
            </a:r>
            <a:r>
              <a:rPr lang="en-US" sz="1600" dirty="0" err="1" smtClean="0"/>
              <a:t>deserialize</a:t>
            </a:r>
            <a:r>
              <a:rPr lang="en-US" sz="1600" dirty="0" smtClean="0"/>
              <a:t> chains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Print chain decision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 smtClean="0"/>
              <a:t>– or error code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/>
            <a:endParaRPr lang="en-US" sz="1600" dirty="0" smtClean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ARA Example (II)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7800" indent="-177800"/>
            <a:r>
              <a:rPr lang="en-US" sz="2400" dirty="0" smtClean="0"/>
              <a:t>Also access to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Trigger Navigation</a:t>
            </a:r>
            <a:endParaRPr lang="en-US" sz="2400" dirty="0" smtClean="0"/>
          </a:p>
          <a:p>
            <a:pPr marL="177800" lvl="1" indent="-1778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Examples on </a:t>
            </a:r>
            <a:r>
              <a:rPr lang="en-US" sz="2400" dirty="0" smtClean="0">
                <a:hlinkClick r:id="rId2"/>
              </a:rPr>
              <a:t>https://twiki.cern.ch/twiki/bin/view/Atlas/TriggerARA14</a:t>
            </a:r>
            <a:r>
              <a:rPr lang="en-US" sz="2400" dirty="0" smtClean="0"/>
              <a:t> </a:t>
            </a:r>
          </a:p>
          <a:p>
            <a:pPr marL="177800" indent="-177800"/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ARA Example (III)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2438400"/>
            <a:ext cx="8459787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28600" y="6019800"/>
            <a:ext cx="1571264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</a:rPr>
              <a:t>Graphics from Till </a:t>
            </a:r>
            <a:r>
              <a:rPr lang="en-US" sz="1100" b="1" dirty="0" err="1" smtClean="0">
                <a:solidFill>
                  <a:srgbClr val="002060"/>
                </a:solidFill>
              </a:rPr>
              <a:t>Eifert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3897" y="2347411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Example Navigation structure of</a:t>
            </a:r>
            <a:br>
              <a:rPr lang="en-US" sz="1600" b="1" dirty="0" smtClean="0"/>
            </a:br>
            <a:r>
              <a:rPr lang="en-US" sz="1600" b="1" dirty="0" smtClean="0"/>
              <a:t>B-&gt;</a:t>
            </a:r>
            <a:r>
              <a:rPr lang="el-GR" sz="1600" b="1" dirty="0" smtClean="0"/>
              <a:t>μμ</a:t>
            </a:r>
            <a:r>
              <a:rPr lang="en-US" sz="1600" b="1" dirty="0" smtClean="0"/>
              <a:t> trigger with multiple</a:t>
            </a:r>
          </a:p>
          <a:p>
            <a:r>
              <a:rPr lang="en-US" sz="1600" b="1" dirty="0" smtClean="0"/>
              <a:t>Muon candidate ROI’s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3581400"/>
            <a:ext cx="8813800" cy="2743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Needed</a:t>
            </a:r>
            <a:r>
              <a:rPr lang="en-US" sz="2400" dirty="0" smtClean="0"/>
              <a:t> </a:t>
            </a:r>
            <a:r>
              <a:rPr lang="en-US" sz="2400" dirty="0" smtClean="0"/>
              <a:t>for producing custom </a:t>
            </a:r>
            <a:r>
              <a:rPr lang="en-US" sz="2400" dirty="0" err="1" smtClean="0"/>
              <a:t>DPDs</a:t>
            </a:r>
            <a:r>
              <a:rPr lang="en-US" sz="2400" dirty="0" smtClean="0"/>
              <a:t> (e.g. Physics </a:t>
            </a:r>
            <a:r>
              <a:rPr lang="en-US" sz="2400" dirty="0" err="1" smtClean="0"/>
              <a:t>DPDs</a:t>
            </a:r>
            <a:r>
              <a:rPr lang="en-US" sz="2400" dirty="0" smtClean="0"/>
              <a:t> or user </a:t>
            </a:r>
            <a:r>
              <a:rPr lang="en-US" sz="2400" dirty="0" err="1" smtClean="0"/>
              <a:t>DPDs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b="1" dirty="0" smtClean="0"/>
              <a:t>Feature Removal </a:t>
            </a:r>
            <a:r>
              <a:rPr lang="en-US" sz="2400" dirty="0" smtClean="0"/>
              <a:t>– remove objects according to type and FEX </a:t>
            </a:r>
          </a:p>
          <a:p>
            <a:r>
              <a:rPr lang="en-US" sz="2400" b="1" dirty="0" smtClean="0"/>
              <a:t>Pruning</a:t>
            </a:r>
            <a:r>
              <a:rPr lang="en-US" sz="2400" dirty="0" smtClean="0"/>
              <a:t> – remove entire </a:t>
            </a:r>
            <a:r>
              <a:rPr lang="en-US" sz="2400" dirty="0" err="1" smtClean="0"/>
              <a:t>RoIs</a:t>
            </a:r>
            <a:r>
              <a:rPr lang="en-US" sz="2400" dirty="0" smtClean="0"/>
              <a:t> (see example above)</a:t>
            </a:r>
          </a:p>
          <a:p>
            <a:r>
              <a:rPr lang="en-US" sz="2400" b="1" dirty="0" smtClean="0"/>
              <a:t>Squeezing </a:t>
            </a:r>
            <a:r>
              <a:rPr lang="en-US" sz="2400" dirty="0" smtClean="0"/>
              <a:t>– compress navigation information (no information loss) </a:t>
            </a:r>
          </a:p>
          <a:p>
            <a:r>
              <a:rPr lang="en-US" sz="2400" b="1" dirty="0" smtClean="0"/>
              <a:t>Slimming </a:t>
            </a:r>
            <a:r>
              <a:rPr lang="en-US" sz="2400" dirty="0" smtClean="0"/>
              <a:t>– remove chains belonging to groups or streams</a:t>
            </a:r>
          </a:p>
          <a:p>
            <a:r>
              <a:rPr lang="en-US" sz="2400" dirty="0" smtClean="0"/>
              <a:t>More info in: </a:t>
            </a:r>
            <a:r>
              <a:rPr lang="en-US" sz="2400" dirty="0" smtClean="0">
                <a:hlinkClick r:id="rId2"/>
              </a:rPr>
              <a:t>https://twiki.cern.ch/twiki/bin/view/Atlas/HLTTrigNavigationSlimming</a:t>
            </a:r>
            <a:r>
              <a:rPr lang="en-US" sz="2400" dirty="0" smtClean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Trigger information slimming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759033" y="762000"/>
            <a:ext cx="6013367" cy="2667000"/>
            <a:chOff x="1295400" y="1066800"/>
            <a:chExt cx="7315200" cy="3841750"/>
          </a:xfrm>
          <a:solidFill>
            <a:srgbClr val="0A0E80"/>
          </a:solidFill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114800" y="10668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Initial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295400" y="19812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EM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RoI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2895600" y="19812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EM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RoI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5334000" y="19812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Muon 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RoI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7162800" y="1981200"/>
              <a:ext cx="685800" cy="6858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92500" lnSpcReduction="20000"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EM</a:t>
              </a:r>
            </a:p>
            <a:p>
              <a:pPr algn="ctr"/>
              <a:r>
                <a:rPr lang="en-US" sz="1400">
                  <a:solidFill>
                    <a:srgbClr val="FFFFFF"/>
                  </a:solidFill>
                </a:rPr>
                <a:t>RoI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5486400" y="30480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5943600" y="3581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29200" y="3581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943600" y="41910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50292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2514600" y="28956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3429000" y="28956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36576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38862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30480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25146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22860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28194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1447800" y="2819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1447800" y="3352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1447800" y="3886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>
              <a:off x="7620000" y="2819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6858000" y="28194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67056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7696200" y="35052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8229600" y="36576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AutoShape 31"/>
            <p:cNvSpPr>
              <a:spLocks noChangeArrowheads="1"/>
            </p:cNvSpPr>
            <p:nvPr/>
          </p:nvSpPr>
          <p:spPr bwMode="auto">
            <a:xfrm>
              <a:off x="8229600" y="41910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7696200" y="4114800"/>
              <a:ext cx="381000" cy="3810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normAutofit fontScale="625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7086600" y="2667000"/>
              <a:ext cx="3810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7467600" y="2667000"/>
              <a:ext cx="3810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6934200" y="3200400"/>
              <a:ext cx="76200" cy="304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7848600" y="3200400"/>
              <a:ext cx="0" cy="3048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7848600" y="3886200"/>
              <a:ext cx="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8077200" y="3657600"/>
              <a:ext cx="1524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8458200" y="40386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5715000" y="2667000"/>
              <a:ext cx="0" cy="3810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H="1">
              <a:off x="5257800" y="3429000"/>
              <a:ext cx="3810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5638800" y="3429000"/>
              <a:ext cx="53340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6172200" y="3962400"/>
              <a:ext cx="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5181600" y="39624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H="1">
              <a:off x="2667000" y="2667000"/>
              <a:ext cx="533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2667000" y="3276600"/>
              <a:ext cx="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2514600" y="3886200"/>
              <a:ext cx="152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3200400" y="2667000"/>
              <a:ext cx="4572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H="1">
              <a:off x="3200400" y="3276600"/>
              <a:ext cx="3810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581400" y="3276600"/>
              <a:ext cx="3048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3810000" y="3886200"/>
              <a:ext cx="2286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>
              <a:off x="3048000" y="3886200"/>
              <a:ext cx="152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1600200" y="26670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1600200" y="32004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1600200" y="3733800"/>
              <a:ext cx="0" cy="1524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810042" y="1828800"/>
              <a:ext cx="1828800" cy="307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85000" lnSpcReduction="20000"/>
            </a:bodyPr>
            <a:lstStyle/>
            <a:p>
              <a:r>
                <a:rPr lang="en-US" sz="196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419600" y="1752600"/>
              <a:ext cx="1295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>
              <a:off x="3200400" y="1752600"/>
              <a:ext cx="12192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1600200" y="1752600"/>
              <a:ext cx="28194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419600" y="1752600"/>
              <a:ext cx="3124200" cy="2286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6" name="Titre 45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smtClean="0"/>
              <a:t>The Trigger</a:t>
            </a:r>
            <a:endParaRPr lang="en-US" dirty="0"/>
          </a:p>
        </p:txBody>
      </p:sp>
      <p:pic>
        <p:nvPicPr>
          <p:cNvPr id="8" name="Picture 5" descr="atlas_event_cros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95400"/>
            <a:ext cx="3794125" cy="4832350"/>
          </a:xfr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2" name="Group 50"/>
          <p:cNvGrpSpPr/>
          <p:nvPr/>
        </p:nvGrpSpPr>
        <p:grpSpPr>
          <a:xfrm>
            <a:off x="2055812" y="765175"/>
            <a:ext cx="6765926" cy="4273550"/>
            <a:chOff x="2055812" y="765175"/>
            <a:chExt cx="6765926" cy="4273550"/>
          </a:xfrm>
        </p:grpSpPr>
        <p:sp>
          <p:nvSpPr>
            <p:cNvPr id="10" name="AutoShape 34"/>
            <p:cNvSpPr>
              <a:spLocks noChangeArrowheads="1"/>
            </p:cNvSpPr>
            <p:nvPr/>
          </p:nvSpPr>
          <p:spPr bwMode="auto">
            <a:xfrm rot="1518196">
              <a:off x="2489200" y="2312987"/>
              <a:ext cx="392112" cy="1347788"/>
            </a:xfrm>
            <a:custGeom>
              <a:avLst/>
              <a:gdLst>
                <a:gd name="T0" fmla="*/ 5842814 w 21600"/>
                <a:gd name="T1" fmla="*/ 42049363 h 21600"/>
                <a:gd name="T2" fmla="*/ 3559070 w 21600"/>
                <a:gd name="T3" fmla="*/ 84098727 h 21600"/>
                <a:gd name="T4" fmla="*/ 1275326 w 21600"/>
                <a:gd name="T5" fmla="*/ 42049363 h 21600"/>
                <a:gd name="T6" fmla="*/ 355907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70 w 21600"/>
                <a:gd name="T13" fmla="*/ 5670 h 21600"/>
                <a:gd name="T14" fmla="*/ 15930 w 21600"/>
                <a:gd name="T15" fmla="*/ 159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40" y="21600"/>
                  </a:lnTo>
                  <a:lnTo>
                    <a:pt x="1386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7" charset="0"/>
              </a:endParaRPr>
            </a:p>
          </p:txBody>
        </p:sp>
        <p:sp>
          <p:nvSpPr>
            <p:cNvPr id="11" name="AutoShape 35"/>
            <p:cNvSpPr>
              <a:spLocks noChangeArrowheads="1"/>
            </p:cNvSpPr>
            <p:nvPr/>
          </p:nvSpPr>
          <p:spPr bwMode="auto">
            <a:xfrm rot="-10142675">
              <a:off x="2055812" y="3690937"/>
              <a:ext cx="320675" cy="1347788"/>
            </a:xfrm>
            <a:custGeom>
              <a:avLst/>
              <a:gdLst>
                <a:gd name="T0" fmla="*/ 3907796 w 21600"/>
                <a:gd name="T1" fmla="*/ 42049363 h 21600"/>
                <a:gd name="T2" fmla="*/ 2380388 w 21600"/>
                <a:gd name="T3" fmla="*/ 84098727 h 21600"/>
                <a:gd name="T4" fmla="*/ 852966 w 21600"/>
                <a:gd name="T5" fmla="*/ 42049363 h 21600"/>
                <a:gd name="T6" fmla="*/ 23803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670 w 21600"/>
                <a:gd name="T13" fmla="*/ 5670 h 21600"/>
                <a:gd name="T14" fmla="*/ 15930 w 21600"/>
                <a:gd name="T15" fmla="*/ 1593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740" y="21600"/>
                  </a:lnTo>
                  <a:lnTo>
                    <a:pt x="1386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7" charset="0"/>
              </a:endParaRPr>
            </a:p>
          </p:txBody>
        </p:sp>
        <p:grpSp>
          <p:nvGrpSpPr>
            <p:cNvPr id="3" name="Group 46"/>
            <p:cNvGrpSpPr/>
            <p:nvPr/>
          </p:nvGrpSpPr>
          <p:grpSpPr>
            <a:xfrm>
              <a:off x="7596188" y="765175"/>
              <a:ext cx="1225550" cy="2733675"/>
              <a:chOff x="7596188" y="765175"/>
              <a:chExt cx="1225550" cy="2733675"/>
            </a:xfrm>
          </p:grpSpPr>
          <p:sp>
            <p:nvSpPr>
              <p:cNvPr id="18" name="AutoShape 2"/>
              <p:cNvSpPr>
                <a:spLocks noChangeArrowheads="1"/>
              </p:cNvSpPr>
              <p:nvPr/>
            </p:nvSpPr>
            <p:spPr bwMode="auto">
              <a:xfrm>
                <a:off x="7669213" y="3067050"/>
                <a:ext cx="1079500" cy="431800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match?</a:t>
                </a:r>
              </a:p>
            </p:txBody>
          </p:sp>
          <p:sp>
            <p:nvSpPr>
              <p:cNvPr id="20" name="AutoShape 7"/>
              <p:cNvSpPr>
                <a:spLocks noChangeArrowheads="1"/>
              </p:cNvSpPr>
              <p:nvPr/>
            </p:nvSpPr>
            <p:spPr bwMode="auto">
              <a:xfrm>
                <a:off x="7596188" y="906463"/>
                <a:ext cx="1222375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L2 calorim.</a:t>
                </a:r>
              </a:p>
            </p:txBody>
          </p:sp>
          <p:sp>
            <p:nvSpPr>
              <p:cNvPr id="21" name="AutoShape 9"/>
              <p:cNvSpPr>
                <a:spLocks noChangeArrowheads="1"/>
              </p:cNvSpPr>
              <p:nvPr/>
            </p:nvSpPr>
            <p:spPr bwMode="auto">
              <a:xfrm>
                <a:off x="7597775" y="1985963"/>
                <a:ext cx="1223963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alibri" pitchFamily="-107" charset="0"/>
                  </a:rPr>
                  <a:t>L2 tracking</a:t>
                </a:r>
              </a:p>
            </p:txBody>
          </p:sp>
          <p:sp>
            <p:nvSpPr>
              <p:cNvPr id="22" name="AutoShape 10"/>
              <p:cNvSpPr>
                <a:spLocks noChangeArrowheads="1"/>
              </p:cNvSpPr>
              <p:nvPr/>
            </p:nvSpPr>
            <p:spPr bwMode="auto">
              <a:xfrm>
                <a:off x="7669213" y="1409700"/>
                <a:ext cx="1081087" cy="430213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alibri" pitchFamily="-107" charset="0"/>
                  </a:rPr>
                  <a:t>cluster?</a:t>
                </a:r>
              </a:p>
            </p:txBody>
          </p:sp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>
                <a:off x="7669213" y="2490788"/>
                <a:ext cx="1079500" cy="431800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Calibri" pitchFamily="-107" charset="0"/>
                  </a:rPr>
                  <a:t>track?</a:t>
                </a:r>
              </a:p>
            </p:txBody>
          </p:sp>
          <p:cxnSp>
            <p:nvCxnSpPr>
              <p:cNvPr id="28" name="AutoShape 16"/>
              <p:cNvCxnSpPr>
                <a:cxnSpLocks noChangeShapeType="1"/>
                <a:stCxn id="19" idx="4"/>
                <a:endCxn id="20" idx="0"/>
              </p:cNvCxnSpPr>
              <p:nvPr/>
            </p:nvCxnSpPr>
            <p:spPr bwMode="auto">
              <a:xfrm flipH="1">
                <a:off x="8207375" y="765175"/>
                <a:ext cx="3175" cy="1412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AutoShape 18"/>
              <p:cNvCxnSpPr>
                <a:cxnSpLocks noChangeShapeType="1"/>
                <a:stCxn id="20" idx="2"/>
                <a:endCxn id="22" idx="0"/>
              </p:cNvCxnSpPr>
              <p:nvPr/>
            </p:nvCxnSpPr>
            <p:spPr bwMode="auto">
              <a:xfrm>
                <a:off x="8207375" y="1265238"/>
                <a:ext cx="3175" cy="144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" name="AutoShape 19"/>
              <p:cNvCxnSpPr>
                <a:cxnSpLocks noChangeShapeType="1"/>
                <a:stCxn id="22" idx="2"/>
                <a:endCxn id="21" idx="0"/>
              </p:cNvCxnSpPr>
              <p:nvPr/>
            </p:nvCxnSpPr>
            <p:spPr bwMode="auto">
              <a:xfrm>
                <a:off x="8210550" y="1839913"/>
                <a:ext cx="0" cy="1460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AutoShape 20"/>
              <p:cNvCxnSpPr>
                <a:cxnSpLocks noChangeShapeType="1"/>
                <a:stCxn id="21" idx="2"/>
                <a:endCxn id="24" idx="0"/>
              </p:cNvCxnSpPr>
              <p:nvPr/>
            </p:nvCxnSpPr>
            <p:spPr bwMode="auto">
              <a:xfrm flipH="1">
                <a:off x="8208963" y="2344738"/>
                <a:ext cx="1587" cy="1460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" name="AutoShape 21"/>
              <p:cNvCxnSpPr>
                <a:cxnSpLocks noChangeShapeType="1"/>
                <a:stCxn id="24" idx="2"/>
                <a:endCxn id="18" idx="0"/>
              </p:cNvCxnSpPr>
              <p:nvPr/>
            </p:nvCxnSpPr>
            <p:spPr bwMode="auto">
              <a:xfrm>
                <a:off x="8208963" y="2922588"/>
                <a:ext cx="0" cy="144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2" name="Text Box 25"/>
            <p:cNvSpPr txBox="1">
              <a:spLocks noChangeArrowheads="1"/>
            </p:cNvSpPr>
            <p:nvPr/>
          </p:nvSpPr>
          <p:spPr bwMode="auto">
            <a:xfrm>
              <a:off x="4572000" y="3048000"/>
              <a:ext cx="2743200" cy="107721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latin typeface="Calibri" pitchFamily="-107" charset="0"/>
                </a:rPr>
                <a:t>Level 2 seeded by Level 1</a:t>
              </a:r>
            </a:p>
            <a:p>
              <a:pPr indent="117475">
                <a:buFont typeface="Arial" pitchFamily="34" charset="0"/>
                <a:buChar char="•"/>
              </a:pPr>
              <a:r>
                <a:rPr lang="en-US" sz="1600" dirty="0">
                  <a:latin typeface="Calibri" pitchFamily="-107" charset="0"/>
                </a:rPr>
                <a:t>Fast reconstruction algorithms </a:t>
              </a:r>
            </a:p>
            <a:p>
              <a:pPr indent="117475">
                <a:buFont typeface="Arial" pitchFamily="34" charset="0"/>
                <a:buChar char="•"/>
              </a:pPr>
              <a:r>
                <a:rPr lang="en-US" sz="1600" dirty="0">
                  <a:latin typeface="Calibri" pitchFamily="-107" charset="0"/>
                </a:rPr>
                <a:t>Reconstruction within </a:t>
              </a:r>
              <a:r>
                <a:rPr lang="en-US" sz="1600" dirty="0" err="1">
                  <a:latin typeface="Calibri" pitchFamily="-107" charset="0"/>
                </a:rPr>
                <a:t>RoI</a:t>
              </a:r>
              <a:endParaRPr lang="en-US" sz="1600" dirty="0">
                <a:latin typeface="Calibri" pitchFamily="-107" charset="0"/>
              </a:endParaRP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2273300" y="333375"/>
            <a:ext cx="6550025" cy="4418012"/>
            <a:chOff x="2273300" y="333375"/>
            <a:chExt cx="6550025" cy="4418012"/>
          </a:xfrm>
        </p:grpSpPr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352800" y="1366837"/>
              <a:ext cx="865187" cy="287338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>
                  <a:latin typeface="Calibri" pitchFamily="-107" charset="0"/>
                </a:rPr>
                <a:t>Electromagnetic</a:t>
              </a:r>
            </a:p>
            <a:p>
              <a:pPr algn="ctr"/>
              <a:r>
                <a:rPr lang="en-US" sz="800" dirty="0">
                  <a:latin typeface="Calibri" pitchFamily="-107" charset="0"/>
                </a:rPr>
                <a:t>clusters</a:t>
              </a:r>
            </a:p>
          </p:txBody>
        </p:sp>
        <p:sp>
          <p:nvSpPr>
            <p:cNvPr id="13" name="AutoShape 37"/>
            <p:cNvSpPr>
              <a:spLocks noChangeArrowheads="1"/>
            </p:cNvSpPr>
            <p:nvPr/>
          </p:nvSpPr>
          <p:spPr bwMode="auto">
            <a:xfrm rot="-1388566">
              <a:off x="2921000" y="2519362"/>
              <a:ext cx="360362" cy="288925"/>
            </a:xfrm>
            <a:prstGeom prst="leftArrow">
              <a:avLst>
                <a:gd name="adj1" fmla="val 50000"/>
                <a:gd name="adj2" fmla="val 31181"/>
              </a:avLst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7" charset="0"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auto">
            <a:xfrm rot="-1388566">
              <a:off x="2273300" y="4462462"/>
              <a:ext cx="360362" cy="288925"/>
            </a:xfrm>
            <a:prstGeom prst="leftArrow">
              <a:avLst>
                <a:gd name="adj1" fmla="val 50000"/>
                <a:gd name="adj2" fmla="val 31181"/>
              </a:avLst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107" charset="0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7597775" y="333375"/>
              <a:ext cx="1225550" cy="431800"/>
            </a:xfrm>
            <a:prstGeom prst="flowChartInputOutpu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atin typeface="Calibri" pitchFamily="-107" charset="0"/>
                </a:rPr>
                <a:t>EM ROI</a:t>
              </a:r>
              <a:endParaRPr lang="en-US" dirty="0">
                <a:latin typeface="Calibri" pitchFamily="-107" charset="0"/>
              </a:endParaRP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4572000" y="1295400"/>
              <a:ext cx="2743200" cy="1077218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smtClean="0">
                  <a:latin typeface="Calibri" pitchFamily="-107" charset="0"/>
                </a:rPr>
                <a:t>Level1:</a:t>
              </a:r>
            </a:p>
            <a:p>
              <a:r>
                <a:rPr lang="en-US" sz="1600" dirty="0" smtClean="0">
                  <a:latin typeface="Calibri" pitchFamily="-107" charset="0"/>
                </a:rPr>
                <a:t>Region </a:t>
              </a:r>
              <a:r>
                <a:rPr lang="en-US" sz="1600" dirty="0">
                  <a:latin typeface="Calibri" pitchFamily="-107" charset="0"/>
                </a:rPr>
                <a:t>of Interest is found and </a:t>
              </a:r>
              <a:r>
                <a:rPr lang="en-US" sz="1600" dirty="0">
                  <a:latin typeface="Calibri" pitchFamily="-107" charset="0"/>
                  <a:sym typeface="Symbol" pitchFamily="-107" charset="2"/>
                </a:rPr>
                <a:t>position in </a:t>
              </a:r>
              <a:r>
                <a:rPr lang="en-US" sz="1600" dirty="0">
                  <a:latin typeface="Calibri" pitchFamily="-107" charset="0"/>
                </a:rPr>
                <a:t>EM calorimeter</a:t>
              </a:r>
              <a:r>
                <a:rPr lang="en-US" sz="1600" dirty="0">
                  <a:latin typeface="Calibri" pitchFamily="-107" charset="0"/>
                  <a:sym typeface="Symbol" pitchFamily="-107" charset="2"/>
                </a:rPr>
                <a:t> is passed to </a:t>
              </a:r>
              <a:r>
                <a:rPr lang="en-US" sz="1600" dirty="0" smtClean="0">
                  <a:latin typeface="Calibri" pitchFamily="-107" charset="0"/>
                  <a:sym typeface="Symbol" pitchFamily="-107" charset="2"/>
                </a:rPr>
                <a:t>Level </a:t>
              </a:r>
              <a:r>
                <a:rPr lang="en-US" sz="1600" dirty="0">
                  <a:latin typeface="Calibri" pitchFamily="-107" charset="0"/>
                  <a:sym typeface="Symbol" pitchFamily="-107" charset="2"/>
                </a:rPr>
                <a:t>2</a:t>
              </a:r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4572000" y="3498850"/>
            <a:ext cx="4249738" cy="2882900"/>
            <a:chOff x="4572000" y="3498850"/>
            <a:chExt cx="4249738" cy="2882900"/>
          </a:xfrm>
        </p:grpSpPr>
        <p:grpSp>
          <p:nvGrpSpPr>
            <p:cNvPr id="6" name="Group 47"/>
            <p:cNvGrpSpPr/>
            <p:nvPr/>
          </p:nvGrpSpPr>
          <p:grpSpPr>
            <a:xfrm>
              <a:off x="7596188" y="3498850"/>
              <a:ext cx="1225550" cy="2882900"/>
              <a:chOff x="7596188" y="3498850"/>
              <a:chExt cx="1225550" cy="2882900"/>
            </a:xfrm>
          </p:grpSpPr>
          <p:sp>
            <p:nvSpPr>
              <p:cNvPr id="23" name="AutoShape 11"/>
              <p:cNvSpPr>
                <a:spLocks noChangeArrowheads="1"/>
              </p:cNvSpPr>
              <p:nvPr/>
            </p:nvSpPr>
            <p:spPr bwMode="auto">
              <a:xfrm>
                <a:off x="7597775" y="3643313"/>
                <a:ext cx="1223963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E.F.calorim.</a:t>
                </a:r>
              </a:p>
            </p:txBody>
          </p:sp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7597775" y="4146550"/>
                <a:ext cx="1223963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 err="1">
                    <a:latin typeface="Calibri" pitchFamily="-107" charset="0"/>
                  </a:rPr>
                  <a:t>E.F.tracking</a:t>
                </a:r>
                <a:endParaRPr lang="en-US" dirty="0">
                  <a:latin typeface="Calibri" pitchFamily="-107" charset="0"/>
                </a:endParaRPr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auto">
              <a:xfrm>
                <a:off x="7667625" y="4652963"/>
                <a:ext cx="1081088" cy="501650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track?</a:t>
                </a:r>
              </a:p>
            </p:txBody>
          </p: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>
                <a:off x="7596188" y="5805488"/>
                <a:ext cx="1225550" cy="576262"/>
              </a:xfrm>
              <a:prstGeom prst="flowChartDecis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e/</a:t>
                </a:r>
                <a:r>
                  <a:rPr lang="en-US">
                    <a:latin typeface="Calibri" pitchFamily="-107" charset="0"/>
                    <a:sym typeface="Symbol" pitchFamily="-107" charset="2"/>
                  </a:rPr>
                  <a:t> OK</a:t>
                </a:r>
                <a:r>
                  <a:rPr lang="en-US">
                    <a:latin typeface="Calibri" pitchFamily="-107" charset="0"/>
                  </a:rPr>
                  <a:t>?</a:t>
                </a:r>
              </a:p>
            </p:txBody>
          </p:sp>
          <p:cxnSp>
            <p:nvCxnSpPr>
              <p:cNvPr id="33" name="AutoShape 22"/>
              <p:cNvCxnSpPr>
                <a:cxnSpLocks noChangeShapeType="1"/>
                <a:stCxn id="23" idx="2"/>
                <a:endCxn id="25" idx="0"/>
              </p:cNvCxnSpPr>
              <p:nvPr/>
            </p:nvCxnSpPr>
            <p:spPr bwMode="auto">
              <a:xfrm>
                <a:off x="8210550" y="4002088"/>
                <a:ext cx="0" cy="144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4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8208963" y="5514975"/>
                <a:ext cx="611187" cy="714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5" name="AutoShape 24"/>
              <p:cNvCxnSpPr>
                <a:cxnSpLocks noChangeShapeType="1"/>
                <a:stCxn id="25" idx="2"/>
                <a:endCxn id="26" idx="0"/>
              </p:cNvCxnSpPr>
              <p:nvPr/>
            </p:nvCxnSpPr>
            <p:spPr bwMode="auto">
              <a:xfrm flipH="1">
                <a:off x="8208963" y="4505325"/>
                <a:ext cx="1587" cy="147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31"/>
              <p:cNvCxnSpPr>
                <a:cxnSpLocks noChangeShapeType="1"/>
                <a:stCxn id="18" idx="2"/>
                <a:endCxn id="23" idx="0"/>
              </p:cNvCxnSpPr>
              <p:nvPr/>
            </p:nvCxnSpPr>
            <p:spPr bwMode="auto">
              <a:xfrm>
                <a:off x="8208963" y="3498850"/>
                <a:ext cx="1587" cy="1444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8" name="AutoShape 39"/>
              <p:cNvSpPr>
                <a:spLocks noChangeArrowheads="1"/>
              </p:cNvSpPr>
              <p:nvPr/>
            </p:nvSpPr>
            <p:spPr bwMode="auto">
              <a:xfrm>
                <a:off x="7596188" y="5299075"/>
                <a:ext cx="1223962" cy="358775"/>
              </a:xfrm>
              <a:prstGeom prst="flowChart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Calibri" pitchFamily="-107" charset="0"/>
                  </a:rPr>
                  <a:t>e/</a:t>
                </a:r>
                <a:r>
                  <a:rPr lang="en-US">
                    <a:latin typeface="Calibri" pitchFamily="-107" charset="0"/>
                    <a:sym typeface="Symbol" pitchFamily="-107" charset="2"/>
                  </a:rPr>
                  <a:t> </a:t>
                </a:r>
                <a:r>
                  <a:rPr lang="en-US">
                    <a:latin typeface="Calibri" pitchFamily="-107" charset="0"/>
                  </a:rPr>
                  <a:t>reconst.</a:t>
                </a:r>
              </a:p>
            </p:txBody>
          </p:sp>
          <p:cxnSp>
            <p:nvCxnSpPr>
              <p:cNvPr id="39" name="AutoShape 40"/>
              <p:cNvCxnSpPr>
                <a:cxnSpLocks noChangeShapeType="1"/>
                <a:stCxn id="26" idx="2"/>
                <a:endCxn id="38" idx="0"/>
              </p:cNvCxnSpPr>
              <p:nvPr/>
            </p:nvCxnSpPr>
            <p:spPr bwMode="auto">
              <a:xfrm>
                <a:off x="8208963" y="5154613"/>
                <a:ext cx="0" cy="144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41"/>
              <p:cNvCxnSpPr>
                <a:cxnSpLocks noChangeShapeType="1"/>
                <a:stCxn id="38" idx="2"/>
                <a:endCxn id="27" idx="0"/>
              </p:cNvCxnSpPr>
              <p:nvPr/>
            </p:nvCxnSpPr>
            <p:spPr bwMode="auto">
              <a:xfrm>
                <a:off x="8208963" y="5657850"/>
                <a:ext cx="0" cy="14763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4572000" y="4800600"/>
              <a:ext cx="2743200" cy="131445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>
                  <a:latin typeface="Calibri" pitchFamily="-107" charset="0"/>
                </a:rPr>
                <a:t>Ev.Filter</a:t>
              </a:r>
              <a:r>
                <a:rPr lang="en-US" sz="1600" dirty="0">
                  <a:latin typeface="Calibri" pitchFamily="-107" charset="0"/>
                </a:rPr>
                <a:t> seeded by Level 2</a:t>
              </a:r>
            </a:p>
            <a:p>
              <a:pPr indent="117475">
                <a:buFont typeface="Arial" pitchFamily="34" charset="0"/>
                <a:buChar char="•"/>
              </a:pPr>
              <a:r>
                <a:rPr lang="en-US" sz="1600" dirty="0" smtClean="0">
                  <a:latin typeface="Calibri" pitchFamily="-107" charset="0"/>
                </a:rPr>
                <a:t>Offline </a:t>
              </a:r>
              <a:r>
                <a:rPr lang="en-US" sz="1600" dirty="0">
                  <a:latin typeface="Calibri" pitchFamily="-107" charset="0"/>
                </a:rPr>
                <a:t>reconstruction algorithms </a:t>
              </a:r>
            </a:p>
            <a:p>
              <a:pPr indent="117475">
                <a:buFont typeface="Arial" pitchFamily="34" charset="0"/>
                <a:buChar char="•"/>
              </a:pPr>
              <a:r>
                <a:rPr lang="en-US" sz="1600" dirty="0">
                  <a:latin typeface="Calibri" pitchFamily="-107" charset="0"/>
                </a:rPr>
                <a:t>Refined alignment and calibration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57200" y="12954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 example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Run-summary page: trigger chains, prescales, rates – web based</a:t>
            </a:r>
          </a:p>
          <a:p>
            <a:pPr lvl="1"/>
            <a:r>
              <a:rPr lang="en-US" dirty="0" smtClean="0"/>
              <a:t>Query single run</a:t>
            </a:r>
          </a:p>
          <a:p>
            <a:endParaRPr lang="en-US" dirty="0" smtClean="0"/>
          </a:p>
          <a:p>
            <a:r>
              <a:rPr lang="en-US" dirty="0" smtClean="0"/>
              <a:t>AtlCoolTrigger.py: same, but command line</a:t>
            </a:r>
          </a:p>
          <a:p>
            <a:pPr lvl="1"/>
            <a:r>
              <a:rPr lang="en-US" dirty="0" smtClean="0"/>
              <a:t>Views many runs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TriggerTool: Java based GUI to </a:t>
            </a:r>
            <a:r>
              <a:rPr lang="en-US" dirty="0" smtClean="0"/>
              <a:t>browse </a:t>
            </a:r>
            <a:r>
              <a:rPr lang="en-US" dirty="0" smtClean="0"/>
              <a:t>the TriggerDB (replica) for all information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http://trigconf.cern.ch</a:t>
            </a:r>
            <a:r>
              <a:rPr lang="en-US" dirty="0" smtClean="0"/>
              <a:t> as web front-end to TriggerTool and AtlCoolTrigger.py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Tools to Investige the Trigger Setup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Triger</a:t>
            </a:r>
            <a:r>
              <a:rPr lang="en-US" dirty="0" smtClean="0"/>
              <a:t> Menu and L1 rates stored in COOL, HLT rates coming. Quick access via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Run summary pages (WEB based)</a:t>
            </a:r>
          </a:p>
          <a:p>
            <a:pPr lvl="1"/>
            <a:r>
              <a:rPr lang="en-US" dirty="0" smtClean="0">
                <a:hlinkClick r:id="rId2"/>
              </a:rPr>
              <a:t>http://atlas-service-db-runlist.web.cern.ch/atlas-service-db-runlist/query.html</a:t>
            </a:r>
            <a:r>
              <a:rPr lang="en-US" dirty="0" smtClean="0"/>
              <a:t>  </a:t>
            </a:r>
          </a:p>
          <a:p>
            <a:pPr lvl="2"/>
            <a:r>
              <a:rPr lang="en-US" dirty="0" smtClean="0"/>
              <a:t>Trigger names, rates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AtlCoolTrigger.py (command line tool)</a:t>
            </a:r>
          </a:p>
          <a:p>
            <a:pPr lvl="2"/>
            <a:r>
              <a:rPr lang="en-US" dirty="0" err="1" smtClean="0"/>
              <a:t>AtlCoolTrigger</a:t>
            </a:r>
            <a:r>
              <a:rPr lang="en-US" dirty="0" smtClean="0"/>
              <a:t> –r 91000‐99000 (many run summary)</a:t>
            </a:r>
          </a:p>
          <a:p>
            <a:pPr lvl="2"/>
            <a:r>
              <a:rPr lang="en-US" dirty="0" err="1" smtClean="0"/>
              <a:t>AtlCoolTrigger</a:t>
            </a:r>
            <a:r>
              <a:rPr lang="en-US" dirty="0" smtClean="0"/>
              <a:t> –v –m –r 90272 (single run menu)</a:t>
            </a:r>
          </a:p>
          <a:p>
            <a:pPr lvl="2"/>
            <a:r>
              <a:rPr lang="en-US" dirty="0" smtClean="0"/>
              <a:t>Prints keys, trigger menus, streams, allows diff‐</a:t>
            </a:r>
            <a:r>
              <a:rPr lang="en-US" dirty="0" err="1" smtClean="0"/>
              <a:t>ing</a:t>
            </a:r>
            <a:r>
              <a:rPr lang="en-US" dirty="0" smtClean="0"/>
              <a:t> of menus in different runs</a:t>
            </a:r>
            <a:endParaRPr lang="en-US" sz="300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 Menu Listing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7800" y="723900"/>
            <a:ext cx="4489734" cy="5600700"/>
          </a:xfrm>
        </p:spPr>
        <p:txBody>
          <a:bodyPr/>
          <a:lstStyle/>
          <a:p>
            <a:r>
              <a:rPr lang="en-US" sz="2400" dirty="0" smtClean="0"/>
              <a:t>Java based front end to TriggerDB,  launch from the web (Java web-start): </a:t>
            </a:r>
            <a:r>
              <a:rPr lang="en-US" sz="2400" dirty="0" smtClean="0">
                <a:hlinkClick r:id="rId2"/>
              </a:rPr>
              <a:t>http://www.cern.ch/triggertool</a:t>
            </a:r>
            <a:endParaRPr lang="en-US" sz="2400" dirty="0" smtClean="0"/>
          </a:p>
          <a:p>
            <a:pPr lvl="1"/>
            <a:r>
              <a:rPr lang="en-US" sz="2000" dirty="0" smtClean="0"/>
              <a:t>Overview of all trigger configurations</a:t>
            </a:r>
          </a:p>
          <a:p>
            <a:pPr lvl="1"/>
            <a:r>
              <a:rPr lang="en-US" sz="2000" dirty="0" smtClean="0"/>
              <a:t>Detailed and convenient investigation of trigger menus</a:t>
            </a:r>
          </a:p>
          <a:p>
            <a:pPr lvl="2"/>
            <a:r>
              <a:rPr lang="en-US" sz="1800" dirty="0" smtClean="0"/>
              <a:t>Trigger definition L1-&gt;L2-&gt;EF: </a:t>
            </a:r>
            <a:br>
              <a:rPr lang="en-US" sz="1800" dirty="0" smtClean="0"/>
            </a:br>
            <a:r>
              <a:rPr lang="en-US" sz="1800" dirty="0" smtClean="0"/>
              <a:t>prescales, threshold algorithms, selection criteria, streaming information, etc.</a:t>
            </a:r>
          </a:p>
          <a:p>
            <a:endParaRPr lang="en-US" sz="1100" dirty="0" smtClean="0"/>
          </a:p>
          <a:p>
            <a:r>
              <a:rPr lang="en-US" sz="2400" dirty="0" smtClean="0"/>
              <a:t>Possibility to compare </a:t>
            </a:r>
            <a:br>
              <a:rPr lang="en-US" sz="2400" dirty="0" smtClean="0"/>
            </a:br>
            <a:r>
              <a:rPr lang="en-US" sz="2400" dirty="0" smtClean="0"/>
              <a:t>different trigger configurations</a:t>
            </a:r>
          </a:p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TriggerTool</a:t>
            </a:r>
            <a:endParaRPr lang="en-US" dirty="0"/>
          </a:p>
        </p:txBody>
      </p:sp>
      <p:pic>
        <p:nvPicPr>
          <p:cNvPr id="6" name="Picture 11"/>
          <p:cNvPicPr>
            <a:picLocks noChangeArrowheads="1"/>
          </p:cNvPicPr>
          <p:nvPr/>
        </p:nvPicPr>
        <p:blipFill>
          <a:blip r:embed="rId3" cstate="print"/>
          <a:srcRect l="19413" t="11268" r="2272" b="13961"/>
          <a:stretch>
            <a:fillRect/>
          </a:stretch>
        </p:blipFill>
        <p:spPr bwMode="auto">
          <a:xfrm>
            <a:off x="5638800" y="990600"/>
            <a:ext cx="33242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 cstate="print"/>
          <a:srcRect l="308" t="2859" r="-548" b="20964"/>
          <a:stretch>
            <a:fillRect/>
          </a:stretch>
        </p:blipFill>
        <p:spPr bwMode="auto">
          <a:xfrm>
            <a:off x="4800600" y="3429000"/>
            <a:ext cx="4191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>
            <a:off x="4495800" y="41910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352800" y="2362200"/>
            <a:ext cx="2209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 interface </a:t>
            </a:r>
            <a:r>
              <a:rPr lang="en-US" sz="2800" dirty="0" smtClean="0">
                <a:hlinkClick r:id="rId2"/>
              </a:rPr>
              <a:t>http://trigconf.cern.ch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Runs TriggerTool on the server, result presented as dynamic html pages</a:t>
            </a:r>
          </a:p>
          <a:p>
            <a:endParaRPr lang="en-US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Web Interface to COOL and the TriggerDB</a:t>
            </a:r>
            <a:endParaRPr lang="en-US" dirty="0"/>
          </a:p>
        </p:txBody>
      </p:sp>
      <p:pic>
        <p:nvPicPr>
          <p:cNvPr id="7" name="Image 6" descr="JJ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53" y="3048000"/>
            <a:ext cx="3409647" cy="303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JJ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38600"/>
            <a:ext cx="4114800" cy="200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JJ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09800"/>
            <a:ext cx="3004932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887658" y="2143780"/>
            <a:ext cx="9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 Search</a:t>
            </a:r>
            <a:br>
              <a:rPr lang="en-US" sz="1400" b="1" dirty="0" smtClean="0"/>
            </a:br>
            <a:r>
              <a:rPr lang="en-US" sz="1400" b="1" dirty="0" smtClean="0"/>
              <a:t>run-range</a:t>
            </a:r>
            <a:endParaRPr lang="en-US" sz="14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>
            <a:off x="3571875" y="2457450"/>
            <a:ext cx="314325" cy="13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810000" y="3276600"/>
            <a:ext cx="920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 Run list</a:t>
            </a:r>
            <a:endParaRPr lang="en-US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943600" y="2514600"/>
            <a:ext cx="301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3. Trigger configuration (</a:t>
            </a:r>
            <a:r>
              <a:rPr lang="en-US" sz="1400" b="1" dirty="0" err="1" smtClean="0"/>
              <a:t>browsable</a:t>
            </a:r>
            <a:r>
              <a:rPr lang="en-US" sz="1400" b="1" dirty="0" smtClean="0"/>
              <a:t>)</a:t>
            </a:r>
            <a:br>
              <a:rPr lang="en-US" sz="1400" b="1" dirty="0" smtClean="0"/>
            </a:br>
            <a:r>
              <a:rPr lang="en-US" sz="1400" b="1" dirty="0" smtClean="0"/>
              <a:t>(definition, algorithms, selection cuts)</a:t>
            </a:r>
            <a:endParaRPr lang="en-US" sz="1400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3886201" y="3657601"/>
            <a:ext cx="381000" cy="228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5829299" y="2857500"/>
            <a:ext cx="22860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52400" y="3810000"/>
            <a:ext cx="280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Also with simple comparison functionality</a:t>
            </a:r>
            <a:endParaRPr lang="en-US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857500" y="3952875"/>
            <a:ext cx="200025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checkTrigger.py </a:t>
            </a:r>
            <a:r>
              <a:rPr lang="en-US" dirty="0" err="1" smtClean="0"/>
              <a:t>AOD.pool.root</a:t>
            </a:r>
            <a:endParaRPr lang="en-US" dirty="0" smtClean="0"/>
          </a:p>
          <a:p>
            <a:pPr lvl="1"/>
            <a:r>
              <a:rPr lang="en-US" dirty="0" smtClean="0"/>
              <a:t>Runs over ESD/AOD/DPD and presents detailed (chain‐wise) counts of the trigger decision</a:t>
            </a:r>
          </a:p>
          <a:p>
            <a:endParaRPr lang="en-US" dirty="0" smtClean="0"/>
          </a:p>
          <a:p>
            <a:r>
              <a:rPr lang="en-US" dirty="0" smtClean="0"/>
              <a:t>checkTriggerConfig.py ‐d </a:t>
            </a:r>
            <a:r>
              <a:rPr lang="en-US" dirty="0" err="1" smtClean="0"/>
              <a:t>AOD.pool.root</a:t>
            </a:r>
            <a:endParaRPr lang="en-US" dirty="0" smtClean="0"/>
          </a:p>
          <a:p>
            <a:pPr lvl="1"/>
            <a:r>
              <a:rPr lang="en-US" dirty="0" smtClean="0"/>
              <a:t>Runs over ESD/AOD/DPD and presents detailed trigger configuration(s) in the file</a:t>
            </a:r>
          </a:p>
          <a:p>
            <a:pPr lvl="1"/>
            <a:r>
              <a:rPr lang="en-US" dirty="0" smtClean="0"/>
              <a:t>Shows multiple configurations, in DPD possible/likely</a:t>
            </a:r>
          </a:p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Scripts to Check Pool File Content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7800" y="682956"/>
            <a:ext cx="8813800" cy="56007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New </a:t>
            </a:r>
            <a:r>
              <a:rPr lang="en-US" sz="2400" dirty="0" err="1" smtClean="0"/>
              <a:t>TrigDecisionTool</a:t>
            </a:r>
            <a:r>
              <a:rPr lang="en-US" sz="2400" dirty="0" smtClean="0"/>
              <a:t> interface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Logical groups of triggers </a:t>
            </a:r>
            <a:r>
              <a:rPr lang="en-US" sz="2400" dirty="0" smtClean="0"/>
              <a:t>to support analysis needs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OR of triggers – regular expressions allowed</a:t>
            </a:r>
          </a:p>
          <a:p>
            <a:pPr lvl="1">
              <a:spcBef>
                <a:spcPts val="1200"/>
              </a:spcBef>
              <a:buNone/>
            </a:pP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Consistent scheme for returning features – used in simple and combined triggers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E.g. retrieve combinations of electron and </a:t>
            </a:r>
            <a:r>
              <a:rPr lang="en-US" sz="2000" dirty="0" err="1" smtClean="0"/>
              <a:t>muon</a:t>
            </a:r>
            <a:r>
              <a:rPr lang="en-US" sz="2000" dirty="0" smtClean="0"/>
              <a:t> passing e15_mu10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Same interface for Athena and ARA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Simplified interface (but no loss in functionality)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Also called </a:t>
            </a:r>
            <a:r>
              <a:rPr lang="en-US" sz="2400" dirty="0" err="1" smtClean="0"/>
              <a:t>TrigDecisionTool</a:t>
            </a:r>
            <a:r>
              <a:rPr lang="en-US" sz="2400" dirty="0" smtClean="0"/>
              <a:t> (both coexist at the moment)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Coming very soon (15.2.0?) – currently being tested</a:t>
            </a:r>
          </a:p>
          <a:p>
            <a:pPr>
              <a:spcBef>
                <a:spcPts val="1200"/>
              </a:spcBef>
            </a:pPr>
            <a:endParaRPr lang="en-US" sz="2800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Coming soon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 rot="2744945">
            <a:off x="6483477" y="1128842"/>
            <a:ext cx="2744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When finished, documentation and tutorial will follow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ZoneTexte 15"/>
          <p:cNvSpPr txBox="1"/>
          <p:nvPr/>
        </p:nvSpPr>
        <p:spPr>
          <a:xfrm>
            <a:off x="1066800" y="2133600"/>
            <a:ext cx="6600885" cy="584776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err="1" smtClean="0"/>
              <a:t>myTrigger</a:t>
            </a:r>
            <a:r>
              <a:rPr lang="en-US" sz="1600" dirty="0" smtClean="0"/>
              <a:t> = tdt.createChainGroup(“</a:t>
            </a:r>
            <a:r>
              <a:rPr lang="en-US" sz="1600" b="1" dirty="0" smtClean="0"/>
              <a:t>EF_e10_loose</a:t>
            </a:r>
            <a:r>
              <a:rPr lang="en-US" sz="1600" dirty="0" smtClean="0"/>
              <a:t>”,”</a:t>
            </a:r>
            <a:r>
              <a:rPr lang="en-US" sz="1600" b="1" dirty="0" smtClean="0"/>
              <a:t>EF_e15</a:t>
            </a:r>
            <a:r>
              <a:rPr lang="en-US" sz="1600" dirty="0" smtClean="0"/>
              <a:t>”,”</a:t>
            </a:r>
            <a:r>
              <a:rPr lang="en-US" sz="1600" b="1" dirty="0" smtClean="0"/>
              <a:t>EF_e15i</a:t>
            </a:r>
            <a:r>
              <a:rPr lang="en-US" sz="1600" dirty="0" smtClean="0"/>
              <a:t>”);</a:t>
            </a:r>
          </a:p>
          <a:p>
            <a:r>
              <a:rPr lang="en-US" sz="1600" dirty="0" err="1" smtClean="0"/>
              <a:t>bool</a:t>
            </a:r>
            <a:r>
              <a:rPr lang="en-US" sz="1600" dirty="0" smtClean="0"/>
              <a:t> </a:t>
            </a:r>
            <a:r>
              <a:rPr lang="en-US" sz="1600" b="1" dirty="0" err="1" smtClean="0"/>
              <a:t>myEvent</a:t>
            </a:r>
            <a:r>
              <a:rPr lang="en-US" sz="1600" dirty="0" smtClean="0"/>
              <a:t> = </a:t>
            </a:r>
            <a:r>
              <a:rPr lang="en-US" sz="1600" dirty="0" err="1" smtClean="0"/>
              <a:t>tdt.decision().isPassed(</a:t>
            </a:r>
            <a:r>
              <a:rPr lang="en-US" sz="1600" b="1" dirty="0" err="1" smtClean="0"/>
              <a:t>myTrigger</a:t>
            </a:r>
            <a:r>
              <a:rPr lang="en-US" sz="1600" dirty="0" smtClean="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6603" y="702060"/>
            <a:ext cx="8625385" cy="603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General Trigger info: </a:t>
            </a:r>
            <a:r>
              <a:rPr lang="en-US" sz="1400" dirty="0" smtClean="0">
                <a:hlinkClick r:id="rId2"/>
              </a:rPr>
              <a:t>https://twiki.cern.ch/twiki/bin/view/Atlas/TriggerUserPages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smtClean="0"/>
              <a:t>Tutorials: </a:t>
            </a:r>
            <a:r>
              <a:rPr lang="en-US" sz="1400" dirty="0" smtClean="0">
                <a:hlinkClick r:id="rId3"/>
              </a:rPr>
              <a:t>https://twiki.cern.ch/twiki/bin/view/Atlas/TriggerSoftwareTutorialPage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Trigger Event Data Model (EDM) : </a:t>
            </a:r>
            <a:r>
              <a:rPr lang="en-US" sz="1400" dirty="0" smtClean="0">
                <a:hlinkClick r:id="rId4"/>
              </a:rPr>
              <a:t>https://twiki.cern.ch/twiki/bin/view/Atlas/TriggerEDM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TrigDecisionTool</a:t>
            </a:r>
            <a:r>
              <a:rPr lang="en-US" sz="1400" dirty="0" smtClean="0"/>
              <a:t>:</a:t>
            </a:r>
          </a:p>
          <a:p>
            <a:pPr>
              <a:buNone/>
            </a:pPr>
            <a:r>
              <a:rPr lang="en-US" sz="1400" dirty="0" err="1" smtClean="0"/>
              <a:t>Twiki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5"/>
              </a:rPr>
              <a:t>https://twiki.cern.ch/twiki/bin/view/Atlas/TrigDecisionTool</a:t>
            </a:r>
            <a:r>
              <a:rPr lang="en-US" sz="1400" dirty="0" smtClean="0"/>
              <a:t> </a:t>
            </a:r>
          </a:p>
          <a:p>
            <a:pPr>
              <a:buNone/>
            </a:pPr>
            <a:r>
              <a:rPr lang="en-US" sz="1400" dirty="0" smtClean="0"/>
              <a:t>Doxygen:</a:t>
            </a:r>
            <a:r>
              <a:rPr lang="en-US" sz="1000" dirty="0" smtClean="0">
                <a:hlinkClick r:id="rId6"/>
              </a:rPr>
              <a:t>http://atlas-computing.web.cern.ch/atlas-computing/links/latestDocDirectory/TrigDecision/html/classTrigDec_1_1TrigDecisionTool.html</a:t>
            </a:r>
            <a:endParaRPr lang="en-US" sz="1000" dirty="0" smtClean="0"/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Athena examples:</a:t>
            </a:r>
          </a:p>
          <a:p>
            <a:r>
              <a:rPr lang="en-US" sz="1400" dirty="0" err="1" smtClean="0"/>
              <a:t>AnalysisSkeleton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7"/>
              </a:rPr>
              <a:t>https://twiki.cern.ch/twiki/bin/view/AtlasProtected/UserAnalysis</a:t>
            </a:r>
            <a:endParaRPr lang="en-US" sz="1400" dirty="0" smtClean="0"/>
          </a:p>
          <a:p>
            <a:r>
              <a:rPr lang="en-US" sz="1400" dirty="0" err="1" smtClean="0"/>
              <a:t>TrigDecisionChecker</a:t>
            </a:r>
            <a:r>
              <a:rPr lang="en-US" sz="1400" dirty="0" smtClean="0"/>
              <a:t>: </a:t>
            </a:r>
            <a:r>
              <a:rPr lang="en-US" sz="1000" dirty="0" smtClean="0">
                <a:hlinkClick r:id="rId8"/>
              </a:rPr>
              <a:t>http://atlas-sw.cern.ch/cgi-bin/viewcvs-atlas.cgi/offline/Trigger/TrigValidation/TrigValAlgs/TrigValAlgs/TrigDecisionChecker.h?revision=1.2&amp;view=markup</a:t>
            </a:r>
            <a:endParaRPr lang="en-US" sz="10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ARA example:</a:t>
            </a:r>
          </a:p>
          <a:p>
            <a:r>
              <a:rPr lang="en-US" sz="1400" dirty="0" smtClean="0"/>
              <a:t>ARA: </a:t>
            </a:r>
            <a:r>
              <a:rPr lang="en-US" sz="1400" dirty="0" smtClean="0">
                <a:hlinkClick r:id="rId9"/>
              </a:rPr>
              <a:t>https://twiki.cern.ch/twiki/bin/view/Atlas/TriggerARA14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Trigger Configuration: </a:t>
            </a:r>
            <a:r>
              <a:rPr lang="en-US" sz="1400" dirty="0" smtClean="0">
                <a:hlinkClick r:id="rId10"/>
              </a:rPr>
              <a:t>https://twiki.cern.ch/twiki/bin/view/Atlas/TriggerConfiguration?topic=TrigDecisionTool</a:t>
            </a:r>
            <a:endParaRPr lang="en-US" sz="1400" dirty="0" smtClean="0"/>
          </a:p>
          <a:p>
            <a:r>
              <a:rPr lang="en-US" sz="1400" dirty="0" smtClean="0"/>
              <a:t>Run summary pages: </a:t>
            </a:r>
            <a:r>
              <a:rPr lang="en-US" sz="1400" dirty="0" smtClean="0">
                <a:hlinkClick r:id="rId11"/>
              </a:rPr>
              <a:t>http://atlas-service-db-runlist.web.cern.ch/atlas-service-db-runlist/query.html</a:t>
            </a:r>
            <a:endParaRPr lang="en-US" sz="1400" dirty="0" smtClean="0"/>
          </a:p>
          <a:p>
            <a:r>
              <a:rPr lang="en-US" sz="1400" dirty="0" smtClean="0"/>
              <a:t>(include link to start up the </a:t>
            </a:r>
            <a:r>
              <a:rPr lang="en-US" sz="1400" dirty="0" err="1" smtClean="0"/>
              <a:t>TriggerTool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dirty="0" smtClean="0"/>
              <a:t>Trigger information slimming: </a:t>
            </a:r>
            <a:r>
              <a:rPr lang="en-US" sz="1400" dirty="0" smtClean="0">
                <a:hlinkClick r:id="rId12"/>
              </a:rPr>
              <a:t>https://twiki.cern.ch/twiki/bin/view/Atlas/HLTTrigNavigationSlimming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TriggerMenu</a:t>
            </a:r>
            <a:r>
              <a:rPr lang="en-US" sz="1400" dirty="0" smtClean="0"/>
              <a:t> working group: </a:t>
            </a:r>
            <a:r>
              <a:rPr lang="en-US" sz="1400" dirty="0" smtClean="0">
                <a:hlinkClick r:id="rId13"/>
              </a:rPr>
              <a:t>https://twiki.cern.ch/twiki/bin/view/Atlas/TriggerPhysicsMenu</a:t>
            </a:r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Help:  </a:t>
            </a:r>
            <a:r>
              <a:rPr lang="en-US" sz="1400" dirty="0" err="1" smtClean="0"/>
              <a:t>Hypernews</a:t>
            </a:r>
            <a:r>
              <a:rPr lang="en-US" sz="1400" dirty="0" smtClean="0"/>
              <a:t> forum </a:t>
            </a:r>
            <a:r>
              <a:rPr lang="en-US" sz="1400" u="sng" dirty="0" smtClean="0">
                <a:solidFill>
                  <a:srgbClr val="0000FF"/>
                </a:solidFill>
              </a:rPr>
              <a:t>hn-atlas-TriggerHelp@cern.ch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152400" y="76200"/>
            <a:ext cx="4724400" cy="17160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762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ATLAS Software Tutorial</a:t>
            </a:r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3169B6-BADE-C644-8681-A873F99062D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0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grpSp>
        <p:nvGrpSpPr>
          <p:cNvPr id="2" name="Group 196"/>
          <p:cNvGrpSpPr/>
          <p:nvPr/>
        </p:nvGrpSpPr>
        <p:grpSpPr>
          <a:xfrm>
            <a:off x="6096000" y="0"/>
            <a:ext cx="3124200" cy="6453188"/>
            <a:chOff x="6019800" y="0"/>
            <a:chExt cx="3124200" cy="6453188"/>
          </a:xfrm>
        </p:grpSpPr>
        <p:sp>
          <p:nvSpPr>
            <p:cNvPr id="298040" name="Rectangle 56"/>
            <p:cNvSpPr>
              <a:spLocks noChangeArrowheads="1"/>
            </p:cNvSpPr>
            <p:nvPr/>
          </p:nvSpPr>
          <p:spPr bwMode="auto">
            <a:xfrm>
              <a:off x="6019800" y="0"/>
              <a:ext cx="3124200" cy="6453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995" name="AutoShape 11"/>
            <p:cNvSpPr>
              <a:spLocks noChangeArrowheads="1"/>
            </p:cNvSpPr>
            <p:nvPr/>
          </p:nvSpPr>
          <p:spPr bwMode="auto">
            <a:xfrm>
              <a:off x="7597775" y="188913"/>
              <a:ext cx="1225550" cy="431800"/>
            </a:xfrm>
            <a:prstGeom prst="flowChartInputOutpu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EMROI</a:t>
              </a:r>
            </a:p>
          </p:txBody>
        </p:sp>
        <p:sp>
          <p:nvSpPr>
            <p:cNvPr id="297996" name="AutoShape 12"/>
            <p:cNvSpPr>
              <a:spLocks noChangeArrowheads="1"/>
            </p:cNvSpPr>
            <p:nvPr/>
          </p:nvSpPr>
          <p:spPr bwMode="auto">
            <a:xfrm>
              <a:off x="7594600" y="906463"/>
              <a:ext cx="1222375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/>
                <a:t>L2 </a:t>
              </a:r>
              <a:r>
                <a:rPr lang="en-US" b="0" dirty="0" err="1"/>
                <a:t>calorim</a:t>
              </a:r>
              <a:r>
                <a:rPr lang="en-US" b="0" dirty="0"/>
                <a:t>.</a:t>
              </a:r>
            </a:p>
          </p:txBody>
        </p:sp>
        <p:sp>
          <p:nvSpPr>
            <p:cNvPr id="297997" name="AutoShape 13"/>
            <p:cNvSpPr>
              <a:spLocks noChangeArrowheads="1"/>
            </p:cNvSpPr>
            <p:nvPr/>
          </p:nvSpPr>
          <p:spPr bwMode="auto">
            <a:xfrm>
              <a:off x="7596188" y="2252663"/>
              <a:ext cx="1223962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L2 tracking</a:t>
              </a:r>
            </a:p>
          </p:txBody>
        </p:sp>
        <p:sp>
          <p:nvSpPr>
            <p:cNvPr id="297998" name="AutoShape 14"/>
            <p:cNvSpPr>
              <a:spLocks noChangeArrowheads="1"/>
            </p:cNvSpPr>
            <p:nvPr/>
          </p:nvSpPr>
          <p:spPr bwMode="auto">
            <a:xfrm>
              <a:off x="7667625" y="1676400"/>
              <a:ext cx="1081088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OK?</a:t>
              </a:r>
              <a:endParaRPr lang="en-US" b="0" dirty="0"/>
            </a:p>
          </p:txBody>
        </p:sp>
        <p:sp>
          <p:nvSpPr>
            <p:cNvPr id="297999" name="AutoShape 15"/>
            <p:cNvSpPr>
              <a:spLocks noChangeArrowheads="1"/>
            </p:cNvSpPr>
            <p:nvPr/>
          </p:nvSpPr>
          <p:spPr bwMode="auto">
            <a:xfrm>
              <a:off x="7596188" y="3479801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E.F.calorim.</a:t>
              </a:r>
            </a:p>
          </p:txBody>
        </p:sp>
        <p:sp>
          <p:nvSpPr>
            <p:cNvPr id="298000" name="AutoShape 16"/>
            <p:cNvSpPr>
              <a:spLocks noChangeArrowheads="1"/>
            </p:cNvSpPr>
            <p:nvPr/>
          </p:nvSpPr>
          <p:spPr bwMode="auto">
            <a:xfrm>
              <a:off x="7488238" y="2757488"/>
              <a:ext cx="1427162" cy="584200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match?</a:t>
              </a:r>
              <a:endParaRPr lang="en-US" b="0" dirty="0"/>
            </a:p>
          </p:txBody>
        </p:sp>
        <p:sp>
          <p:nvSpPr>
            <p:cNvPr id="298001" name="AutoShape 17"/>
            <p:cNvSpPr>
              <a:spLocks noChangeArrowheads="1"/>
            </p:cNvSpPr>
            <p:nvPr/>
          </p:nvSpPr>
          <p:spPr bwMode="auto">
            <a:xfrm>
              <a:off x="7596188" y="3983038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E.F.tracking</a:t>
              </a:r>
            </a:p>
          </p:txBody>
        </p:sp>
        <p:sp>
          <p:nvSpPr>
            <p:cNvPr id="298002" name="AutoShape 18"/>
            <p:cNvSpPr>
              <a:spLocks noChangeArrowheads="1"/>
            </p:cNvSpPr>
            <p:nvPr/>
          </p:nvSpPr>
          <p:spPr bwMode="auto">
            <a:xfrm>
              <a:off x="7666038" y="4419600"/>
              <a:ext cx="1081087" cy="376237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/>
                <a:t>track?</a:t>
              </a:r>
            </a:p>
          </p:txBody>
        </p:sp>
        <p:sp>
          <p:nvSpPr>
            <p:cNvPr id="298003" name="AutoShape 19"/>
            <p:cNvSpPr>
              <a:spLocks noChangeArrowheads="1"/>
            </p:cNvSpPr>
            <p:nvPr/>
          </p:nvSpPr>
          <p:spPr bwMode="auto">
            <a:xfrm>
              <a:off x="7594600" y="5672138"/>
              <a:ext cx="1225550" cy="57626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</a:t>
              </a:r>
              <a:r>
                <a:rPr lang="en-US" b="0" baseline="30000">
                  <a:sym typeface="Symbol" pitchFamily="-107" charset="2"/>
                </a:rPr>
                <a:t></a:t>
              </a:r>
              <a:r>
                <a:rPr lang="en-US" b="0">
                  <a:sym typeface="Symbol" pitchFamily="-107" charset="2"/>
                </a:rPr>
                <a:t> OK?</a:t>
              </a:r>
            </a:p>
          </p:txBody>
        </p:sp>
        <p:cxnSp>
          <p:nvCxnSpPr>
            <p:cNvPr id="298004" name="AutoShape 20"/>
            <p:cNvCxnSpPr>
              <a:cxnSpLocks noChangeShapeType="1"/>
              <a:stCxn id="297995" idx="4"/>
              <a:endCxn id="297996" idx="0"/>
            </p:cNvCxnSpPr>
            <p:nvPr/>
          </p:nvCxnSpPr>
          <p:spPr bwMode="auto">
            <a:xfrm flipH="1">
              <a:off x="8205788" y="620713"/>
              <a:ext cx="4762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5" name="AutoShape 21"/>
            <p:cNvCxnSpPr>
              <a:cxnSpLocks noChangeShapeType="1"/>
              <a:stCxn id="297996" idx="2"/>
              <a:endCxn id="297998" idx="0"/>
            </p:cNvCxnSpPr>
            <p:nvPr/>
          </p:nvCxnSpPr>
          <p:spPr bwMode="auto">
            <a:xfrm rot="16200000" flipH="1">
              <a:off x="8001397" y="1469628"/>
              <a:ext cx="411162" cy="2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6" name="AutoShape 22"/>
            <p:cNvCxnSpPr>
              <a:cxnSpLocks noChangeShapeType="1"/>
              <a:stCxn id="297998" idx="2"/>
              <a:endCxn id="297997" idx="0"/>
            </p:cNvCxnSpPr>
            <p:nvPr/>
          </p:nvCxnSpPr>
          <p:spPr bwMode="auto">
            <a:xfrm>
              <a:off x="8208963" y="2106613"/>
              <a:ext cx="0" cy="146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7" name="AutoShape 23"/>
            <p:cNvCxnSpPr>
              <a:cxnSpLocks noChangeShapeType="1"/>
              <a:stCxn id="297997" idx="2"/>
              <a:endCxn id="298000" idx="0"/>
            </p:cNvCxnSpPr>
            <p:nvPr/>
          </p:nvCxnSpPr>
          <p:spPr bwMode="auto">
            <a:xfrm rot="5400000">
              <a:off x="8131969" y="2681288"/>
              <a:ext cx="146050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09" name="AutoShape 25"/>
            <p:cNvCxnSpPr>
              <a:cxnSpLocks noChangeShapeType="1"/>
              <a:stCxn id="297999" idx="2"/>
              <a:endCxn id="298001" idx="0"/>
            </p:cNvCxnSpPr>
            <p:nvPr/>
          </p:nvCxnSpPr>
          <p:spPr bwMode="auto">
            <a:xfrm>
              <a:off x="8208963" y="3838576"/>
              <a:ext cx="0" cy="144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0" name="AutoShape 26"/>
            <p:cNvCxnSpPr>
              <a:cxnSpLocks noChangeShapeType="1"/>
            </p:cNvCxnSpPr>
            <p:nvPr/>
          </p:nvCxnSpPr>
          <p:spPr bwMode="auto">
            <a:xfrm flipH="1">
              <a:off x="8207375" y="5180013"/>
              <a:ext cx="611188" cy="71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1" name="AutoShape 27"/>
            <p:cNvCxnSpPr>
              <a:cxnSpLocks noChangeShapeType="1"/>
              <a:stCxn id="298001" idx="2"/>
              <a:endCxn id="298002" idx="0"/>
            </p:cNvCxnSpPr>
            <p:nvPr/>
          </p:nvCxnSpPr>
          <p:spPr bwMode="auto">
            <a:xfrm rot="5400000">
              <a:off x="8168483" y="4379913"/>
              <a:ext cx="77787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3" name="AutoShape 29"/>
            <p:cNvCxnSpPr>
              <a:cxnSpLocks noChangeShapeType="1"/>
              <a:stCxn id="298000" idx="2"/>
              <a:endCxn id="297999" idx="0"/>
            </p:cNvCxnSpPr>
            <p:nvPr/>
          </p:nvCxnSpPr>
          <p:spPr bwMode="auto">
            <a:xfrm rot="16200000" flipH="1">
              <a:off x="8135938" y="3407569"/>
              <a:ext cx="138113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14" name="AutoShape 30"/>
            <p:cNvSpPr>
              <a:spLocks noChangeArrowheads="1"/>
            </p:cNvSpPr>
            <p:nvPr/>
          </p:nvSpPr>
          <p:spPr bwMode="auto">
            <a:xfrm>
              <a:off x="7594600" y="4876800"/>
              <a:ext cx="1223963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e/</a:t>
              </a:r>
              <a:r>
                <a:rPr lang="en-US" b="0">
                  <a:sym typeface="Symbol" pitchFamily="-107" charset="2"/>
                </a:rPr>
                <a:t></a:t>
              </a:r>
              <a:r>
                <a:rPr lang="en-US">
                  <a:sym typeface="Symbol" pitchFamily="-107" charset="2"/>
                </a:rPr>
                <a:t> </a:t>
              </a:r>
              <a:r>
                <a:rPr lang="en-US" b="0"/>
                <a:t>reconst.</a:t>
              </a:r>
            </a:p>
          </p:txBody>
        </p:sp>
        <p:cxnSp>
          <p:nvCxnSpPr>
            <p:cNvPr id="298015" name="AutoShape 31"/>
            <p:cNvCxnSpPr>
              <a:cxnSpLocks noChangeShapeType="1"/>
              <a:stCxn id="298002" idx="2"/>
              <a:endCxn id="298014" idx="0"/>
            </p:cNvCxnSpPr>
            <p:nvPr/>
          </p:nvCxnSpPr>
          <p:spPr bwMode="auto">
            <a:xfrm rot="5400000">
              <a:off x="8166101" y="4836318"/>
              <a:ext cx="8096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16" name="AutoShape 32"/>
            <p:cNvCxnSpPr>
              <a:cxnSpLocks noChangeShapeType="1"/>
              <a:stCxn id="298014" idx="2"/>
              <a:endCxn id="298003" idx="0"/>
            </p:cNvCxnSpPr>
            <p:nvPr/>
          </p:nvCxnSpPr>
          <p:spPr bwMode="auto">
            <a:xfrm rot="16200000" flipH="1">
              <a:off x="7988697" y="5453459"/>
              <a:ext cx="436563" cy="7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20" name="AutoShape 36"/>
            <p:cNvSpPr>
              <a:spLocks noChangeArrowheads="1"/>
            </p:cNvSpPr>
            <p:nvPr/>
          </p:nvSpPr>
          <p:spPr bwMode="auto">
            <a:xfrm>
              <a:off x="6242050" y="906463"/>
              <a:ext cx="1222375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L2 calorim.</a:t>
              </a:r>
            </a:p>
          </p:txBody>
        </p:sp>
        <p:sp>
          <p:nvSpPr>
            <p:cNvPr id="298022" name="AutoShape 38"/>
            <p:cNvSpPr>
              <a:spLocks noChangeArrowheads="1"/>
            </p:cNvSpPr>
            <p:nvPr/>
          </p:nvSpPr>
          <p:spPr bwMode="auto">
            <a:xfrm>
              <a:off x="6315075" y="1676400"/>
              <a:ext cx="1081087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OK?</a:t>
              </a:r>
              <a:endParaRPr lang="en-US" b="0" dirty="0"/>
            </a:p>
          </p:txBody>
        </p:sp>
        <p:sp>
          <p:nvSpPr>
            <p:cNvPr id="298023" name="AutoShape 39"/>
            <p:cNvSpPr>
              <a:spLocks noChangeArrowheads="1"/>
            </p:cNvSpPr>
            <p:nvPr/>
          </p:nvSpPr>
          <p:spPr bwMode="auto">
            <a:xfrm>
              <a:off x="6243637" y="3479801"/>
              <a:ext cx="1223963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E.F.calorim.</a:t>
              </a:r>
            </a:p>
          </p:txBody>
        </p:sp>
        <p:sp>
          <p:nvSpPr>
            <p:cNvPr id="298027" name="AutoShape 43"/>
            <p:cNvSpPr>
              <a:spLocks noChangeArrowheads="1"/>
            </p:cNvSpPr>
            <p:nvPr/>
          </p:nvSpPr>
          <p:spPr bwMode="auto">
            <a:xfrm>
              <a:off x="6242050" y="5672138"/>
              <a:ext cx="1225550" cy="576262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sym typeface="Symbol" pitchFamily="-107" charset="2"/>
                </a:rPr>
                <a:t></a:t>
              </a:r>
              <a:r>
                <a:rPr lang="en-US" b="0">
                  <a:sym typeface="Symbol" pitchFamily="-107" charset="2"/>
                </a:rPr>
                <a:t> OK</a:t>
              </a:r>
              <a:r>
                <a:rPr lang="en-US" b="0"/>
                <a:t>?</a:t>
              </a:r>
            </a:p>
          </p:txBody>
        </p:sp>
        <p:cxnSp>
          <p:nvCxnSpPr>
            <p:cNvPr id="298028" name="AutoShape 44"/>
            <p:cNvCxnSpPr>
              <a:cxnSpLocks noChangeShapeType="1"/>
              <a:stCxn id="298020" idx="2"/>
              <a:endCxn id="298022" idx="0"/>
            </p:cNvCxnSpPr>
            <p:nvPr/>
          </p:nvCxnSpPr>
          <p:spPr bwMode="auto">
            <a:xfrm rot="16200000" flipH="1">
              <a:off x="6648847" y="1469628"/>
              <a:ext cx="411162" cy="2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29" name="AutoShape 45"/>
            <p:cNvCxnSpPr>
              <a:cxnSpLocks noChangeShapeType="1"/>
              <a:stCxn id="298022" idx="2"/>
              <a:endCxn id="298023" idx="0"/>
            </p:cNvCxnSpPr>
            <p:nvPr/>
          </p:nvCxnSpPr>
          <p:spPr bwMode="auto">
            <a:xfrm rot="5400000">
              <a:off x="6169025" y="2793207"/>
              <a:ext cx="137318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2" name="AutoShape 48"/>
            <p:cNvCxnSpPr>
              <a:cxnSpLocks noChangeShapeType="1"/>
              <a:stCxn id="298023" idx="2"/>
              <a:endCxn id="298036" idx="0"/>
            </p:cNvCxnSpPr>
            <p:nvPr/>
          </p:nvCxnSpPr>
          <p:spPr bwMode="auto">
            <a:xfrm rot="5400000">
              <a:off x="6335713" y="4356894"/>
              <a:ext cx="1038224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3" name="AutoShape 49"/>
            <p:cNvCxnSpPr>
              <a:cxnSpLocks noChangeShapeType="1"/>
            </p:cNvCxnSpPr>
            <p:nvPr/>
          </p:nvCxnSpPr>
          <p:spPr bwMode="auto">
            <a:xfrm flipH="1">
              <a:off x="6854825" y="5180013"/>
              <a:ext cx="611187" cy="71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8036" name="AutoShape 52"/>
            <p:cNvSpPr>
              <a:spLocks noChangeArrowheads="1"/>
            </p:cNvSpPr>
            <p:nvPr/>
          </p:nvSpPr>
          <p:spPr bwMode="auto">
            <a:xfrm>
              <a:off x="6242050" y="4876800"/>
              <a:ext cx="1223962" cy="358775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/>
                <a:t>e/</a:t>
              </a:r>
              <a:r>
                <a:rPr lang="en-US" b="0">
                  <a:sym typeface="Symbol" pitchFamily="-107" charset="2"/>
                </a:rPr>
                <a:t></a:t>
              </a:r>
              <a:r>
                <a:rPr lang="en-US">
                  <a:sym typeface="Symbol" pitchFamily="-107" charset="2"/>
                </a:rPr>
                <a:t> </a:t>
              </a:r>
              <a:r>
                <a:rPr lang="en-US" b="0"/>
                <a:t>reconst.</a:t>
              </a:r>
            </a:p>
          </p:txBody>
        </p:sp>
        <p:cxnSp>
          <p:nvCxnSpPr>
            <p:cNvPr id="298038" name="AutoShape 54"/>
            <p:cNvCxnSpPr>
              <a:cxnSpLocks noChangeShapeType="1"/>
              <a:stCxn id="298036" idx="2"/>
              <a:endCxn id="298027" idx="0"/>
            </p:cNvCxnSpPr>
            <p:nvPr/>
          </p:nvCxnSpPr>
          <p:spPr bwMode="auto">
            <a:xfrm rot="16200000" flipH="1">
              <a:off x="6636147" y="5453459"/>
              <a:ext cx="436563" cy="7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8039" name="AutoShape 55"/>
            <p:cNvCxnSpPr>
              <a:cxnSpLocks noChangeShapeType="1"/>
              <a:stCxn id="297995" idx="4"/>
              <a:endCxn id="298020" idx="0"/>
            </p:cNvCxnSpPr>
            <p:nvPr/>
          </p:nvCxnSpPr>
          <p:spPr bwMode="auto">
            <a:xfrm rot="5400000">
              <a:off x="7389019" y="84932"/>
              <a:ext cx="285750" cy="135731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3" name="Group 131"/>
          <p:cNvGrpSpPr/>
          <p:nvPr/>
        </p:nvGrpSpPr>
        <p:grpSpPr>
          <a:xfrm>
            <a:off x="5105400" y="1295400"/>
            <a:ext cx="1676400" cy="4343400"/>
            <a:chOff x="5029200" y="1295400"/>
            <a:chExt cx="1676400" cy="4343400"/>
          </a:xfrm>
        </p:grpSpPr>
        <p:sp>
          <p:nvSpPr>
            <p:cNvPr id="79" name="Parallelogram 78"/>
            <p:cNvSpPr/>
            <p:nvPr/>
          </p:nvSpPr>
          <p:spPr>
            <a:xfrm>
              <a:off x="5038724" y="1295400"/>
              <a:ext cx="1666876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TrigEMCluster</a:t>
              </a:r>
              <a:endParaRPr lang="en-US" sz="1400" dirty="0"/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5029200" y="2667000"/>
              <a:ext cx="167640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TrigInDetTracks</a:t>
              </a:r>
              <a:endParaRPr lang="en-US" sz="1400" dirty="0"/>
            </a:p>
          </p:txBody>
        </p:sp>
        <p:sp>
          <p:nvSpPr>
            <p:cNvPr id="109" name="Parallelogram 108"/>
            <p:cNvSpPr/>
            <p:nvPr/>
          </p:nvSpPr>
          <p:spPr>
            <a:xfrm>
              <a:off x="5038724" y="3962400"/>
              <a:ext cx="1622228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CaloCluster</a:t>
              </a:r>
              <a:endParaRPr lang="en-US" sz="1400" dirty="0"/>
            </a:p>
          </p:txBody>
        </p:sp>
        <p:sp>
          <p:nvSpPr>
            <p:cNvPr id="112" name="Parallelogram 111"/>
            <p:cNvSpPr/>
            <p:nvPr/>
          </p:nvSpPr>
          <p:spPr>
            <a:xfrm>
              <a:off x="5029200" y="5281613"/>
              <a:ext cx="167640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egamma</a:t>
              </a:r>
              <a:endParaRPr lang="en-US" sz="1400" dirty="0"/>
            </a:p>
          </p:txBody>
        </p:sp>
      </p:grpSp>
      <p:grpSp>
        <p:nvGrpSpPr>
          <p:cNvPr id="4" name="Group 198"/>
          <p:cNvGrpSpPr/>
          <p:nvPr/>
        </p:nvGrpSpPr>
        <p:grpSpPr>
          <a:xfrm>
            <a:off x="5926039" y="1085850"/>
            <a:ext cx="2358330" cy="4586288"/>
            <a:chOff x="5926039" y="1085850"/>
            <a:chExt cx="2358330" cy="4586288"/>
          </a:xfrm>
        </p:grpSpPr>
        <p:cxnSp>
          <p:nvCxnSpPr>
            <p:cNvPr id="122" name="Shape 121"/>
            <p:cNvCxnSpPr>
              <a:stCxn id="112" idx="2"/>
              <a:endCxn id="298027" idx="0"/>
            </p:cNvCxnSpPr>
            <p:nvPr/>
          </p:nvCxnSpPr>
          <p:spPr>
            <a:xfrm>
              <a:off x="6737152" y="5460207"/>
              <a:ext cx="193873" cy="21193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30"/>
            <p:cNvGrpSpPr/>
            <p:nvPr/>
          </p:nvGrpSpPr>
          <p:grpSpPr>
            <a:xfrm>
              <a:off x="5926039" y="1085850"/>
              <a:ext cx="2358330" cy="4586288"/>
              <a:chOff x="5926039" y="1085850"/>
              <a:chExt cx="2358330" cy="4586288"/>
            </a:xfrm>
          </p:grpSpPr>
          <p:grpSp>
            <p:nvGrpSpPr>
              <p:cNvPr id="6" name="Group 98"/>
              <p:cNvGrpSpPr/>
              <p:nvPr/>
            </p:nvGrpSpPr>
            <p:grpSpPr>
              <a:xfrm>
                <a:off x="5948362" y="1085850"/>
                <a:ext cx="2336007" cy="590550"/>
                <a:chOff x="5948362" y="1085850"/>
                <a:chExt cx="2336007" cy="590550"/>
              </a:xfrm>
            </p:grpSpPr>
            <p:cxnSp>
              <p:nvCxnSpPr>
                <p:cNvPr id="92" name="Shape 91"/>
                <p:cNvCxnSpPr>
                  <a:stCxn id="298020" idx="1"/>
                  <a:endCxn id="79" idx="0"/>
                </p:cNvCxnSpPr>
                <p:nvPr/>
              </p:nvCxnSpPr>
              <p:spPr>
                <a:xfrm rot="10800000" flipV="1">
                  <a:off x="5948362" y="1085850"/>
                  <a:ext cx="369888" cy="209549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hape 94"/>
                <p:cNvCxnSpPr>
                  <a:stCxn id="79" idx="2"/>
                  <a:endCxn id="298022" idx="0"/>
                </p:cNvCxnSpPr>
                <p:nvPr/>
              </p:nvCxnSpPr>
              <p:spPr>
                <a:xfrm>
                  <a:off x="6737152" y="1473994"/>
                  <a:ext cx="194667" cy="20240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hape 96"/>
                <p:cNvCxnSpPr>
                  <a:stCxn id="79" idx="2"/>
                  <a:endCxn id="297998" idx="0"/>
                </p:cNvCxnSpPr>
                <p:nvPr/>
              </p:nvCxnSpPr>
              <p:spPr>
                <a:xfrm>
                  <a:off x="6737152" y="1473994"/>
                  <a:ext cx="1547217" cy="202406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07"/>
              <p:cNvGrpSpPr/>
              <p:nvPr/>
            </p:nvGrpSpPr>
            <p:grpSpPr>
              <a:xfrm>
                <a:off x="5943600" y="2432050"/>
                <a:ext cx="1728788" cy="617538"/>
                <a:chOff x="5943600" y="2432050"/>
                <a:chExt cx="1728788" cy="617538"/>
              </a:xfrm>
            </p:grpSpPr>
            <p:cxnSp>
              <p:nvCxnSpPr>
                <p:cNvPr id="105" name="Shape 104"/>
                <p:cNvCxnSpPr>
                  <a:stCxn id="297997" idx="1"/>
                  <a:endCxn id="100" idx="0"/>
                </p:cNvCxnSpPr>
                <p:nvPr/>
              </p:nvCxnSpPr>
              <p:spPr>
                <a:xfrm rot="10800000" flipV="1">
                  <a:off x="5943600" y="2432050"/>
                  <a:ext cx="1728788" cy="234949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Elbow Connector 106"/>
                <p:cNvCxnSpPr>
                  <a:stCxn id="100" idx="2"/>
                  <a:endCxn id="298000" idx="1"/>
                </p:cNvCxnSpPr>
                <p:nvPr/>
              </p:nvCxnSpPr>
              <p:spPr>
                <a:xfrm>
                  <a:off x="6737152" y="2845594"/>
                  <a:ext cx="827286" cy="203994"/>
                </a:xfrm>
                <a:prstGeom prst="bentConnector3">
                  <a:avLst>
                    <a:gd name="adj1" fmla="val 50000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24"/>
              <p:cNvGrpSpPr/>
              <p:nvPr/>
            </p:nvGrpSpPr>
            <p:grpSpPr>
              <a:xfrm>
                <a:off x="5943600" y="5056187"/>
                <a:ext cx="2339975" cy="615951"/>
                <a:chOff x="5943600" y="5056187"/>
                <a:chExt cx="2339975" cy="615951"/>
              </a:xfrm>
            </p:grpSpPr>
            <p:cxnSp>
              <p:nvCxnSpPr>
                <p:cNvPr id="116" name="Shape 115"/>
                <p:cNvCxnSpPr>
                  <a:stCxn id="298036" idx="1"/>
                  <a:endCxn id="112" idx="0"/>
                </p:cNvCxnSpPr>
                <p:nvPr/>
              </p:nvCxnSpPr>
              <p:spPr>
                <a:xfrm rot="10800000" flipV="1">
                  <a:off x="5943600" y="5056187"/>
                  <a:ext cx="374650" cy="225425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hape 123"/>
                <p:cNvCxnSpPr>
                  <a:stCxn id="112" idx="2"/>
                  <a:endCxn id="298003" idx="0"/>
                </p:cNvCxnSpPr>
                <p:nvPr/>
              </p:nvCxnSpPr>
              <p:spPr>
                <a:xfrm>
                  <a:off x="6737152" y="5460207"/>
                  <a:ext cx="1546423" cy="21193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29"/>
              <p:cNvGrpSpPr/>
              <p:nvPr/>
            </p:nvGrpSpPr>
            <p:grpSpPr>
              <a:xfrm>
                <a:off x="5926039" y="3659188"/>
                <a:ext cx="393799" cy="1396999"/>
                <a:chOff x="5926039" y="3659188"/>
                <a:chExt cx="393799" cy="1396999"/>
              </a:xfrm>
            </p:grpSpPr>
            <p:cxnSp>
              <p:nvCxnSpPr>
                <p:cNvPr id="111" name="Shape 110"/>
                <p:cNvCxnSpPr>
                  <a:stCxn id="298023" idx="1"/>
                  <a:endCxn id="109" idx="0"/>
                </p:cNvCxnSpPr>
                <p:nvPr/>
              </p:nvCxnSpPr>
              <p:spPr>
                <a:xfrm rot="10800000" flipV="1">
                  <a:off x="5926039" y="3659188"/>
                  <a:ext cx="393799" cy="303211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hape 128"/>
                <p:cNvCxnSpPr>
                  <a:stCxn id="109" idx="4"/>
                  <a:endCxn id="298036" idx="1"/>
                </p:cNvCxnSpPr>
                <p:nvPr/>
              </p:nvCxnSpPr>
              <p:spPr>
                <a:xfrm rot="16200000" flipH="1">
                  <a:off x="5753844" y="4491781"/>
                  <a:ext cx="736601" cy="392212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Group 197"/>
          <p:cNvGrpSpPr/>
          <p:nvPr/>
        </p:nvGrpSpPr>
        <p:grpSpPr>
          <a:xfrm>
            <a:off x="6692504" y="1295399"/>
            <a:ext cx="1432321" cy="4343401"/>
            <a:chOff x="6692504" y="1295399"/>
            <a:chExt cx="1432321" cy="4343401"/>
          </a:xfrm>
        </p:grpSpPr>
        <p:cxnSp>
          <p:nvCxnSpPr>
            <p:cNvPr id="169" name="Straight Arrow Connector 168"/>
            <p:cNvCxnSpPr>
              <a:stCxn id="161" idx="3"/>
              <a:endCxn id="160" idx="1"/>
            </p:cNvCxnSpPr>
            <p:nvPr/>
          </p:nvCxnSpPr>
          <p:spPr>
            <a:xfrm rot="5400000" flipH="1" flipV="1">
              <a:off x="7300913" y="21717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95"/>
            <p:cNvGrpSpPr/>
            <p:nvPr/>
          </p:nvGrpSpPr>
          <p:grpSpPr>
            <a:xfrm>
              <a:off x="6692504" y="1295399"/>
              <a:ext cx="1432321" cy="4343401"/>
              <a:chOff x="9879809" y="1295399"/>
              <a:chExt cx="1432321" cy="4343401"/>
            </a:xfrm>
          </p:grpSpPr>
          <p:sp>
            <p:nvSpPr>
              <p:cNvPr id="160" name="Round Diagonal Corner Rectangle 159"/>
              <p:cNvSpPr/>
              <p:nvPr/>
            </p:nvSpPr>
            <p:spPr>
              <a:xfrm>
                <a:off x="10654905" y="1295399"/>
                <a:ext cx="657225" cy="381001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1" name="Round Diagonal Corner Rectangle 160"/>
              <p:cNvSpPr/>
              <p:nvPr/>
            </p:nvSpPr>
            <p:spPr>
              <a:xfrm>
                <a:off x="10654905" y="2667000"/>
                <a:ext cx="657225" cy="357187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2" name="Round Diagonal Corner Rectangle 161"/>
              <p:cNvSpPr/>
              <p:nvPr/>
            </p:nvSpPr>
            <p:spPr>
              <a:xfrm>
                <a:off x="10654905" y="3962398"/>
                <a:ext cx="657225" cy="357189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sp>
            <p:nvSpPr>
              <p:cNvPr id="163" name="Round Diagonal Corner Rectangle 162"/>
              <p:cNvSpPr/>
              <p:nvPr/>
            </p:nvSpPr>
            <p:spPr>
              <a:xfrm>
                <a:off x="10654905" y="5286375"/>
                <a:ext cx="657225" cy="352425"/>
              </a:xfrm>
              <a:prstGeom prst="round2Diag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T.E.</a:t>
                </a:r>
                <a:endParaRPr lang="en-US" dirty="0"/>
              </a:p>
            </p:txBody>
          </p:sp>
          <p:cxnSp>
            <p:nvCxnSpPr>
              <p:cNvPr id="165" name="Straight Arrow Connector 164"/>
              <p:cNvCxnSpPr>
                <a:stCxn id="163" idx="3"/>
                <a:endCxn id="162" idx="1"/>
              </p:cNvCxnSpPr>
              <p:nvPr/>
            </p:nvCxnSpPr>
            <p:spPr>
              <a:xfrm rot="5400000" flipH="1" flipV="1">
                <a:off x="10500124" y="4802981"/>
                <a:ext cx="96678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162" idx="3"/>
                <a:endCxn id="161" idx="1"/>
              </p:cNvCxnSpPr>
              <p:nvPr/>
            </p:nvCxnSpPr>
            <p:spPr>
              <a:xfrm rot="5400000" flipH="1" flipV="1">
                <a:off x="10514413" y="3493293"/>
                <a:ext cx="93821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60" idx="2"/>
                <a:endCxn id="79" idx="2"/>
              </p:cNvCxnSpPr>
              <p:nvPr/>
            </p:nvCxnSpPr>
            <p:spPr>
              <a:xfrm rot="10800000">
                <a:off x="9924457" y="1473994"/>
                <a:ext cx="730448" cy="119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161" idx="2"/>
                <a:endCxn id="100" idx="2"/>
              </p:cNvCxnSpPr>
              <p:nvPr/>
            </p:nvCxnSpPr>
            <p:spPr>
              <a:xfrm rot="10800000">
                <a:off x="9924457" y="2845594"/>
                <a:ext cx="7304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62" idx="2"/>
                <a:endCxn id="109" idx="2"/>
              </p:cNvCxnSpPr>
              <p:nvPr/>
            </p:nvCxnSpPr>
            <p:spPr>
              <a:xfrm rot="10800000" flipV="1">
                <a:off x="9879809" y="4140992"/>
                <a:ext cx="77509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>
                <a:stCxn id="163" idx="2"/>
                <a:endCxn id="112" idx="2"/>
              </p:cNvCxnSpPr>
              <p:nvPr/>
            </p:nvCxnSpPr>
            <p:spPr>
              <a:xfrm rot="10800000">
                <a:off x="9924457" y="5460208"/>
                <a:ext cx="730448" cy="23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86"/>
          <p:cNvGrpSpPr/>
          <p:nvPr/>
        </p:nvGrpSpPr>
        <p:grpSpPr>
          <a:xfrm>
            <a:off x="270646" y="152400"/>
            <a:ext cx="4606153" cy="1384995"/>
            <a:chOff x="204789" y="-4572000"/>
            <a:chExt cx="4667923" cy="1384995"/>
          </a:xfrm>
        </p:grpSpPr>
        <p:sp>
          <p:nvSpPr>
            <p:cNvPr id="83" name="TextBox 82"/>
            <p:cNvSpPr txBox="1"/>
            <p:nvPr/>
          </p:nvSpPr>
          <p:spPr>
            <a:xfrm>
              <a:off x="1477985" y="-4572000"/>
              <a:ext cx="33947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b="1" dirty="0" err="1" smtClean="0"/>
                <a:t>FE</a:t>
              </a:r>
              <a:r>
                <a:rPr lang="en-US" dirty="0" err="1" smtClean="0"/>
                <a:t>ature</a:t>
              </a:r>
              <a:r>
                <a:rPr lang="en-US" dirty="0" smtClean="0"/>
                <a:t> </a:t>
              </a:r>
              <a:r>
                <a:rPr lang="en-US" dirty="0" err="1" smtClean="0"/>
                <a:t>e</a:t>
              </a:r>
              <a:r>
                <a:rPr lang="en-US" b="1" dirty="0" err="1" smtClean="0"/>
                <a:t>X</a:t>
              </a:r>
              <a:r>
                <a:rPr lang="en-US" dirty="0" err="1" smtClean="0"/>
                <a:t>traction</a:t>
              </a:r>
              <a:r>
                <a:rPr lang="en-US" dirty="0" smtClean="0"/>
                <a:t> </a:t>
              </a:r>
              <a:r>
                <a:rPr lang="en-US" dirty="0" err="1" smtClean="0"/>
                <a:t>algos</a:t>
              </a:r>
              <a:r>
                <a:rPr lang="en-US" dirty="0" smtClean="0"/>
                <a:t> produce</a:t>
              </a:r>
            </a:p>
            <a:p>
              <a:pPr>
                <a:spcBef>
                  <a:spcPts val="1800"/>
                </a:spcBef>
              </a:pPr>
              <a:r>
                <a:rPr lang="en-US" dirty="0"/>
                <a:t>F</a:t>
              </a:r>
              <a:r>
                <a:rPr lang="en-US" dirty="0" smtClean="0"/>
                <a:t>eatures on which selection in </a:t>
              </a:r>
            </a:p>
            <a:p>
              <a:pPr>
                <a:spcBef>
                  <a:spcPts val="1800"/>
                </a:spcBef>
              </a:pPr>
              <a:r>
                <a:rPr lang="en-US" b="1" dirty="0" err="1" smtClean="0"/>
                <a:t>HYPO</a:t>
              </a:r>
              <a:r>
                <a:rPr lang="en-US" dirty="0" err="1" smtClean="0"/>
                <a:t>thesis</a:t>
              </a:r>
              <a:r>
                <a:rPr lang="en-US" dirty="0" smtClean="0"/>
                <a:t> </a:t>
              </a:r>
              <a:r>
                <a:rPr lang="en-US" dirty="0" err="1" smtClean="0"/>
                <a:t>algos</a:t>
              </a:r>
              <a:r>
                <a:rPr lang="en-US" dirty="0" smtClean="0"/>
                <a:t> is based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4" name="AutoShape 36"/>
            <p:cNvSpPr>
              <a:spLocks noChangeArrowheads="1"/>
            </p:cNvSpPr>
            <p:nvPr/>
          </p:nvSpPr>
          <p:spPr bwMode="auto">
            <a:xfrm>
              <a:off x="407967" y="-4535487"/>
              <a:ext cx="877909" cy="358775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/>
                <a:t>FEX</a:t>
              </a:r>
              <a:endParaRPr lang="en-US" b="0" dirty="0"/>
            </a:p>
          </p:txBody>
        </p:sp>
        <p:sp>
          <p:nvSpPr>
            <p:cNvPr id="85" name="AutoShape 38"/>
            <p:cNvSpPr>
              <a:spLocks noChangeArrowheads="1"/>
            </p:cNvSpPr>
            <p:nvPr/>
          </p:nvSpPr>
          <p:spPr bwMode="auto">
            <a:xfrm>
              <a:off x="316623" y="-3617218"/>
              <a:ext cx="1081087" cy="430213"/>
            </a:xfrm>
            <a:prstGeom prst="flowChartDecision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HYPO</a:t>
              </a:r>
              <a:endParaRPr lang="en-US" b="0" dirty="0"/>
            </a:p>
          </p:txBody>
        </p:sp>
        <p:sp>
          <p:nvSpPr>
            <p:cNvPr id="86" name="Parallelogram 85"/>
            <p:cNvSpPr/>
            <p:nvPr/>
          </p:nvSpPr>
          <p:spPr>
            <a:xfrm>
              <a:off x="204789" y="-4103687"/>
              <a:ext cx="1274110" cy="357187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features</a:t>
              </a:r>
              <a:endParaRPr lang="en-US" sz="16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002206" y="4953000"/>
            <a:ext cx="1569794" cy="207716"/>
            <a:chOff x="3059958" y="3276600"/>
            <a:chExt cx="1569794" cy="207716"/>
          </a:xfrm>
        </p:grpSpPr>
        <p:sp>
          <p:nvSpPr>
            <p:cNvPr id="74" name="AutoShape 11"/>
            <p:cNvSpPr>
              <a:spLocks noChangeArrowheads="1"/>
            </p:cNvSpPr>
            <p:nvPr/>
          </p:nvSpPr>
          <p:spPr bwMode="auto">
            <a:xfrm>
              <a:off x="3059958" y="3276600"/>
              <a:ext cx="347752" cy="207716"/>
            </a:xfrm>
            <a:prstGeom prst="flowChartAlternateProcess">
              <a:avLst/>
            </a:prstGeom>
            <a:solidFill>
              <a:srgbClr val="3333FF"/>
            </a:solidFill>
            <a:ln w="3175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ESD</a:t>
              </a:r>
            </a:p>
          </p:txBody>
        </p:sp>
        <p:sp>
          <p:nvSpPr>
            <p:cNvPr id="75" name="AutoShape 12"/>
            <p:cNvSpPr>
              <a:spLocks noChangeArrowheads="1"/>
            </p:cNvSpPr>
            <p:nvPr/>
          </p:nvSpPr>
          <p:spPr bwMode="auto">
            <a:xfrm>
              <a:off x="3455434" y="3276600"/>
              <a:ext cx="368101" cy="207716"/>
            </a:xfrm>
            <a:prstGeom prst="flowChartAlternateProcess">
              <a:avLst/>
            </a:prstGeom>
            <a:solidFill>
              <a:srgbClr val="00CC66"/>
            </a:solidFill>
            <a:ln w="3175" algn="ctr">
              <a:solidFill>
                <a:srgbClr val="00CC66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AOD</a:t>
              </a:r>
            </a:p>
          </p:txBody>
        </p:sp>
        <p:sp>
          <p:nvSpPr>
            <p:cNvPr id="76" name="AutoShape 13"/>
            <p:cNvSpPr>
              <a:spLocks noChangeArrowheads="1"/>
            </p:cNvSpPr>
            <p:nvPr/>
          </p:nvSpPr>
          <p:spPr bwMode="auto">
            <a:xfrm>
              <a:off x="4275216" y="3276600"/>
              <a:ext cx="354536" cy="207716"/>
            </a:xfrm>
            <a:prstGeom prst="flowChartAlternateProcess">
              <a:avLst/>
            </a:prstGeom>
            <a:solidFill>
              <a:srgbClr val="FF3300"/>
            </a:solidFill>
            <a:ln w="31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TAG</a:t>
              </a:r>
            </a:p>
          </p:txBody>
        </p:sp>
        <p:sp>
          <p:nvSpPr>
            <p:cNvPr id="77" name="AutoShape 18"/>
            <p:cNvSpPr>
              <a:spLocks noChangeArrowheads="1"/>
            </p:cNvSpPr>
            <p:nvPr/>
          </p:nvSpPr>
          <p:spPr bwMode="auto">
            <a:xfrm>
              <a:off x="3871259" y="3276600"/>
              <a:ext cx="356232" cy="207716"/>
            </a:xfrm>
            <a:prstGeom prst="flowChartAlternateProcess">
              <a:avLst/>
            </a:prstGeom>
            <a:solidFill>
              <a:srgbClr val="FFCC66"/>
            </a:solidFill>
            <a:ln w="3175" algn="ctr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none" lIns="18288" tIns="9144" rIns="18288" bIns="9144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kern="1200" dirty="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DPD</a:t>
              </a:r>
            </a:p>
          </p:txBody>
        </p:sp>
      </p:grpSp>
      <p:sp>
        <p:nvSpPr>
          <p:cNvPr id="78" name="Parallelogram 77"/>
          <p:cNvSpPr/>
          <p:nvPr/>
        </p:nvSpPr>
        <p:spPr>
          <a:xfrm>
            <a:off x="2993090" y="5494340"/>
            <a:ext cx="1274110" cy="296860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features</a:t>
            </a:r>
            <a:endParaRPr lang="en-US" sz="1400" dirty="0"/>
          </a:p>
        </p:txBody>
      </p:sp>
      <p:sp>
        <p:nvSpPr>
          <p:cNvPr id="87" name="Content Placeholder 191"/>
          <p:cNvSpPr>
            <a:spLocks noGrp="1"/>
          </p:cNvSpPr>
          <p:nvPr>
            <p:ph idx="1"/>
          </p:nvPr>
        </p:nvSpPr>
        <p:spPr>
          <a:xfrm>
            <a:off x="171734" y="1828800"/>
            <a:ext cx="4476466" cy="4577686"/>
          </a:xfrm>
        </p:spPr>
        <p:txBody>
          <a:bodyPr>
            <a:normAutofit lnSpcReduction="10000"/>
          </a:bodyPr>
          <a:lstStyle/>
          <a:p>
            <a:pPr marL="438150" indent="-319088"/>
            <a:r>
              <a:rPr lang="en-US" sz="2000" dirty="0" smtClean="0"/>
              <a:t>Chain:</a:t>
            </a:r>
          </a:p>
          <a:p>
            <a:pPr lvl="1"/>
            <a:r>
              <a:rPr lang="en-US" sz="1600" dirty="0" smtClean="0"/>
              <a:t>Started, if seed has fired and chain is not 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prescaled</a:t>
            </a:r>
            <a:endParaRPr lang="en-US" sz="1600" dirty="0" smtClean="0"/>
          </a:p>
          <a:p>
            <a:pPr lvl="1"/>
            <a:r>
              <a:rPr lang="en-US" sz="1600" dirty="0" smtClean="0"/>
              <a:t>Stopped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 step</a:t>
            </a:r>
            <a:r>
              <a:rPr lang="en-US" sz="1600" dirty="0" smtClean="0"/>
              <a:t>, if  a HYPO is not passed </a:t>
            </a:r>
            <a:endParaRPr lang="en-US" sz="2000" dirty="0" smtClean="0"/>
          </a:p>
          <a:p>
            <a:pPr lvl="1"/>
            <a:r>
              <a:rPr lang="en-US" sz="1600" dirty="0" smtClean="0"/>
              <a:t>Last HYPO passed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chain passed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Event:</a:t>
            </a:r>
          </a:p>
          <a:p>
            <a:pPr lvl="1"/>
            <a:r>
              <a:rPr lang="en-US" sz="1600" dirty="0" smtClean="0"/>
              <a:t>Passed, if at least one EF chain is passed</a:t>
            </a:r>
            <a:endParaRPr lang="en-US" sz="2000" dirty="0" smtClean="0"/>
          </a:p>
          <a:p>
            <a:pPr lvl="1"/>
            <a:r>
              <a:rPr lang="en-US" sz="1600" dirty="0" smtClean="0"/>
              <a:t>Put into all streams that are associated with any passed EF chain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Trigger information in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Decision +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features +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Trigger Navigation +</a:t>
            </a:r>
          </a:p>
          <a:p>
            <a:pPr lvl="1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Configuration </a:t>
            </a:r>
          </a:p>
        </p:txBody>
      </p:sp>
      <p:sp>
        <p:nvSpPr>
          <p:cNvPr id="91" name="Round Diagonal Corner Rectangle 90"/>
          <p:cNvSpPr/>
          <p:nvPr/>
        </p:nvSpPr>
        <p:spPr>
          <a:xfrm>
            <a:off x="3228975" y="5819775"/>
            <a:ext cx="657225" cy="352425"/>
          </a:xfrm>
          <a:prstGeom prst="round2Diag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T.E.</a:t>
            </a:r>
            <a:endParaRPr lang="en-US" dirty="0"/>
          </a:p>
        </p:txBody>
      </p:sp>
      <p:sp>
        <p:nvSpPr>
          <p:cNvPr id="93" name="Terminator 92"/>
          <p:cNvSpPr/>
          <p:nvPr/>
        </p:nvSpPr>
        <p:spPr>
          <a:xfrm>
            <a:off x="6680200" y="5799137"/>
            <a:ext cx="2124076" cy="449263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assed </a:t>
            </a:r>
            <a:r>
              <a:rPr lang="en-US" dirty="0" err="1" smtClean="0"/>
              <a:t>e/γ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94" name="Terminator 93"/>
          <p:cNvSpPr/>
          <p:nvPr/>
        </p:nvSpPr>
        <p:spPr>
          <a:xfrm>
            <a:off x="2981324" y="5189538"/>
            <a:ext cx="1285876" cy="273052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152401" y="4877594"/>
            <a:ext cx="4724399" cy="137080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21"/>
          <p:cNvSpPr>
            <a:spLocks noChangeShapeType="1"/>
          </p:cNvSpPr>
          <p:nvPr/>
        </p:nvSpPr>
        <p:spPr bwMode="auto">
          <a:xfrm>
            <a:off x="3084395" y="2800068"/>
            <a:ext cx="696036" cy="680111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ATLAS Software Tutorial - Trigger Data</a:t>
            </a:r>
            <a:endParaRPr lang="en-US" dirty="0"/>
          </a:p>
        </p:txBody>
      </p: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3505200" y="985484"/>
            <a:ext cx="2630487" cy="571500"/>
          </a:xfrm>
          <a:prstGeom prst="octagon">
            <a:avLst>
              <a:gd name="adj" fmla="val 2928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kern="1200" dirty="0" err="1">
                <a:ln/>
                <a:solidFill>
                  <a:srgbClr val="FEB80A"/>
                </a:solidFill>
                <a:latin typeface="Arial" charset="0"/>
                <a:ea typeface="+mn-ea"/>
                <a:cs typeface="+mn-cs"/>
              </a:rPr>
              <a:t>TriggerDB</a:t>
            </a:r>
            <a:r>
              <a:rPr lang="en-GB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GB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</a:br>
            <a:r>
              <a:rPr lang="en-GB" sz="1600" b="1" kern="120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All configuration data</a:t>
            </a:r>
            <a:endParaRPr lang="en-US" sz="1600" b="1" kern="1200" dirty="0">
              <a:solidFill>
                <a:schemeClr val="accent4">
                  <a:lumMod val="7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7162800" y="2038064"/>
            <a:ext cx="1116012" cy="993775"/>
          </a:xfrm>
          <a:prstGeom prst="can">
            <a:avLst>
              <a:gd name="adj" fmla="val 26556"/>
            </a:avLst>
          </a:prstGeom>
          <a:solidFill>
            <a:srgbClr val="FF8585">
              <a:alpha val="45000"/>
            </a:srgbClr>
          </a:solidFill>
          <a:ln w="3175">
            <a:solidFill>
              <a:srgbClr val="4E5B6F"/>
            </a:solidFill>
            <a:round/>
            <a:headEnd type="none" w="sm" len="sm"/>
            <a:tailEnd type="none" w="sm" len="sm"/>
          </a:ln>
          <a:effectLst/>
        </p:spPr>
        <p:txBody>
          <a:bodyPr wrap="none" t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Online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Conditions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Database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+mn-cs"/>
              </a:rPr>
              <a:t>COOL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04800" y="1249912"/>
            <a:ext cx="1454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Preparation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14350" y="2011912"/>
            <a:ext cx="85725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Data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taking</a:t>
            </a:r>
          </a:p>
        </p:txBody>
      </p: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55739" y="5023181"/>
            <a:ext cx="1749261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Trigger aware </a:t>
            </a:r>
            <a:b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</a:b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analysis</a:t>
            </a:r>
          </a:p>
        </p:txBody>
      </p:sp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2"/>
          <a:srcRect t="15823" b="20363"/>
          <a:stretch>
            <a:fillRect/>
          </a:stretch>
        </p:blipFill>
        <p:spPr bwMode="auto">
          <a:xfrm>
            <a:off x="1616075" y="1708280"/>
            <a:ext cx="1355725" cy="122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2255838" y="3530337"/>
            <a:ext cx="4759325" cy="278288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123825" dist="76200" dir="6120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Result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 passed?, passed through?,  </a:t>
            </a:r>
            <a:r>
              <a:rPr lang="en-US" sz="1400" b="1" kern="12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prescaled</a:t>
            </a:r>
            <a:r>
              <a:rPr lang="en-US" sz="1400" b="1" kern="1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?, last successful step in trigger execution?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600" b="1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</a:t>
            </a:r>
            <a:r>
              <a:rPr lang="en-US" sz="1600" u="sng" kern="1200" dirty="0" smtClean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EDM (Features)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Trigger objects for trigger </a:t>
            </a:r>
            <a:r>
              <a:rPr lang="en-US" sz="1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selection</a:t>
            </a:r>
            <a:r>
              <a:rPr lang="en-US" sz="14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&amp; studies</a:t>
            </a:r>
            <a:endParaRPr lang="en-US" sz="14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400" b="1" kern="1200" dirty="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u="sng" kern="1200" dirty="0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Trigger Configuration</a:t>
            </a: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 Trigger </a:t>
            </a:r>
            <a:r>
              <a:rPr lang="en-US" sz="1400" b="1" kern="1200" dirty="0" smtClean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names, prescales</a:t>
            </a: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, pass </a:t>
            </a:r>
            <a:r>
              <a:rPr lang="en-US" sz="1400" b="1" kern="1200" dirty="0" err="1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throughs</a:t>
            </a:r>
            <a:endParaRPr lang="en-US" sz="1400" b="1" kern="1200" dirty="0">
              <a:solidFill>
                <a:sysClr val="windowText" lastClr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600" b="1" u="sng" kern="1200" dirty="0">
              <a:solidFill>
                <a:srgbClr val="CC3300"/>
              </a:solidFill>
              <a:latin typeface="Arial" charset="0"/>
              <a:ea typeface="+mn-ea"/>
              <a:cs typeface="+mn-cs"/>
            </a:endParaRPr>
          </a:p>
          <a:p>
            <a:pPr algn="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rPr>
              <a:t>access through </a:t>
            </a:r>
            <a:r>
              <a:rPr lang="en-US" kern="1200" dirty="0" err="1">
                <a:ln w="10160">
                  <a:solidFill>
                    <a:srgbClr val="7FD13B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ITrigDecisionTool</a:t>
            </a:r>
            <a:endParaRPr lang="en-US" b="1" kern="1200" dirty="0">
              <a:solidFill>
                <a:srgbClr val="00008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7239000" y="4306534"/>
            <a:ext cx="712788" cy="358775"/>
          </a:xfrm>
          <a:prstGeom prst="flowChartAlternateProcess">
            <a:avLst/>
          </a:prstGeom>
          <a:solidFill>
            <a:srgbClr val="3333FF"/>
          </a:solidFill>
          <a:ln w="3175" algn="ctr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ESD</a:t>
            </a: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7240588" y="4789134"/>
            <a:ext cx="712787" cy="358775"/>
          </a:xfrm>
          <a:prstGeom prst="flowChartAlternateProcess">
            <a:avLst/>
          </a:prstGeom>
          <a:solidFill>
            <a:srgbClr val="00CC66"/>
          </a:solidFill>
          <a:ln w="3175" algn="ctr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AOD</a:t>
            </a: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7253288" y="5757509"/>
            <a:ext cx="684212" cy="358775"/>
          </a:xfrm>
          <a:prstGeom prst="flowChartAlternateProcess">
            <a:avLst/>
          </a:prstGeom>
          <a:solidFill>
            <a:srgbClr val="FF3300"/>
          </a:solidFill>
          <a:ln w="31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TAG</a:t>
            </a: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 rot="4027277">
            <a:off x="2614283" y="1456367"/>
            <a:ext cx="1197456" cy="357366"/>
          </a:xfrm>
          <a:prstGeom prst="downArrow">
            <a:avLst>
              <a:gd name="adj1" fmla="val 90262"/>
              <a:gd name="adj2" fmla="val 25120"/>
            </a:avLst>
          </a:prstGeom>
          <a:solidFill>
            <a:srgbClr val="FFFFFF"/>
          </a:solidFill>
          <a:ln w="285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Configures</a:t>
            </a: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 rot="18757787">
            <a:off x="6226057" y="1222913"/>
            <a:ext cx="1069975" cy="1023878"/>
          </a:xfrm>
          <a:prstGeom prst="downArrow">
            <a:avLst>
              <a:gd name="adj1" fmla="val 77528"/>
              <a:gd name="adj2" fmla="val 25120"/>
            </a:avLst>
          </a:prstGeom>
          <a:solidFill>
            <a:srgbClr val="FFFFFF"/>
          </a:solidFill>
          <a:ln w="28575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Stores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decoded Trigger Menu </a:t>
            </a: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2548003" y="2901089"/>
            <a:ext cx="2414443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Encoded trigger result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 from all 3 levels</a:t>
            </a:r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 flipH="1">
            <a:off x="6005014" y="2876263"/>
            <a:ext cx="1081583" cy="631207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7239000" y="5273322"/>
            <a:ext cx="712788" cy="358775"/>
          </a:xfrm>
          <a:prstGeom prst="flowChartAlternateProcess">
            <a:avLst/>
          </a:prstGeom>
          <a:solidFill>
            <a:srgbClr val="FFCC66"/>
          </a:solidFill>
          <a:ln w="317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9F9F9"/>
                </a:solidFill>
                <a:latin typeface="Arial" charset="0"/>
                <a:ea typeface="+mn-ea"/>
                <a:cs typeface="+mn-cs"/>
              </a:rPr>
              <a:t>DPD</a:t>
            </a: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 rot="5400000">
            <a:off x="7702550" y="4906609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  <a:t>With decreasing</a:t>
            </a:r>
            <a:b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1" kern="1200">
                <a:solidFill>
                  <a:srgbClr val="9E1E00"/>
                </a:solidFill>
                <a:latin typeface="Arial" charset="0"/>
                <a:ea typeface="+mn-ea"/>
                <a:cs typeface="+mn-cs"/>
              </a:rPr>
              <a:t>amount of detail</a:t>
            </a:r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8208963" y="4314472"/>
            <a:ext cx="0" cy="1814512"/>
          </a:xfrm>
          <a:prstGeom prst="line">
            <a:avLst/>
          </a:prstGeom>
          <a:noFill/>
          <a:ln w="28575">
            <a:solidFill>
              <a:srgbClr val="9E1E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5181600" y="3073114"/>
            <a:ext cx="2361544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Decoded trigger menu</a:t>
            </a: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76200" y="3395180"/>
            <a:ext cx="1941557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  <a:cs typeface="+mn-cs"/>
              </a:rPr>
              <a:t>Reconstruction</a:t>
            </a:r>
          </a:p>
        </p:txBody>
      </p:sp>
      <p:sp>
        <p:nvSpPr>
          <p:cNvPr id="26" name="Titre 5"/>
          <p:cNvSpPr txBox="1">
            <a:spLocks/>
          </p:cNvSpPr>
          <p:nvPr/>
        </p:nvSpPr>
        <p:spPr>
          <a:xfrm>
            <a:off x="165100" y="119529"/>
            <a:ext cx="8813800" cy="388471"/>
          </a:xfrm>
          <a:prstGeom prst="rect">
            <a:avLst/>
          </a:prstGeom>
          <a:solidFill>
            <a:srgbClr val="356FE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Trigger Configuration + Data</a:t>
            </a:r>
            <a:endParaRPr lang="en-US" sz="240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Analysis based on single trigger chain or an ‘OR’ of a few chains</a:t>
            </a:r>
          </a:p>
          <a:p>
            <a:endParaRPr lang="en-US" sz="2800" dirty="0" smtClean="0"/>
          </a:p>
          <a:p>
            <a:r>
              <a:rPr lang="en-US" sz="2800" dirty="0" smtClean="0"/>
              <a:t>Chain definition – algorithms, cuts, multiplicities – do not change during a run, but can change between runs</a:t>
            </a:r>
          </a:p>
          <a:p>
            <a:pPr lvl="1"/>
            <a:r>
              <a:rPr lang="en-US" sz="2400" dirty="0" smtClean="0"/>
              <a:t>Important for analysis on DPD, where multiple runs are merged</a:t>
            </a:r>
          </a:p>
          <a:p>
            <a:endParaRPr lang="en-US" sz="2800" dirty="0" smtClean="0"/>
          </a:p>
          <a:p>
            <a:r>
              <a:rPr lang="en-US" sz="2800" dirty="0" smtClean="0"/>
              <a:t>Prescales at LVL1 or at HLT can change between luminosity blocks</a:t>
            </a:r>
          </a:p>
          <a:p>
            <a:pPr lvl="1"/>
            <a:r>
              <a:rPr lang="en-US" sz="2400" dirty="0" smtClean="0"/>
              <a:t>A negative prescale means that this trigger is off. This is important for calculating the integrated luminosity</a:t>
            </a:r>
          </a:p>
          <a:p>
            <a:endParaRPr lang="en-US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Trigger-aware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Bringing it Together – TrigDecisionTool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66547" y="5706287"/>
            <a:ext cx="2265529" cy="6141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TrigDecisionTool</a:t>
            </a:r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1942711" y="817537"/>
            <a:ext cx="4804012" cy="1869743"/>
            <a:chOff x="2415651" y="1091821"/>
            <a:chExt cx="4804012" cy="1869743"/>
          </a:xfrm>
        </p:grpSpPr>
        <p:sp>
          <p:nvSpPr>
            <p:cNvPr id="9" name="Rectangle 8"/>
            <p:cNvSpPr/>
            <p:nvPr/>
          </p:nvSpPr>
          <p:spPr>
            <a:xfrm>
              <a:off x="2415651" y="1091821"/>
              <a:ext cx="4804012" cy="18697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5804" y="2303576"/>
              <a:ext cx="1463040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  Decision +</a:t>
              </a:r>
              <a:br>
                <a:rPr lang="en-US" sz="1600" dirty="0" smtClean="0"/>
              </a:br>
              <a:r>
                <a:rPr lang="en-US" sz="1600" dirty="0" smtClean="0"/>
                <a:t>Navigation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2631" y="2303576"/>
              <a:ext cx="1463040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EDM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45809" y="2303576"/>
              <a:ext cx="1463040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Configuration</a:t>
              </a:r>
              <a:endParaRPr lang="en-US" sz="1600" dirty="0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776151" y="1214646"/>
              <a:ext cx="1371600" cy="581295"/>
            </a:xfrm>
            <a:prstGeom prst="flowChartAlternateProcess">
              <a:avLst/>
            </a:prstGeom>
            <a:solidFill>
              <a:srgbClr val="3333FF"/>
            </a:solidFill>
            <a:ln w="3175" algn="ctr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ESD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4195520" y="1214646"/>
              <a:ext cx="1371600" cy="581295"/>
            </a:xfrm>
            <a:prstGeom prst="flowChartAlternateProcess">
              <a:avLst/>
            </a:prstGeom>
            <a:solidFill>
              <a:srgbClr val="00CC66"/>
            </a:solidFill>
            <a:ln w="3175" algn="ctr">
              <a:solidFill>
                <a:srgbClr val="00CC66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AOD</a:t>
              </a:r>
            </a:p>
          </p:txBody>
        </p:sp>
        <p:sp>
          <p:nvSpPr>
            <p:cNvPr id="15" name="AutoShape 18"/>
            <p:cNvSpPr>
              <a:spLocks noChangeArrowheads="1"/>
            </p:cNvSpPr>
            <p:nvPr/>
          </p:nvSpPr>
          <p:spPr bwMode="auto">
            <a:xfrm>
              <a:off x="5614886" y="1214646"/>
              <a:ext cx="1371600" cy="581295"/>
            </a:xfrm>
            <a:prstGeom prst="flowChartAlternateProcess">
              <a:avLst/>
            </a:prstGeom>
            <a:solidFill>
              <a:srgbClr val="FFCC66"/>
            </a:solidFill>
            <a:ln w="3175" algn="ctr">
              <a:solidFill>
                <a:srgbClr val="FFCC66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kern="1200">
                  <a:solidFill>
                    <a:srgbClr val="F9F9F9"/>
                  </a:solidFill>
                  <a:latin typeface="Arial" charset="0"/>
                  <a:ea typeface="+mn-ea"/>
                  <a:cs typeface="+mn-cs"/>
                </a:rPr>
                <a:t>DPD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916910" y="1856096"/>
              <a:ext cx="1896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contain persistent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Rounded Rectangle 17"/>
          <p:cNvSpPr/>
          <p:nvPr/>
        </p:nvSpPr>
        <p:spPr>
          <a:xfrm>
            <a:off x="5343281" y="4273279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ConfigSvc</a:t>
            </a:r>
            <a:endParaRPr lang="en-US" dirty="0"/>
          </a:p>
        </p:txBody>
      </p:sp>
      <p:sp>
        <p:nvSpPr>
          <p:cNvPr id="18" name="Rounded Rectangle 18"/>
          <p:cNvSpPr/>
          <p:nvPr/>
        </p:nvSpPr>
        <p:spPr>
          <a:xfrm>
            <a:off x="5343281" y="3688685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IOVDbSvc</a:t>
            </a:r>
            <a:endParaRPr lang="en-US" dirty="0" smtClean="0"/>
          </a:p>
        </p:txBody>
      </p:sp>
      <p:sp>
        <p:nvSpPr>
          <p:cNvPr id="19" name="Down Arrow 20"/>
          <p:cNvSpPr/>
          <p:nvPr/>
        </p:nvSpPr>
        <p:spPr>
          <a:xfrm>
            <a:off x="5368304" y="2840251"/>
            <a:ext cx="1487606" cy="750627"/>
          </a:xfrm>
          <a:prstGeom prst="downArrow">
            <a:avLst>
              <a:gd name="adj1" fmla="val 100000"/>
              <a:gd name="adj2" fmla="val 1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IOV based</a:t>
            </a:r>
            <a:br>
              <a:rPr lang="en-US" dirty="0" smtClean="0"/>
            </a:br>
            <a:r>
              <a:rPr lang="en-US" dirty="0" smtClean="0"/>
              <a:t>P/T conv.</a:t>
            </a:r>
            <a:endParaRPr lang="en-US" dirty="0"/>
          </a:p>
        </p:txBody>
      </p:sp>
      <p:sp>
        <p:nvSpPr>
          <p:cNvPr id="20" name="Down Arrow 22"/>
          <p:cNvSpPr/>
          <p:nvPr/>
        </p:nvSpPr>
        <p:spPr>
          <a:xfrm>
            <a:off x="3637310" y="2842525"/>
            <a:ext cx="1487606" cy="750627"/>
          </a:xfrm>
          <a:prstGeom prst="downArrow">
            <a:avLst>
              <a:gd name="adj1" fmla="val 100000"/>
              <a:gd name="adj2" fmla="val 1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EDM P/T</a:t>
            </a:r>
          </a:p>
          <a:p>
            <a:pPr algn="ctr"/>
            <a:r>
              <a:rPr lang="en-US" dirty="0" err="1" smtClean="0"/>
              <a:t>convertion</a:t>
            </a:r>
            <a:endParaRPr lang="en-US" dirty="0"/>
          </a:p>
        </p:txBody>
      </p:sp>
      <p:sp>
        <p:nvSpPr>
          <p:cNvPr id="21" name="Down Arrow 23"/>
          <p:cNvSpPr/>
          <p:nvPr/>
        </p:nvSpPr>
        <p:spPr>
          <a:xfrm>
            <a:off x="1956360" y="2853899"/>
            <a:ext cx="1487606" cy="750627"/>
          </a:xfrm>
          <a:prstGeom prst="downArrow">
            <a:avLst>
              <a:gd name="adj1" fmla="val 100000"/>
              <a:gd name="adj2" fmla="val 1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Unpacking</a:t>
            </a:r>
          </a:p>
          <a:p>
            <a:pPr algn="ctr"/>
            <a:r>
              <a:rPr lang="en-US" dirty="0" smtClean="0"/>
              <a:t>Dec. + Nav.</a:t>
            </a:r>
          </a:p>
        </p:txBody>
      </p:sp>
      <p:sp>
        <p:nvSpPr>
          <p:cNvPr id="22" name="Rounded Rectangle 24"/>
          <p:cNvSpPr/>
          <p:nvPr/>
        </p:nvSpPr>
        <p:spPr>
          <a:xfrm>
            <a:off x="1919967" y="4987498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TrigDecision</a:t>
            </a:r>
            <a:endParaRPr lang="en-US" dirty="0" smtClean="0"/>
          </a:p>
        </p:txBody>
      </p:sp>
      <p:sp>
        <p:nvSpPr>
          <p:cNvPr id="23" name="Rounded Rectangle 25"/>
          <p:cNvSpPr/>
          <p:nvPr/>
        </p:nvSpPr>
        <p:spPr>
          <a:xfrm>
            <a:off x="3614563" y="4987498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Nav.</a:t>
            </a:r>
          </a:p>
        </p:txBody>
      </p:sp>
      <p:sp>
        <p:nvSpPr>
          <p:cNvPr id="24" name="Rounded Rectangle 26"/>
          <p:cNvSpPr/>
          <p:nvPr/>
        </p:nvSpPr>
        <p:spPr>
          <a:xfrm>
            <a:off x="5350104" y="4987498"/>
            <a:ext cx="1555844" cy="457200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Configuration</a:t>
            </a:r>
          </a:p>
        </p:txBody>
      </p:sp>
      <p:sp>
        <p:nvSpPr>
          <p:cNvPr id="25" name="Snip Diagonal Corner Rectangle 27"/>
          <p:cNvSpPr/>
          <p:nvPr/>
        </p:nvSpPr>
        <p:spPr>
          <a:xfrm>
            <a:off x="3703277" y="3891131"/>
            <a:ext cx="1364776" cy="627797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Upon Request</a:t>
            </a:r>
            <a:endParaRPr lang="en-US" dirty="0"/>
          </a:p>
        </p:txBody>
      </p:sp>
      <p:cxnSp>
        <p:nvCxnSpPr>
          <p:cNvPr id="26" name="Straight Arrow Connector 29"/>
          <p:cNvCxnSpPr>
            <a:stCxn id="22" idx="0"/>
            <a:endCxn id="21" idx="2"/>
          </p:cNvCxnSpPr>
          <p:nvPr/>
        </p:nvCxnSpPr>
        <p:spPr>
          <a:xfrm rot="5400000" flipH="1" flipV="1">
            <a:off x="2007540" y="4294875"/>
            <a:ext cx="1382972" cy="22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1"/>
          <p:cNvCxnSpPr>
            <a:stCxn id="23" idx="0"/>
            <a:endCxn id="25" idx="1"/>
          </p:cNvCxnSpPr>
          <p:nvPr/>
        </p:nvCxnSpPr>
        <p:spPr>
          <a:xfrm rot="16200000" flipV="1">
            <a:off x="4154790" y="4749803"/>
            <a:ext cx="468570" cy="68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3"/>
          <p:cNvCxnSpPr>
            <a:stCxn id="25" idx="3"/>
            <a:endCxn id="20" idx="2"/>
          </p:cNvCxnSpPr>
          <p:nvPr/>
        </p:nvCxnSpPr>
        <p:spPr>
          <a:xfrm rot="16200000" flipV="1">
            <a:off x="4234400" y="3739866"/>
            <a:ext cx="297979" cy="45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5"/>
          <p:cNvCxnSpPr>
            <a:stCxn id="7" idx="0"/>
            <a:endCxn id="23" idx="2"/>
          </p:cNvCxnSpPr>
          <p:nvPr/>
        </p:nvCxnSpPr>
        <p:spPr>
          <a:xfrm rot="16200000" flipV="1">
            <a:off x="4265105" y="5572079"/>
            <a:ext cx="261589" cy="68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39"/>
          <p:cNvCxnSpPr>
            <a:stCxn id="7" idx="0"/>
            <a:endCxn id="22" idx="2"/>
          </p:cNvCxnSpPr>
          <p:nvPr/>
        </p:nvCxnSpPr>
        <p:spPr>
          <a:xfrm rot="16200000" flipV="1">
            <a:off x="3417807" y="4724781"/>
            <a:ext cx="261589" cy="17014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45"/>
          <p:cNvCxnSpPr>
            <a:stCxn id="18" idx="0"/>
            <a:endCxn id="19" idx="2"/>
          </p:cNvCxnSpPr>
          <p:nvPr/>
        </p:nvCxnSpPr>
        <p:spPr>
          <a:xfrm rot="16200000" flipV="1">
            <a:off x="6067752" y="3635234"/>
            <a:ext cx="97807" cy="9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6"/>
          <p:cNvSpPr txBox="1"/>
          <p:nvPr/>
        </p:nvSpPr>
        <p:spPr>
          <a:xfrm>
            <a:off x="415310" y="5051184"/>
            <a:ext cx="118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Transient:</a:t>
            </a:r>
            <a:endParaRPr lang="en-US" b="1" dirty="0"/>
          </a:p>
        </p:txBody>
      </p:sp>
      <p:cxnSp>
        <p:nvCxnSpPr>
          <p:cNvPr id="33" name="Straight Arrow Connector 50"/>
          <p:cNvCxnSpPr>
            <a:stCxn id="18" idx="2"/>
            <a:endCxn id="17" idx="0"/>
          </p:cNvCxnSpPr>
          <p:nvPr/>
        </p:nvCxnSpPr>
        <p:spPr>
          <a:xfrm rot="5400000">
            <a:off x="6057506" y="4209582"/>
            <a:ext cx="12739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52"/>
          <p:cNvCxnSpPr>
            <a:stCxn id="17" idx="2"/>
            <a:endCxn id="24" idx="0"/>
          </p:cNvCxnSpPr>
          <p:nvPr/>
        </p:nvCxnSpPr>
        <p:spPr>
          <a:xfrm rot="16200000" flipH="1">
            <a:off x="5996105" y="4855576"/>
            <a:ext cx="257019" cy="68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54"/>
          <p:cNvCxnSpPr>
            <a:stCxn id="24" idx="2"/>
            <a:endCxn id="7" idx="0"/>
          </p:cNvCxnSpPr>
          <p:nvPr/>
        </p:nvCxnSpPr>
        <p:spPr>
          <a:xfrm rot="5400000">
            <a:off x="5132875" y="4711135"/>
            <a:ext cx="261589" cy="17287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/>
          <a:srcRect t="82584" r="85702"/>
          <a:stretch>
            <a:fillRect/>
          </a:stretch>
        </p:blipFill>
        <p:spPr bwMode="auto">
          <a:xfrm>
            <a:off x="7184986" y="5028252"/>
            <a:ext cx="1200797" cy="10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Arrow Connector 57"/>
          <p:cNvCxnSpPr>
            <a:stCxn id="36" idx="1"/>
            <a:endCxn id="7" idx="3"/>
          </p:cNvCxnSpPr>
          <p:nvPr/>
        </p:nvCxnSpPr>
        <p:spPr>
          <a:xfrm rot="10800000" flipV="1">
            <a:off x="5532076" y="5576746"/>
            <a:ext cx="1652910" cy="436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219666" y="1665027"/>
            <a:ext cx="155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Configuration can change between runs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221937" y="3209523"/>
            <a:ext cx="16627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Prescales can change between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lumiblocks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(trigger on/off)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738281" y="2756844"/>
            <a:ext cx="67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BUT: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" y="1037231"/>
            <a:ext cx="3698545" cy="5268036"/>
          </a:xfrm>
        </p:spPr>
        <p:txBody>
          <a:bodyPr>
            <a:normAutofit/>
          </a:bodyPr>
          <a:lstStyle/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r>
              <a:rPr lang="en-US" sz="2000" dirty="0" err="1" smtClean="0"/>
              <a:t>ToolHandle</a:t>
            </a:r>
            <a:r>
              <a:rPr lang="en-US" sz="2000" dirty="0" smtClean="0"/>
              <a:t> to a </a:t>
            </a:r>
            <a:r>
              <a:rPr lang="en-US" sz="2000" dirty="0" err="1" smtClean="0"/>
              <a:t>TrigDecisionTool</a:t>
            </a:r>
            <a:r>
              <a:rPr lang="en-US" sz="2000" dirty="0" smtClean="0"/>
              <a:t> in your algorithm header</a:t>
            </a:r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r>
              <a:rPr lang="en-US" sz="2000" dirty="0" smtClean="0"/>
              <a:t>Initialize </a:t>
            </a:r>
            <a:r>
              <a:rPr lang="en-US" sz="2000" dirty="0" err="1" smtClean="0"/>
              <a:t>ToolHandle</a:t>
            </a:r>
            <a:r>
              <a:rPr lang="en-US" sz="2000" dirty="0" smtClean="0"/>
              <a:t> in constructor as public tool </a:t>
            </a:r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r>
              <a:rPr lang="en-US" sz="2000" dirty="0" smtClean="0"/>
              <a:t>Retrieve tool in initialization</a:t>
            </a:r>
          </a:p>
          <a:p>
            <a:pPr marL="687896" lvl="1" indent="-395288">
              <a:buClr>
                <a:srgbClr val="C00000"/>
              </a:buClr>
            </a:pPr>
            <a:r>
              <a:rPr lang="en-US" sz="1800" dirty="0" smtClean="0"/>
              <a:t>Be careful in the CBNT framework initialize is done in </a:t>
            </a:r>
            <a:r>
              <a:rPr lang="en-US" sz="1800" dirty="0" err="1" smtClean="0"/>
              <a:t>eventloop</a:t>
            </a:r>
            <a:r>
              <a:rPr lang="en-US" sz="1800" dirty="0" smtClean="0"/>
              <a:t> (use </a:t>
            </a:r>
            <a:r>
              <a:rPr lang="en-US" sz="1800" dirty="0" err="1" smtClean="0"/>
              <a:t>BeforeInitialize</a:t>
            </a:r>
            <a:r>
              <a:rPr lang="en-US" sz="1800" dirty="0" smtClean="0"/>
              <a:t>)</a:t>
            </a:r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endParaRPr lang="en-US" sz="2000" dirty="0" smtClean="0"/>
          </a:p>
          <a:p>
            <a:pPr marL="395288" indent="-395288">
              <a:buClr>
                <a:srgbClr val="C00000"/>
              </a:buClr>
              <a:buFont typeface="+mj-lt"/>
              <a:buAutoNum type="arabicPeriod"/>
            </a:pPr>
            <a:r>
              <a:rPr lang="en-US" sz="2000" dirty="0" smtClean="0"/>
              <a:t>Use tool in execute</a:t>
            </a:r>
          </a:p>
          <a:p>
            <a:pPr>
              <a:buClr>
                <a:srgbClr val="C00000"/>
              </a:buClr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4204" y="1000780"/>
            <a:ext cx="4971196" cy="52322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smtClean="0">
                <a:latin typeface="Arial" pitchFamily="34" charset="0"/>
                <a:cs typeface="Arial" pitchFamily="34" charset="0"/>
              </a:rPr>
              <a:t>private:</a:t>
            </a:r>
          </a:p>
          <a:p>
            <a:pPr defTabSz="287338"/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ToolHandle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TrigDecisionTool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m_trigDec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4203" y="2044896"/>
            <a:ext cx="4971197" cy="138499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>
              <a:buNone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MyAlgo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::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MyAlgo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(const std::string &amp;name, …) : 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m_trigDec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("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TrigDec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::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TrigDecisionTool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TrigDecisionTool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”)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declareProperty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("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TrigDecisionTool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",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m_trigDec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\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”The tool to access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TrigDecision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”);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7852" y="3985152"/>
            <a:ext cx="4957548" cy="30777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StatusCode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= 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m_trigDec.retrieve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();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8794" y="4708478"/>
            <a:ext cx="4916606" cy="160043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std::string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chainname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(“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L2_e15i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”);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if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m_trigDec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isConfigured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chainname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)) {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if ( 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m_trigDec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isPassed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chainname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 {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(*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m_log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 	&lt;&lt; MSG::INFO &lt;&lt; ”I’m happy!" 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				&lt;&lt;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endreq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    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}</a:t>
            </a:r>
          </a:p>
          <a:p>
            <a:pPr defTabSz="287338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Usage: Just like any other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9300"/>
            <a:ext cx="8826500" cy="5549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L1 Items: name, version, CTP-Id, prescale</a:t>
            </a:r>
          </a:p>
          <a:p>
            <a:pPr lvl="1"/>
            <a:r>
              <a:rPr lang="en-US" dirty="0" smtClean="0"/>
              <a:t>To come: bunch-group for each item</a:t>
            </a:r>
          </a:p>
          <a:p>
            <a:pPr lvl="1"/>
            <a:r>
              <a:rPr lang="en-US" dirty="0" smtClean="0"/>
              <a:t>Also to come: Definition of L1Items in terms of thresholds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HLT Chains: name, version, level, counter, prescale, trigger elements</a:t>
            </a:r>
          </a:p>
          <a:p>
            <a:endParaRPr lang="en-US" dirty="0" smtClean="0"/>
          </a:p>
          <a:p>
            <a:r>
              <a:rPr lang="en-US" dirty="0" smtClean="0"/>
              <a:t>Streams: chains feeding into each stream</a:t>
            </a:r>
          </a:p>
          <a:p>
            <a:endParaRPr lang="en-US" dirty="0" smtClean="0"/>
          </a:p>
          <a:p>
            <a:r>
              <a:rPr lang="en-US" dirty="0" smtClean="0"/>
              <a:t>Chain-groups: chains belonging to each group</a:t>
            </a:r>
          </a:p>
          <a:p>
            <a:endParaRPr lang="en-US" dirty="0" smtClean="0"/>
          </a:p>
          <a:p>
            <a:r>
              <a:rPr lang="en-US" dirty="0" smtClean="0"/>
              <a:t>Bunch-groups: name of each of the 8 BG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What’s there? – Configuration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Software Tutorial - Trigger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6604" y="1024278"/>
          <a:ext cx="8516202" cy="4748186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2115403"/>
                <a:gridCol w="150125"/>
                <a:gridCol w="6250674"/>
              </a:tblGrid>
              <a:tr h="246907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const std::vector&lt; const </a:t>
                      </a:r>
                      <a:b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TrigConf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TriggerItem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* &gt; </a:t>
                      </a:r>
                    </a:p>
                  </a:txBody>
                  <a:tcPr marL="20948" marR="20948" marT="10474" marB="10474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getL1ConfigurationItems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() const </a:t>
                      </a:r>
                    </a:p>
                  </a:txBody>
                  <a:tcPr marL="20948" marR="20948" marT="10474" marB="10474" anchor="b"/>
                </a:tc>
              </a:tr>
              <a:tr h="18264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return vector of ALL L1 configuration items (even those that weren't active for this event) </a:t>
                      </a:r>
                    </a:p>
                  </a:txBody>
                  <a:tcPr marL="20948" marR="20948" marT="10474" marB="10474" anchor="ctr"/>
                </a:tc>
              </a:tr>
              <a:tr h="246907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const std::vector&lt; const </a:t>
                      </a:r>
                      <a:b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TrigConf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::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HLTChain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* &gt; </a:t>
                      </a:r>
                    </a:p>
                  </a:txBody>
                  <a:tcPr marL="20948" marR="20948" marT="10474" marB="10474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b"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getConfigurationChains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 () const </a:t>
                      </a:r>
                    </a:p>
                  </a:txBody>
                  <a:tcPr marL="20948" marR="20948" marT="10474" marB="10474" anchor="b"/>
                </a:tc>
              </a:tr>
              <a:tr h="132212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gets vector of ALL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configuration chains (even those that weren't active for this event) </a:t>
                      </a:r>
                    </a:p>
                  </a:txBody>
                  <a:tcPr marL="20948" marR="20948" marT="10474" marB="10474" anchor="ctr"/>
                </a:tc>
              </a:tr>
              <a:tr h="132212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std::vector&lt; std::string &gt; </a:t>
                      </a:r>
                    </a:p>
                  </a:txBody>
                  <a:tcPr marL="20948" marR="20948" marT="10474" marB="10474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getConfiguredChainNames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(TrigLevel lvl) const </a:t>
                      </a:r>
                    </a:p>
                  </a:txBody>
                  <a:tcPr marL="20948" marR="20948" marT="10474" marB="10474" anchor="b"/>
                </a:tc>
              </a:tr>
              <a:tr h="132212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gets vector of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configured chain names for each level (even those that weren't active for this event) </a:t>
                      </a:r>
                    </a:p>
                  </a:txBody>
                  <a:tcPr marL="20948" marR="20948" marT="10474" marB="10474" anchor="ctr"/>
                </a:tc>
              </a:tr>
              <a:tr h="132212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virtual std::vector&lt; std::string &gt; </a:t>
                      </a:r>
                    </a:p>
                  </a:txBody>
                  <a:tcPr marL="20948" marR="20948" marT="10474" marB="10474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getConfiguredChainNames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() const </a:t>
                      </a:r>
                    </a:p>
                  </a:txBody>
                  <a:tcPr marL="20948" marR="20948" marT="10474" marB="10474" anchor="b"/>
                </a:tc>
              </a:tr>
              <a:tr h="17517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list of all configured chains (both levels of 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  <a:hlinkClick r:id=""/>
                        </a:rPr>
                        <a:t>HLT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and L1) </a:t>
                      </a:r>
                    </a:p>
                  </a:txBody>
                  <a:tcPr marL="20948" marR="20948" marT="10474" marB="10474" anchor="ctr"/>
                </a:tc>
              </a:tr>
              <a:tr h="246907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virtual std::map&lt; std::string,</a:t>
                      </a:r>
                      <a:b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std::vector&lt; std::string &gt; &gt; </a:t>
                      </a:r>
                    </a:p>
                  </a:txBody>
                  <a:tcPr marL="20948" marR="20948" marT="10474" marB="10474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6"/>
                        </a:rPr>
                        <a:t>getConfiguredGroups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() const </a:t>
                      </a:r>
                    </a:p>
                  </a:txBody>
                  <a:tcPr marL="20948" marR="20948" marT="10474" marB="10474" anchor="b"/>
                </a:tc>
              </a:tr>
              <a:tr h="17517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Returns mapping from group names to chain names. </a:t>
                      </a:r>
                    </a:p>
                  </a:txBody>
                  <a:tcPr marL="20948" marR="20948" marT="10474" marB="10474" anchor="ctr"/>
                </a:tc>
              </a:tr>
              <a:tr h="246907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virtual std::map&lt; std::string,</a:t>
                      </a:r>
                      <a:b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std::vector&lt; std::string &gt; &gt; </a:t>
                      </a:r>
                    </a:p>
                  </a:txBody>
                  <a:tcPr marL="20948" marR="20948" marT="10474" marB="10474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7"/>
                        </a:rPr>
                        <a:t>getConfiguredStreams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() const </a:t>
                      </a:r>
                    </a:p>
                  </a:txBody>
                  <a:tcPr marL="20948" marR="20948" marT="10474" marB="10474" anchor="b"/>
                </a:tc>
              </a:tr>
              <a:tr h="17517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Returns mapping from stream names to chain names. </a:t>
                      </a:r>
                    </a:p>
                  </a:txBody>
                  <a:tcPr marL="20948" marR="20948" marT="10474" marB="10474" anchor="ctr"/>
                </a:tc>
              </a:tr>
              <a:tr h="17517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float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8"/>
                        </a:rPr>
                        <a:t>getFullChainPrescaleFactor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(TrigLevel lvl, unsigned int chain_counter) const </a:t>
                      </a:r>
                    </a:p>
                  </a:txBody>
                  <a:tcPr marL="20948" marR="20948" marT="10474" marB="10474" anchor="b"/>
                </a:tc>
              </a:tr>
              <a:tr h="227726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get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presacle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factor taking into account all factors in previous levels also. </a:t>
                      </a:r>
                    </a:p>
                  </a:txBody>
                  <a:tcPr marL="20948" marR="20948" marT="10474" marB="10474" anchor="ctr"/>
                </a:tc>
              </a:tr>
              <a:tr h="17517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float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b"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  <a:hlinkClick r:id="rId9"/>
                        </a:rPr>
                        <a:t>getFullChainPrescaleFactor</a:t>
                      </a:r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 (const std::string &amp;chain_name) const </a:t>
                      </a:r>
                    </a:p>
                  </a:txBody>
                  <a:tcPr marL="20948" marR="20948" marT="10474" marB="10474" anchor="b"/>
                </a:tc>
              </a:tr>
              <a:tr h="175174"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948" marR="20948" marT="10474" marB="10474" anchor="ctr"/>
                </a:tc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get </a:t>
                      </a:r>
                      <a:r>
                        <a:rPr lang="en-US" sz="1200" b="1" i="1" dirty="0" err="1">
                          <a:latin typeface="Arial" pitchFamily="34" charset="0"/>
                          <a:cs typeface="Arial" pitchFamily="34" charset="0"/>
                        </a:rPr>
                        <a:t>presacle</a:t>
                      </a:r>
                      <a:r>
                        <a:rPr lang="en-US" sz="1200" b="1" i="1" dirty="0">
                          <a:latin typeface="Arial" pitchFamily="34" charset="0"/>
                          <a:cs typeface="Arial" pitchFamily="34" charset="0"/>
                        </a:rPr>
                        <a:t> factor taking into account all factors in previous levels also. </a:t>
                      </a:r>
                    </a:p>
                  </a:txBody>
                  <a:tcPr marL="20948" marR="20948" marT="10474" marB="10474" anchor="ctr"/>
                </a:tc>
              </a:tr>
            </a:tbl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Access to Configuration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221</TotalTime>
  <Words>3881</Words>
  <Application>Microsoft Macintosh PowerPoint</Application>
  <PresentationFormat>On-screen Show (4:3)</PresentationFormat>
  <Paragraphs>565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Median</vt:lpstr>
      <vt:lpstr>Module</vt:lpstr>
      <vt:lpstr>Office Theme</vt:lpstr>
      <vt:lpstr>Trigger Data for physics analysis</vt:lpstr>
      <vt:lpstr>The Trigger</vt:lpstr>
      <vt:lpstr>Slide 3</vt:lpstr>
      <vt:lpstr>Slide 4</vt:lpstr>
      <vt:lpstr>Trigger-aware analysis</vt:lpstr>
      <vt:lpstr>Bringing it Together – TrigDecisionTool </vt:lpstr>
      <vt:lpstr>Usage: Just like any other Tool</vt:lpstr>
      <vt:lpstr>What’s there? – Configuration Data</vt:lpstr>
      <vt:lpstr>Access to Configuration</vt:lpstr>
      <vt:lpstr>What’s there? – Trigger Decision </vt:lpstr>
      <vt:lpstr>Access to TrigDecision</vt:lpstr>
      <vt:lpstr>What’s there? – Features</vt:lpstr>
      <vt:lpstr>Access to Features</vt:lpstr>
      <vt:lpstr>Athena Example for using Features</vt:lpstr>
      <vt:lpstr>Athena ROOT Access</vt:lpstr>
      <vt:lpstr>ARA Example (I)</vt:lpstr>
      <vt:lpstr>ARA Example (II)</vt:lpstr>
      <vt:lpstr>ARA Example (III)</vt:lpstr>
      <vt:lpstr>Trigger information slimming</vt:lpstr>
      <vt:lpstr>Tools to Investige the Trigger Setup</vt:lpstr>
      <vt:lpstr>Trigger Menu Listing</vt:lpstr>
      <vt:lpstr>TriggerTool</vt:lpstr>
      <vt:lpstr>Web Interface to COOL and the TriggerDB</vt:lpstr>
      <vt:lpstr>Scripts to Check Pool File Content</vt:lpstr>
      <vt:lpstr>Coming soon…</vt:lpstr>
      <vt:lpstr>Additional Information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Data for physics analysis</dc:title>
  <dc:creator>Ricardo Goncalo</dc:creator>
  <cp:lastModifiedBy>Ricardo Goncalo</cp:lastModifiedBy>
  <cp:revision>21</cp:revision>
  <dcterms:created xsi:type="dcterms:W3CDTF">2009-04-22T23:53:12Z</dcterms:created>
  <dcterms:modified xsi:type="dcterms:W3CDTF">2009-04-23T00:28:56Z</dcterms:modified>
</cp:coreProperties>
</file>