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wmf" ContentType="image/x-wmf"/>
  <Default Extension="tiff" ContentType="image/tiff"/>
  <Override PartName="/ppt/slides/slide9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3" r:id="rId4"/>
    <p:sldId id="261" r:id="rId5"/>
    <p:sldId id="268" r:id="rId6"/>
    <p:sldId id="275" r:id="rId7"/>
    <p:sldId id="270" r:id="rId8"/>
    <p:sldId id="277" r:id="rId9"/>
    <p:sldId id="271" r:id="rId10"/>
    <p:sldId id="272" r:id="rId11"/>
    <p:sldId id="269" r:id="rId12"/>
    <p:sldId id="265" r:id="rId13"/>
    <p:sldId id="262" r:id="rId14"/>
    <p:sldId id="27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5E738-068E-4D47-B0CB-560B7670131C}" type="datetimeFigureOut">
              <a:rPr lang="en-US" smtClean="0"/>
              <a:pPr/>
              <a:t>8/21/08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C57BF-7D92-374D-9F0B-6EF0F2D7A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62ADF-EC06-A34D-8AD0-3C654F86B6CE}" type="datetimeFigureOut">
              <a:rPr lang="en-US" smtClean="0"/>
              <a:pPr/>
              <a:t>8/21/08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8B89E-BBC8-5849-81DD-1A6ED9B3B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cern.ch/twiki/bin/view/Atlas/TrigDecisionTool14" TargetMode="External"/><Relationship Id="rId4" Type="http://schemas.openxmlformats.org/officeDocument/2006/relationships/image" Target="../media/image12.tiff"/><Relationship Id="rId10" Type="http://schemas.openxmlformats.org/officeDocument/2006/relationships/hyperlink" Target="http://indico.cern.ch/materialDisplay.py?contribId=56&amp;sessionId=10&amp;materialId=slides&amp;confId=22136" TargetMode="External"/><Relationship Id="rId5" Type="http://schemas.openxmlformats.org/officeDocument/2006/relationships/hyperlink" Target="https://twiki.cern.ch/twiki/bin/view/Atlas/TriggerUserPages" TargetMode="External"/><Relationship Id="rId7" Type="http://schemas.openxmlformats.org/officeDocument/2006/relationships/hyperlink" Target="http://atlas-computing.web.cern.ch/atlas-computing/links/latestDocDirectory/TrigDecision/html/classTrigDec_1_1TrigDecisionTool.html" TargetMode="External"/><Relationship Id="rId11" Type="http://schemas.openxmlformats.org/officeDocument/2006/relationships/hyperlink" Target="https://twiki.cern.ch/twiki/bin/view/Atlas/SPyRootRetrievingTriggerObjects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f"/><Relationship Id="rId9" Type="http://schemas.openxmlformats.org/officeDocument/2006/relationships/hyperlink" Target="http://atlas-sw.cern.ch/cgi-bin/viewcvs-atlas.cgi/offline/Trigger/TrigValidation/TrigValAlgs/TrigValAlgs/TrigDecisionChecker.h?revision=1.2&amp;view=markup" TargetMode="External"/><Relationship Id="rId3" Type="http://schemas.openxmlformats.org/officeDocument/2006/relationships/image" Target="../media/image10.tiff"/><Relationship Id="rId6" Type="http://schemas.openxmlformats.org/officeDocument/2006/relationships/hyperlink" Target="https://twiki.cern.ch/twiki/bin/view/Atlas/TriggerED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TrigDecisionTool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/>
          <a:lstStyle/>
          <a:p>
            <a:r>
              <a:rPr lang="en-US" dirty="0" smtClean="0"/>
              <a:t>What’s in the ATLAS data : Trigger Decision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ATLAS Offline Software Tutorial</a:t>
            </a:r>
          </a:p>
          <a:p>
            <a:r>
              <a:rPr lang="en-US" dirty="0" smtClean="0"/>
              <a:t>CERN, 20-22 August 2008</a:t>
            </a:r>
          </a:p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- RHUL</a:t>
            </a:r>
            <a:endParaRPr lang="en-US" dirty="0"/>
          </a:p>
        </p:txBody>
      </p:sp>
      <p:pic>
        <p:nvPicPr>
          <p:cNvPr id="4" name="Picture 3" descr="RHULcolour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019800"/>
            <a:ext cx="3048000" cy="859871"/>
          </a:xfrm>
          <a:prstGeom prst="rect">
            <a:avLst/>
          </a:prstGeom>
        </p:spPr>
      </p:pic>
      <p:pic>
        <p:nvPicPr>
          <p:cNvPr id="5" name="Picture 4" descr="atlas_logo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5080000"/>
            <a:ext cx="15240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trigger information available for analysis is now quite complete</a:t>
            </a:r>
          </a:p>
          <a:p>
            <a:endParaRPr lang="en-US" dirty="0" smtClean="0"/>
          </a:p>
          <a:p>
            <a:r>
              <a:rPr lang="en-US" dirty="0" smtClean="0"/>
              <a:t>Work currently ongoing (or at least in the pipeline):</a:t>
            </a:r>
          </a:p>
          <a:p>
            <a:pPr lvl="1"/>
            <a:r>
              <a:rPr lang="en-US" dirty="0" smtClean="0"/>
              <a:t>Providing/improving access to trigger data outside Athena</a:t>
            </a:r>
          </a:p>
          <a:p>
            <a:pPr lvl="1"/>
            <a:r>
              <a:rPr lang="en-US" dirty="0" smtClean="0"/>
              <a:t>Slimming navigation for inclusion in </a:t>
            </a:r>
            <a:r>
              <a:rPr lang="en-US" dirty="0" err="1" smtClean="0"/>
              <a:t>DPDs</a:t>
            </a:r>
            <a:endParaRPr lang="en-US" dirty="0" smtClean="0"/>
          </a:p>
          <a:p>
            <a:pPr lvl="2"/>
            <a:r>
              <a:rPr lang="en-US" dirty="0" smtClean="0"/>
              <a:t>Will be included without slimming in 2008</a:t>
            </a:r>
          </a:p>
          <a:p>
            <a:pPr lvl="1"/>
            <a:r>
              <a:rPr lang="en-US" dirty="0" smtClean="0"/>
              <a:t>Cleaning up the </a:t>
            </a:r>
            <a:r>
              <a:rPr lang="en-US" dirty="0" err="1" smtClean="0"/>
              <a:t>TrigDecisionTool</a:t>
            </a:r>
            <a:r>
              <a:rPr lang="en-US" dirty="0" smtClean="0"/>
              <a:t> interface </a:t>
            </a:r>
          </a:p>
          <a:p>
            <a:pPr lvl="1"/>
            <a:r>
              <a:rPr lang="en-US" dirty="0" smtClean="0"/>
              <a:t>Providing “navigation” links between offline objects and trigger navigation as a common feature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first priority: make the trigger run with real data! 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…And use this experience to find what else we need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ik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49" y="0"/>
            <a:ext cx="4747949" cy="2971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" name="Picture 17" descr="doxygen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02200"/>
            <a:ext cx="8077200" cy="4979599"/>
          </a:xfrm>
          <a:prstGeom prst="rect">
            <a:avLst/>
          </a:prstGeom>
        </p:spPr>
      </p:pic>
      <p:pic>
        <p:nvPicPr>
          <p:cNvPr id="20" name="Picture 19" descr="hypernew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6200"/>
            <a:ext cx="4238752" cy="3200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General Trigger info:</a:t>
            </a:r>
          </a:p>
          <a:p>
            <a:r>
              <a:rPr lang="en-US" dirty="0" smtClean="0"/>
              <a:t>Trigger User Pages, general entry point for information: </a:t>
            </a:r>
            <a:r>
              <a:rPr lang="en-US" dirty="0" smtClean="0">
                <a:hlinkClick r:id="rId5"/>
              </a:rPr>
              <a:t>https://twiki.cern.ch/twiki/bin/view/Atlas/TriggerUserPages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Trigger Event Data Model (EDM) : </a:t>
            </a:r>
            <a:r>
              <a:rPr lang="en-US" dirty="0" smtClean="0">
                <a:hlinkClick r:id="rId6"/>
              </a:rPr>
              <a:t>https://twiki.cern.ch/twiki/bin/view/Atlas/TriggerEDM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TrigDecisionTool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: 	</a:t>
            </a:r>
            <a:r>
              <a:rPr lang="en-US" sz="2286" dirty="0" smtClean="0">
                <a:hlinkClick r:id="rId7"/>
              </a:rPr>
              <a:t>http://atlas-computing.web.cern.ch/atlas-computing/links/latestDocDirectory/TrigDecision/html/classTrigDec_1_1TrigDecisionTool.html</a:t>
            </a:r>
            <a:endParaRPr lang="en-US" sz="2286" dirty="0" smtClean="0"/>
          </a:p>
          <a:p>
            <a:endParaRPr lang="en-US" dirty="0" smtClean="0"/>
          </a:p>
          <a:p>
            <a:r>
              <a:rPr lang="en-US" dirty="0" err="1" smtClean="0"/>
              <a:t>Wiki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Release 13: </a:t>
            </a:r>
            <a:r>
              <a:rPr lang="en-US" dirty="0" smtClean="0">
                <a:hlinkClick r:id="rId8"/>
              </a:rPr>
              <a:t>https://twiki.cern.ch/twiki/bin/view/Atlas/TrigDecisionTool14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Release 14: </a:t>
            </a:r>
            <a:r>
              <a:rPr lang="en-US" dirty="0" smtClean="0">
                <a:hlinkClick r:id="rId8"/>
              </a:rPr>
              <a:t>https://twiki.cern.ch/twiki/bin/view/Atlas/TrigDecisionTool14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(with examples using </a:t>
            </a:r>
            <a:r>
              <a:rPr lang="en-US" dirty="0" err="1" smtClean="0"/>
              <a:t>AnalysisSkeleton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Example using </a:t>
            </a:r>
            <a:r>
              <a:rPr lang="en-US" dirty="0" err="1" smtClean="0"/>
              <a:t>RecExCommon</a:t>
            </a:r>
            <a:r>
              <a:rPr lang="en-US" dirty="0" smtClean="0"/>
              <a:t> environment: </a:t>
            </a:r>
            <a:r>
              <a:rPr lang="en-US" dirty="0" err="1" smtClean="0"/>
              <a:t>TrigDecisionChecker</a:t>
            </a:r>
            <a:r>
              <a:rPr lang="en-US" dirty="0" smtClean="0"/>
              <a:t> </a:t>
            </a:r>
            <a:r>
              <a:rPr lang="en-US" sz="2286" dirty="0" smtClean="0">
                <a:hlinkClick r:id="rId9"/>
              </a:rPr>
              <a:t>http://atlas-sw.cern.ch/cgi-bin/viewcvs-atlas.cgi/offline/Trigger/TrigValidation/TrigValAlgs/TrigValAlgs/TrigDecisionChecker.h?revision=1.2&amp;view=markup</a:t>
            </a:r>
            <a:r>
              <a:rPr lang="en-US" sz="2286" dirty="0" smtClean="0"/>
              <a:t> </a:t>
            </a:r>
          </a:p>
          <a:p>
            <a:pPr>
              <a:buNone/>
            </a:pPr>
            <a:r>
              <a:rPr lang="en-US" dirty="0" smtClean="0"/>
              <a:t>	(test algorithm used for trigger validation)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Outside Athena:</a:t>
            </a:r>
          </a:p>
          <a:p>
            <a:r>
              <a:rPr lang="en-US" dirty="0" smtClean="0"/>
              <a:t>ARA: (April ATLAS Overview Week) </a:t>
            </a:r>
            <a:r>
              <a:rPr lang="en-US" dirty="0" smtClean="0">
                <a:hlinkClick r:id="rId10"/>
              </a:rPr>
              <a:t>http://indico.cern.ch/materialDisplay.py?contribId=56&amp;sessionId=10&amp;materialId=slides&amp;confId=22136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SPyRoot</a:t>
            </a:r>
            <a:r>
              <a:rPr lang="en-US" dirty="0" smtClean="0"/>
              <a:t>: (not official trigger </a:t>
            </a:r>
            <a:r>
              <a:rPr lang="en-US" dirty="0" err="1" smtClean="0"/>
              <a:t>wiki</a:t>
            </a:r>
            <a:r>
              <a:rPr lang="en-US" dirty="0" smtClean="0"/>
              <a:t>) </a:t>
            </a:r>
            <a:r>
              <a:rPr lang="en-US" dirty="0" smtClean="0">
                <a:hlinkClick r:id="rId11"/>
              </a:rPr>
              <a:t>https://twiki.cern.ch/twiki/bin/view/Atlas/SPyRootRetrievingTriggerObjects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When something goes wrong:</a:t>
            </a:r>
          </a:p>
          <a:p>
            <a:pPr lvl="1"/>
            <a:r>
              <a:rPr lang="en-US" dirty="0" err="1" smtClean="0"/>
              <a:t>TriggerHelp</a:t>
            </a:r>
            <a:r>
              <a:rPr lang="en-US" dirty="0" smtClean="0"/>
              <a:t> </a:t>
            </a:r>
            <a:r>
              <a:rPr lang="en-US" dirty="0" err="1" smtClean="0"/>
              <a:t>Hypernews</a:t>
            </a:r>
            <a:r>
              <a:rPr lang="en-US" dirty="0" smtClean="0"/>
              <a:t> forum (</a:t>
            </a:r>
            <a:r>
              <a:rPr lang="en-US" u="sng" dirty="0" err="1" smtClean="0">
                <a:solidFill>
                  <a:srgbClr val="0000FF"/>
                </a:solidFill>
              </a:rPr>
              <a:t>hn</a:t>
            </a:r>
            <a:r>
              <a:rPr lang="en-US" u="sng" dirty="0" err="1">
                <a:solidFill>
                  <a:srgbClr val="0000FF"/>
                </a:solidFill>
              </a:rPr>
              <a:t>-atlas-TriggerHelp@</a:t>
            </a:r>
            <a:r>
              <a:rPr lang="en-US" u="sng" dirty="0" err="1" smtClean="0">
                <a:solidFill>
                  <a:srgbClr val="0000FF"/>
                </a:solidFill>
              </a:rPr>
              <a:t>cern.ch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9800" y="2819400"/>
            <a:ext cx="26670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23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7AFAE-DEE4-004B-8AE0-5763818D651F}" type="slidenum">
              <a:rPr lang="en-US"/>
              <a:pPr/>
              <a:t>13</a:t>
            </a:fld>
            <a:endParaRPr lang="en-US"/>
          </a:p>
        </p:txBody>
      </p:sp>
      <p:sp>
        <p:nvSpPr>
          <p:cNvPr id="234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175" y="404813"/>
            <a:ext cx="4897438" cy="5745162"/>
            <a:chOff x="2290" y="436"/>
            <a:chExt cx="3470" cy="3891"/>
          </a:xfrm>
        </p:grpSpPr>
        <p:sp>
          <p:nvSpPr>
            <p:cNvPr id="275460" name="Rectangle 4"/>
            <p:cNvSpPr>
              <a:spLocks noChangeArrowheads="1"/>
            </p:cNvSpPr>
            <p:nvPr/>
          </p:nvSpPr>
          <p:spPr bwMode="auto">
            <a:xfrm>
              <a:off x="2290" y="436"/>
              <a:ext cx="3470" cy="38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15" y="514"/>
              <a:ext cx="3319" cy="3813"/>
              <a:chOff x="2415" y="514"/>
              <a:chExt cx="3319" cy="3813"/>
            </a:xfrm>
          </p:grpSpPr>
          <p:cxnSp>
            <p:nvCxnSpPr>
              <p:cNvPr id="275462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3387" y="3612"/>
                <a:ext cx="1274" cy="4"/>
              </a:xfrm>
              <a:prstGeom prst="straightConnector1">
                <a:avLst/>
              </a:prstGeom>
              <a:noFill/>
              <a:ln w="285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5463" name="Text Box 7"/>
              <p:cNvSpPr txBox="1">
                <a:spLocks noChangeArrowheads="1"/>
              </p:cNvSpPr>
              <p:nvPr/>
            </p:nvSpPr>
            <p:spPr bwMode="auto">
              <a:xfrm>
                <a:off x="4339" y="1085"/>
                <a:ext cx="1196" cy="68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r"/>
                <a:endParaRPr kumimoji="1" lang="en-US" sz="1400">
                  <a:latin typeface="Comic Sans MS" pitchFamily="-107" charset="0"/>
                </a:endParaRPr>
              </a:p>
              <a:p>
                <a:pPr algn="r"/>
                <a:endParaRPr kumimoji="1" lang="en-US" sz="1400">
                  <a:latin typeface="Comic Sans MS" pitchFamily="-107" charset="0"/>
                </a:endParaRPr>
              </a:p>
              <a:p>
                <a:pPr algn="r"/>
                <a:endParaRPr kumimoji="1" lang="en-US" sz="1400">
                  <a:latin typeface="Comic Sans MS" pitchFamily="-107" charset="0"/>
                </a:endParaRPr>
              </a:p>
              <a:p>
                <a:pPr algn="r"/>
                <a:endParaRPr kumimoji="1" lang="en-US">
                  <a:latin typeface="Comic Sans MS" pitchFamily="-107" charset="0"/>
                </a:endParaRPr>
              </a:p>
            </p:txBody>
          </p:sp>
          <p:sp>
            <p:nvSpPr>
              <p:cNvPr id="275464" name="Oval 8"/>
              <p:cNvSpPr>
                <a:spLocks noChangeArrowheads="1"/>
              </p:cNvSpPr>
              <p:nvPr/>
            </p:nvSpPr>
            <p:spPr bwMode="auto">
              <a:xfrm>
                <a:off x="4790" y="2568"/>
                <a:ext cx="51" cy="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65" name="Text Box 9"/>
              <p:cNvSpPr txBox="1">
                <a:spLocks noChangeArrowheads="1"/>
              </p:cNvSpPr>
              <p:nvPr/>
            </p:nvSpPr>
            <p:spPr bwMode="auto">
              <a:xfrm>
                <a:off x="4331" y="2007"/>
                <a:ext cx="1233" cy="1793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  <a:p>
                <a:pPr algn="r"/>
                <a:endParaRPr kumimoji="1" lang="en-US" sz="1200">
                  <a:latin typeface="Comic Sans MS" pitchFamily="-107" charset="0"/>
                </a:endParaRPr>
              </a:p>
            </p:txBody>
          </p:sp>
          <p:sp>
            <p:nvSpPr>
              <p:cNvPr id="275466" name="Oval 10"/>
              <p:cNvSpPr>
                <a:spLocks noChangeArrowheads="1"/>
              </p:cNvSpPr>
              <p:nvPr/>
            </p:nvSpPr>
            <p:spPr bwMode="auto">
              <a:xfrm>
                <a:off x="3545" y="3576"/>
                <a:ext cx="74" cy="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67" name="Text Box 11"/>
              <p:cNvSpPr txBox="1">
                <a:spLocks noChangeArrowheads="1"/>
              </p:cNvSpPr>
              <p:nvPr/>
            </p:nvSpPr>
            <p:spPr bwMode="auto">
              <a:xfrm>
                <a:off x="2422" y="1977"/>
                <a:ext cx="1336" cy="1884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r>
                  <a:rPr kumimoji="1" lang="en-US" sz="1600">
                    <a:solidFill>
                      <a:srgbClr val="FF3300"/>
                    </a:solidFill>
                    <a:latin typeface="Comic Sans MS" pitchFamily="-107" charset="0"/>
                  </a:rPr>
                  <a:t>H</a:t>
                </a:r>
              </a:p>
              <a:p>
                <a:endParaRPr kumimoji="1" lang="en-US" sz="1600">
                  <a:solidFill>
                    <a:srgbClr val="FF3300"/>
                  </a:solidFill>
                  <a:latin typeface="Comic Sans MS" pitchFamily="-107" charset="0"/>
                </a:endParaRPr>
              </a:p>
              <a:p>
                <a:r>
                  <a:rPr kumimoji="1" lang="en-US" sz="1600">
                    <a:solidFill>
                      <a:srgbClr val="FF3300"/>
                    </a:solidFill>
                    <a:latin typeface="Comic Sans MS" pitchFamily="-107" charset="0"/>
                  </a:rPr>
                  <a:t>L</a:t>
                </a:r>
              </a:p>
              <a:p>
                <a:endParaRPr kumimoji="1" lang="en-US" sz="1600">
                  <a:solidFill>
                    <a:srgbClr val="FF3300"/>
                  </a:solidFill>
                  <a:latin typeface="Comic Sans MS" pitchFamily="-107" charset="0"/>
                </a:endParaRPr>
              </a:p>
              <a:p>
                <a:r>
                  <a:rPr kumimoji="1" lang="en-US" sz="1600">
                    <a:solidFill>
                      <a:srgbClr val="FF3300"/>
                    </a:solidFill>
                    <a:latin typeface="Comic Sans MS" pitchFamily="-107" charset="0"/>
                  </a:rPr>
                  <a:t>T</a:t>
                </a:r>
              </a:p>
              <a:p>
                <a:endParaRPr kumimoji="1" lang="en-US" sz="1600">
                  <a:solidFill>
                    <a:srgbClr val="FF3300"/>
                  </a:solidFill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2905" y="1453"/>
                <a:ext cx="808" cy="80"/>
                <a:chOff x="3771" y="1717"/>
                <a:chExt cx="875" cy="80"/>
              </a:xfrm>
            </p:grpSpPr>
            <p:sp>
              <p:nvSpPr>
                <p:cNvPr id="275469" name="Oval 13"/>
                <p:cNvSpPr>
                  <a:spLocks noChangeArrowheads="1"/>
                </p:cNvSpPr>
                <p:nvPr/>
              </p:nvSpPr>
              <p:spPr bwMode="auto">
                <a:xfrm>
                  <a:off x="37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470" name="Oval 14"/>
                <p:cNvSpPr>
                  <a:spLocks noChangeArrowheads="1"/>
                </p:cNvSpPr>
                <p:nvPr/>
              </p:nvSpPr>
              <p:spPr bwMode="auto">
                <a:xfrm>
                  <a:off x="41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471" name="Oval 15"/>
                <p:cNvSpPr>
                  <a:spLocks noChangeArrowheads="1"/>
                </p:cNvSpPr>
                <p:nvPr/>
              </p:nvSpPr>
              <p:spPr bwMode="auto">
                <a:xfrm>
                  <a:off x="4582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5472" name="Text Box 16"/>
              <p:cNvSpPr txBox="1">
                <a:spLocks noChangeArrowheads="1"/>
              </p:cNvSpPr>
              <p:nvPr/>
            </p:nvSpPr>
            <p:spPr bwMode="auto">
              <a:xfrm>
                <a:off x="3717" y="1480"/>
                <a:ext cx="621" cy="248"/>
              </a:xfrm>
              <a:prstGeom prst="rect">
                <a:avLst/>
              </a:prstGeom>
              <a:solidFill>
                <a:schemeClr val="bg1"/>
              </a:soli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chemeClr val="accent2"/>
                    </a:solidFill>
                    <a:latin typeface="Times New Roman" pitchFamily="-107" charset="0"/>
                  </a:rPr>
                  <a:t>75 kHz</a:t>
                </a:r>
              </a:p>
            </p:txBody>
          </p:sp>
          <p:sp>
            <p:nvSpPr>
              <p:cNvPr id="275473" name="Text Box 17"/>
              <p:cNvSpPr txBox="1">
                <a:spLocks noChangeArrowheads="1"/>
              </p:cNvSpPr>
              <p:nvPr/>
            </p:nvSpPr>
            <p:spPr bwMode="auto">
              <a:xfrm>
                <a:off x="3730" y="2919"/>
                <a:ext cx="540" cy="249"/>
              </a:xfrm>
              <a:prstGeom prst="rect">
                <a:avLst/>
              </a:prstGeom>
              <a:solidFill>
                <a:schemeClr val="bg1"/>
              </a:soli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chemeClr val="accent2"/>
                    </a:solidFill>
                    <a:latin typeface="Times New Roman" pitchFamily="-107" charset="0"/>
                  </a:rPr>
                  <a:t>2 kHz</a:t>
                </a:r>
              </a:p>
            </p:txBody>
          </p:sp>
          <p:sp>
            <p:nvSpPr>
              <p:cNvPr id="275474" name="Text Box 18"/>
              <p:cNvSpPr txBox="1">
                <a:spLocks noChangeArrowheads="1"/>
              </p:cNvSpPr>
              <p:nvPr/>
            </p:nvSpPr>
            <p:spPr bwMode="auto">
              <a:xfrm>
                <a:off x="3731" y="3669"/>
                <a:ext cx="612" cy="24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rgbClr val="FF3300"/>
                    </a:solidFill>
                    <a:latin typeface="Times New Roman" pitchFamily="-107" charset="0"/>
                  </a:rPr>
                  <a:t>200 Hz</a:t>
                </a:r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4443" y="846"/>
                <a:ext cx="922" cy="414"/>
                <a:chOff x="3696" y="806"/>
                <a:chExt cx="999" cy="414"/>
              </a:xfrm>
            </p:grpSpPr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3696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2754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7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7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4101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27548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28"/>
                <p:cNvGrpSpPr>
                  <a:grpSpLocks/>
                </p:cNvGrpSpPr>
                <p:nvPr/>
              </p:nvGrpSpPr>
              <p:grpSpPr bwMode="auto">
                <a:xfrm>
                  <a:off x="4496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27548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8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3051" y="917"/>
                <a:ext cx="1603" cy="180"/>
                <a:chOff x="2068" y="765"/>
                <a:chExt cx="1857" cy="276"/>
              </a:xfrm>
            </p:grpSpPr>
            <p:cxnSp>
              <p:nvCxnSpPr>
                <p:cNvPr id="275489" name="AutoShape 33"/>
                <p:cNvCxnSpPr>
                  <a:cxnSpLocks noChangeShapeType="1"/>
                  <a:stCxn id="275493" idx="3"/>
                  <a:endCxn id="275745" idx="0"/>
                </p:cNvCxnSpPr>
                <p:nvPr/>
              </p:nvCxnSpPr>
              <p:spPr bwMode="auto">
                <a:xfrm rot="5400000">
                  <a:off x="2865" y="36"/>
                  <a:ext cx="208" cy="1802"/>
                </a:xfrm>
                <a:prstGeom prst="bentConnector3">
                  <a:avLst>
                    <a:gd name="adj1" fmla="val -11060"/>
                  </a:avLst>
                </a:prstGeom>
                <a:noFill/>
                <a:ln w="28575" cap="sq">
                  <a:solidFill>
                    <a:srgbClr val="FF220A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3659" y="765"/>
                  <a:ext cx="266" cy="80"/>
                  <a:chOff x="3659" y="965"/>
                  <a:chExt cx="266" cy="80"/>
                </a:xfrm>
              </p:grpSpPr>
              <p:sp>
                <p:nvSpPr>
                  <p:cNvPr id="27549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92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49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5494" name="Text Box 38"/>
              <p:cNvSpPr txBox="1">
                <a:spLocks noChangeArrowheads="1"/>
              </p:cNvSpPr>
              <p:nvPr/>
            </p:nvSpPr>
            <p:spPr bwMode="auto">
              <a:xfrm>
                <a:off x="3604" y="729"/>
                <a:ext cx="684" cy="24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>
                    <a:solidFill>
                      <a:schemeClr val="accent2"/>
                    </a:solidFill>
                    <a:latin typeface="Times New Roman" pitchFamily="-107" charset="0"/>
                  </a:rPr>
                  <a:t>40 MHz</a:t>
                </a:r>
              </a:p>
            </p:txBody>
          </p:sp>
          <p:cxnSp>
            <p:nvCxnSpPr>
              <p:cNvPr id="275495" name="AutoShape 39"/>
              <p:cNvCxnSpPr>
                <a:cxnSpLocks noChangeShapeType="1"/>
              </p:cNvCxnSpPr>
              <p:nvPr/>
            </p:nvCxnSpPr>
            <p:spPr bwMode="auto">
              <a:xfrm rot="5400000">
                <a:off x="4071" y="1995"/>
                <a:ext cx="116" cy="1374"/>
              </a:xfrm>
              <a:prstGeom prst="bentConnector2">
                <a:avLst/>
              </a:prstGeom>
              <a:noFill/>
              <a:ln w="28575" cap="sq">
                <a:solidFill>
                  <a:srgbClr val="FF000C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275496" name="Text Box 40"/>
              <p:cNvSpPr txBox="1">
                <a:spLocks noChangeArrowheads="1"/>
              </p:cNvSpPr>
              <p:nvPr/>
            </p:nvSpPr>
            <p:spPr bwMode="auto">
              <a:xfrm>
                <a:off x="3737" y="2537"/>
                <a:ext cx="599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chemeClr val="bg2"/>
                    </a:solidFill>
                    <a:latin typeface="Tahoma" pitchFamily="-107" charset="0"/>
                  </a:rPr>
                  <a:t>RoI data</a:t>
                </a:r>
              </a:p>
            </p:txBody>
          </p: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4421" y="1208"/>
                <a:ext cx="971" cy="120"/>
                <a:chOff x="3672" y="1056"/>
                <a:chExt cx="1052" cy="120"/>
              </a:xfrm>
            </p:grpSpPr>
            <p:sp>
              <p:nvSpPr>
                <p:cNvPr id="275498" name="Rectangle 42"/>
                <p:cNvSpPr>
                  <a:spLocks noChangeArrowheads="1"/>
                </p:cNvSpPr>
                <p:nvPr/>
              </p:nvSpPr>
              <p:spPr bwMode="auto">
                <a:xfrm>
                  <a:off x="3672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499" name="Rectangle 43"/>
                <p:cNvSpPr>
                  <a:spLocks noChangeArrowheads="1"/>
                </p:cNvSpPr>
                <p:nvPr/>
              </p:nvSpPr>
              <p:spPr bwMode="auto">
                <a:xfrm>
                  <a:off x="4088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5500" name="Rectangle 44"/>
                <p:cNvSpPr>
                  <a:spLocks noChangeArrowheads="1"/>
                </p:cNvSpPr>
                <p:nvPr/>
              </p:nvSpPr>
              <p:spPr bwMode="auto">
                <a:xfrm>
                  <a:off x="4480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75501" name="AutoShape 45"/>
              <p:cNvCxnSpPr>
                <a:cxnSpLocks noChangeShapeType="1"/>
              </p:cNvCxnSpPr>
              <p:nvPr/>
            </p:nvCxnSpPr>
            <p:spPr bwMode="auto">
              <a:xfrm>
                <a:off x="4948" y="1485"/>
                <a:ext cx="320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75502" name="AutoShape 46"/>
              <p:cNvCxnSpPr>
                <a:cxnSpLocks noChangeShapeType="1"/>
              </p:cNvCxnSpPr>
              <p:nvPr/>
            </p:nvCxnSpPr>
            <p:spPr bwMode="auto">
              <a:xfrm>
                <a:off x="4578" y="1485"/>
                <a:ext cx="311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75503" name="AutoShape 47"/>
              <p:cNvCxnSpPr>
                <a:cxnSpLocks noChangeShapeType="1"/>
              </p:cNvCxnSpPr>
              <p:nvPr/>
            </p:nvCxnSpPr>
            <p:spPr bwMode="auto">
              <a:xfrm>
                <a:off x="3415" y="1485"/>
                <a:ext cx="1104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5504" name="Text Box 48"/>
              <p:cNvSpPr txBox="1">
                <a:spLocks noChangeArrowheads="1"/>
              </p:cNvSpPr>
              <p:nvPr/>
            </p:nvSpPr>
            <p:spPr bwMode="auto">
              <a:xfrm>
                <a:off x="3722" y="1318"/>
                <a:ext cx="650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chemeClr val="bg2"/>
                    </a:solidFill>
                    <a:latin typeface="Tahoma" pitchFamily="-107" charset="0"/>
                  </a:rPr>
                  <a:t>LVL1 Acc.</a:t>
                </a:r>
              </a:p>
            </p:txBody>
          </p:sp>
          <p:grpSp>
            <p:nvGrpSpPr>
              <p:cNvPr id="12" name="Group 49"/>
              <p:cNvGrpSpPr>
                <a:grpSpLocks/>
              </p:cNvGrpSpPr>
              <p:nvPr/>
            </p:nvGrpSpPr>
            <p:grpSpPr bwMode="auto">
              <a:xfrm>
                <a:off x="4542" y="1321"/>
                <a:ext cx="756" cy="361"/>
                <a:chOff x="3656" y="1276"/>
                <a:chExt cx="199" cy="1448"/>
              </a:xfrm>
            </p:grpSpPr>
            <p:sp>
              <p:nvSpPr>
                <p:cNvPr id="275506" name="Line 50"/>
                <p:cNvSpPr>
                  <a:spLocks noChangeShapeType="1"/>
                </p:cNvSpPr>
                <p:nvPr/>
              </p:nvSpPr>
              <p:spPr bwMode="auto">
                <a:xfrm>
                  <a:off x="3656" y="1276"/>
                  <a:ext cx="0" cy="144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07" name="Line 51"/>
                <p:cNvSpPr>
                  <a:spLocks noChangeShapeType="1"/>
                </p:cNvSpPr>
                <p:nvPr/>
              </p:nvSpPr>
              <p:spPr bwMode="auto">
                <a:xfrm>
                  <a:off x="3855" y="1277"/>
                  <a:ext cx="0" cy="144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08" name="Line 52"/>
                <p:cNvSpPr>
                  <a:spLocks noChangeShapeType="1"/>
                </p:cNvSpPr>
                <p:nvPr/>
              </p:nvSpPr>
              <p:spPr bwMode="auto">
                <a:xfrm>
                  <a:off x="3755" y="1276"/>
                  <a:ext cx="0" cy="14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3"/>
              <p:cNvGrpSpPr>
                <a:grpSpLocks/>
              </p:cNvGrpSpPr>
              <p:nvPr/>
            </p:nvGrpSpPr>
            <p:grpSpPr bwMode="auto">
              <a:xfrm>
                <a:off x="4519" y="1445"/>
                <a:ext cx="808" cy="80"/>
                <a:chOff x="3771" y="1717"/>
                <a:chExt cx="875" cy="80"/>
              </a:xfrm>
            </p:grpSpPr>
            <p:sp>
              <p:nvSpPr>
                <p:cNvPr id="275510" name="Oval 54"/>
                <p:cNvSpPr>
                  <a:spLocks noChangeArrowheads="1"/>
                </p:cNvSpPr>
                <p:nvPr/>
              </p:nvSpPr>
              <p:spPr bwMode="auto">
                <a:xfrm>
                  <a:off x="37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11" name="Oval 55"/>
                <p:cNvSpPr>
                  <a:spLocks noChangeArrowheads="1"/>
                </p:cNvSpPr>
                <p:nvPr/>
              </p:nvSpPr>
              <p:spPr bwMode="auto">
                <a:xfrm>
                  <a:off x="41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512" name="Oval 56"/>
                <p:cNvSpPr>
                  <a:spLocks noChangeArrowheads="1"/>
                </p:cNvSpPr>
                <p:nvPr/>
              </p:nvSpPr>
              <p:spPr bwMode="auto">
                <a:xfrm>
                  <a:off x="4582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7"/>
              <p:cNvGrpSpPr>
                <a:grpSpLocks/>
              </p:cNvGrpSpPr>
              <p:nvPr/>
            </p:nvGrpSpPr>
            <p:grpSpPr bwMode="auto">
              <a:xfrm>
                <a:off x="4376" y="1600"/>
                <a:ext cx="1078" cy="128"/>
                <a:chOff x="3624" y="1448"/>
                <a:chExt cx="1168" cy="128"/>
              </a:xfrm>
            </p:grpSpPr>
            <p:grpSp>
              <p:nvGrpSpPr>
                <p:cNvPr id="15" name="Group 58"/>
                <p:cNvGrpSpPr>
                  <a:grpSpLocks/>
                </p:cNvGrpSpPr>
                <p:nvPr/>
              </p:nvGrpSpPr>
              <p:grpSpPr bwMode="auto">
                <a:xfrm>
                  <a:off x="3624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1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17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275517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18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19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0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1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2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3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4" name="Rectangl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5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6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7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8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29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0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1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2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3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4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6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7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3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0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1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2" name="Rectangl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3" name="Rectangl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4" name="Rectangl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5" name="Rectangl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6" name="Rectangl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7" name="Rectangl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8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49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0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1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2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3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4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5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6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7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8" name="Rectangl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59" name="Rectangl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0" name="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1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2" name="Rectangl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3" name="Rectangle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4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5" name="Rectangl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6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7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8" name="Rectangl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69" name="Rectangl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0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1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2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3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4" name="Rectangle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5" name="Rectangle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6" name="Rectangle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7" name="Rectangle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8" name="Rectangle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79" name="Rectangle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0" name="Rectangle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1" name="Rectangl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2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3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4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5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6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7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88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5589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59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271"/>
                    <a:ext cx="582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ROD</a:t>
                    </a:r>
                    <a:endParaRPr lang="en-US" sz="14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18" name="Group 135"/>
                <p:cNvGrpSpPr>
                  <a:grpSpLocks/>
                </p:cNvGrpSpPr>
                <p:nvPr/>
              </p:nvGrpSpPr>
              <p:grpSpPr bwMode="auto">
                <a:xfrm>
                  <a:off x="4040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19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2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275594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5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6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7" name="Rectangle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8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599" name="Rectangle 1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0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1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2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3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4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5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6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7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8" name="Rectangle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09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0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1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2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3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4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5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6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7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8" name="Rectangle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19" name="Rectangle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0" name="Rectangle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1" name="Rectangle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2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3" name="Rectangle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4" name="Rectangle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5" name="Rectangle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6" name="Rectangle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7" name="Rectangl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8" name="Rectangle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29" name="Rectangle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0" name="Rectangle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1" name="Rectangle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2" name="Rectangle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3" name="Rectangle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4" name="Rectangle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5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6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7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8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39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0" name="Rectangl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1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2" name="Rectangle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3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4" name="Rectangle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5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6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7" name="Rectangle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8" name="Rectangl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49" name="Rectangl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0" name="Rectangle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1" name="Rectangle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2" name="Rectangl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3" name="Rectangl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4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5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6" name="Rectangl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7" name="Rectangle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8" name="Rectangl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59" name="Rectangle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0" name="Rectangle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1" name="Rectangl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2" name="Rectangle 2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3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4" name="Rectangl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65" name="Rectangle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5666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667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3931" y="1271"/>
                    <a:ext cx="583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ROD</a:t>
                    </a:r>
                    <a:endParaRPr lang="en-US" sz="14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21" name="Group 212"/>
                <p:cNvGrpSpPr>
                  <a:grpSpLocks/>
                </p:cNvGrpSpPr>
                <p:nvPr/>
              </p:nvGrpSpPr>
              <p:grpSpPr bwMode="auto">
                <a:xfrm>
                  <a:off x="4448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22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23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275671" name="Rectangle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2" name="Rectangle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3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5" name="Rectangle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6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7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8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79" name="Rectangle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0" name="Rectangle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1" name="Rectangl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2" name="Rectangl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3" name="Rectangl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4" name="Rectangle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5" name="Rectangle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6" name="Rectangle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7" name="Rectangle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8" name="Rectangle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89" name="Rectangle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0" name="Rectangle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1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2" name="Rectangl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3" name="Rectangle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4" name="Rectangle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5" name="Rectangl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6" name="Rectangle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7" name="Rectangl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8" name="Rectangl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699" name="Rectangl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0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1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2" name="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3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4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5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6" name="Rectangle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7" name="Rectangle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8" name="Rectangle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09" name="Rectangle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0" name="Rectangle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1" name="Rectangle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2" name="Rectangle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3" name="Rectangle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4" name="Rectangle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5" name="Rectangle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6" name="Rectangle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7" name="Rectangle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8" name="Rectangle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19" name="Rectangle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0" name="Rectangle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1" name="Rectangle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2" name="Rectangle 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3" name="Rectangle 2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4" name="Rectangle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5" name="Rectangle 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6" name="Rectangle 2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7" name="Rectangle 2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8" name="Rectangle 2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29" name="Rectangle 2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0" name="Rectangle 2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1" name="Rectangle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2" name="Rectangle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3" name="Rectangle 2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4" name="Rectangle 2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5" name="Rectangle 2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6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7" name="Rectangle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8" name="Rectangle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39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40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41" name="Rectangle 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742" name="Rectangle 2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5743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744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271"/>
                    <a:ext cx="582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ROD</a:t>
                    </a:r>
                    <a:endParaRPr lang="en-US" sz="1400" b="0">
                      <a:latin typeface="Tahoma" pitchFamily="-107" charset="0"/>
                    </a:endParaRPr>
                  </a:p>
                </p:txBody>
              </p:sp>
            </p:grpSp>
          </p:grpSp>
          <p:sp>
            <p:nvSpPr>
              <p:cNvPr id="275745" name="Text Box 289"/>
              <p:cNvSpPr txBox="1">
                <a:spLocks noChangeArrowheads="1"/>
              </p:cNvSpPr>
              <p:nvPr/>
            </p:nvSpPr>
            <p:spPr bwMode="auto">
              <a:xfrm>
                <a:off x="2415" y="1048"/>
                <a:ext cx="1336" cy="746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75686"/>
                      <a:invGamma/>
                      <a:alpha val="39999"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75686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600">
                    <a:latin typeface="Comic Sans MS" pitchFamily="-107" charset="0"/>
                  </a:rPr>
                  <a:t>LVL1</a:t>
                </a: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 sz="1600">
                  <a:latin typeface="Comic Sans MS" pitchFamily="-107" charset="0"/>
                </a:endParaRPr>
              </a:p>
              <a:p>
                <a:endParaRPr kumimoji="1" lang="en-US">
                  <a:latin typeface="Comic Sans MS" pitchFamily="-107" charset="0"/>
                </a:endParaRPr>
              </a:p>
            </p:txBody>
          </p:sp>
          <p:sp>
            <p:nvSpPr>
              <p:cNvPr id="275746" name="Text Box 290"/>
              <p:cNvSpPr txBox="1">
                <a:spLocks noChangeArrowheads="1"/>
              </p:cNvSpPr>
              <p:nvPr/>
            </p:nvSpPr>
            <p:spPr bwMode="auto">
              <a:xfrm>
                <a:off x="3320" y="1089"/>
                <a:ext cx="473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rgbClr val="02016B"/>
                    </a:solidFill>
                    <a:latin typeface="Comic Sans MS" pitchFamily="-107" charset="0"/>
                  </a:rPr>
                  <a:t>2.5 </a:t>
                </a:r>
                <a:r>
                  <a:rPr kumimoji="1" lang="en-US" sz="1200">
                    <a:solidFill>
                      <a:srgbClr val="02016B"/>
                    </a:solidFill>
                    <a:latin typeface="Symbol" pitchFamily="-107" charset="2"/>
                  </a:rPr>
                  <a:t>m</a:t>
                </a:r>
                <a:r>
                  <a:rPr kumimoji="1" lang="en-US" sz="1200">
                    <a:solidFill>
                      <a:srgbClr val="02016B"/>
                    </a:solidFill>
                    <a:latin typeface="Comic Sans MS" pitchFamily="-107" charset="0"/>
                  </a:rPr>
                  <a:t>s</a:t>
                </a:r>
              </a:p>
            </p:txBody>
          </p:sp>
          <p:grpSp>
            <p:nvGrpSpPr>
              <p:cNvPr id="24" name="Group 291"/>
              <p:cNvGrpSpPr>
                <a:grpSpLocks/>
              </p:cNvGrpSpPr>
              <p:nvPr/>
            </p:nvGrpSpPr>
            <p:grpSpPr bwMode="auto">
              <a:xfrm>
                <a:off x="2449" y="1266"/>
                <a:ext cx="608" cy="278"/>
                <a:chOff x="2320" y="1724"/>
                <a:chExt cx="333" cy="206"/>
              </a:xfrm>
            </p:grpSpPr>
            <p:grpSp>
              <p:nvGrpSpPr>
                <p:cNvPr id="25" name="Group 292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6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275750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1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2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3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4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5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6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7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8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59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0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1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2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3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4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5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6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7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8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69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0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1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2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3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4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5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6" name="Rectangl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7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8" name="Rectangle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79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0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1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2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3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4" name="Rectangl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5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6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7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8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89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0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1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2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3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4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5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6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7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8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799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0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1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2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3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4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5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6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7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8" name="Rectangl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09" name="Rectangl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0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1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2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3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4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5" name="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6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7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8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19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0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1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2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3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4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5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6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7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8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29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0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1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2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3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4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5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6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7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8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39" name="Rectangle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0" name="Rectangle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1" name="Rectangle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2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3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4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5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6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7" name="Rectangle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8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49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0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1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2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3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4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5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6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7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8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59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0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1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2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3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4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5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6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7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8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69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0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1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2" name="Rectangle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3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4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5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6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7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8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79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0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1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2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3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4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5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6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7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8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89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0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1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2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3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4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5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6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7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8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899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0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1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2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3" name="Rectangle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5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6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09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0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1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2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3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4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5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6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7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8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19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0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1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2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3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4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5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6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7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8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29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0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1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2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3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4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5" name="Rectangle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6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7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8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39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0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1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2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3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4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5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6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7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8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949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5950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1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2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5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6" name="Rectangle 5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7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8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59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0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1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2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3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5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6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7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8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69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0" name="Rectangle 5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1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2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3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4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5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6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7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8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79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0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1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2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3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4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5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6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7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8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89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0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1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2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3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4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5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6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7" name="Rectangle 54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8" name="Rectangle 54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999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0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1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2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003" name="Rectangle 54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004" name="Freeform 548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005" name="Rectangle 549"/>
              <p:cNvSpPr>
                <a:spLocks noChangeArrowheads="1"/>
              </p:cNvSpPr>
              <p:nvPr/>
            </p:nvSpPr>
            <p:spPr bwMode="auto">
              <a:xfrm>
                <a:off x="2439" y="1266"/>
                <a:ext cx="638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Calorimeter</a:t>
                </a:r>
              </a:p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Trigger</a:t>
                </a:r>
              </a:p>
            </p:txBody>
          </p:sp>
          <p:grpSp>
            <p:nvGrpSpPr>
              <p:cNvPr id="27" name="Group 550"/>
              <p:cNvGrpSpPr>
                <a:grpSpLocks/>
              </p:cNvGrpSpPr>
              <p:nvPr/>
            </p:nvGrpSpPr>
            <p:grpSpPr bwMode="auto">
              <a:xfrm>
                <a:off x="3114" y="1256"/>
                <a:ext cx="607" cy="288"/>
                <a:chOff x="2320" y="1724"/>
                <a:chExt cx="333" cy="206"/>
              </a:xfrm>
            </p:grpSpPr>
            <p:grpSp>
              <p:nvGrpSpPr>
                <p:cNvPr id="28" name="Group 551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276009" name="Rectangle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0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1" name="Rectangle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2" name="Rectangle 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3" name="Rectangle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4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5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6" name="Rectangle 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7" name="Rectangle 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8" name="Rectangle 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19" name="Rectangle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0" name="Rectangle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1" name="Rectangle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2" name="Rectangle 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3" name="Rectangle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4" name="Rectangle 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5" name="Rectangle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6" name="Rectangle 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7" name="Rectangle 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8" name="Rectangle 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29" name="Rectangle 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0" name="Rectangle 5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1" name="Rectangle 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2" name="Rectangle 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3" name="Rectangle 5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4" name="Rectangle 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5" name="Rectangle 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6" name="Rectangle 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7" name="Rectangle 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8" name="Rectangle 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39" name="Rectangle 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0" name="Rectangle 5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1" name="Rectangle 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2" name="Rectangle 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3" name="Rectangle 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4" name="Rectangle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5" name="Rectangle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6" name="Rectangle 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7" name="Rectangle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8" name="Rectangle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49" name="Rectangle 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0" name="Rectangle 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1" name="Rectangle 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2" name="Rectangle 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3" name="Rectangle 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4" name="Rectangle 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5" name="Rectangle 5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6" name="Rectangle 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7" name="Rectangle 6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8" name="Rectangle 6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59" name="Rectangle 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0" name="Rectangle 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1" name="Rectangle 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2" name="Rectangle 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3" name="Rectangle 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4" name="Rectangle 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5" name="Rectangle 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6" name="Rectangle 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7" name="Rectangle 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8" name="Rectangle 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69" name="Rectangle 6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0" name="Rectangle 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1" name="Rectangle 6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2" name="Rectangle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3" name="Rectangle 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4" name="Rectangle 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5" name="Rectangle 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6" name="Rectangle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7" name="Rectangle 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8" name="Rectangle 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79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0" name="Rectangle 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1" name="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2" name="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3" name="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4" name="Rectangle 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5" name="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6" name="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7" name="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8" name="Rectangle 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89" name="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0" name="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1" name="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2" name="Rectangle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3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4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5" name="Rectangle 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6" name="Rectangle 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7" name="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8" name="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099" name="Rectangle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0" name="Rectangle 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1" name="Rectangle 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2" name="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3" name="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4" name="Rectangle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5" name="Rectangle 6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6" name="Rectangle 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7" name="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8" name="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09" name="Rectangle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0" name="Rectangle 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1" name="Rectangle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2" name="Rectangle 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3" name="Rectangle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4" name="Rectangle 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5" name="Rectangle 6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6" name="Rectangle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7" name="Rectangle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8" name="Rectangle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19" name="Rectangle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0" name="Rectangle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1" name="Rectangle 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2" name="Rectangle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3" name="Rectangle 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4" name="Rectangle 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5" name="Rectangle 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6" name="Rectangle 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7" name="Rectangle 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8" name="Rectangle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29" name="Rectangle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0" name="Rectangle 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1" name="Rectangle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2" name="Rectangle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3" name="Rectangle 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4" name="Rectangle 6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5" name="Freeform 679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6" name="Freeform 680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7" name="Rectangle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8" name="Rectangle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39" name="Rectangle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0" name="Rectangle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1" name="Rectangle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2" name="Rectangle 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3" name="Rectangle 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4" name="Rectangle 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5" name="Rectangle 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6" name="Rectangle 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7" name="Rectangle 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8" name="Rectangle 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49" name="Rectangle 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0" name="Rectangle 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1" name="Rectangle 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2" name="Rectangle 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3" name="Rectangle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4" name="Rectangle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5" name="Rectangle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6" name="Rectangle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7" name="Rectangle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8" name="Rectangle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59" name="Rectangle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0" name="Rectangl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1" name="Rectangle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2" name="Rectangle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3" name="Rectangle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4" name="Rectangle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5" name="Rectangle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6" name="Rectangle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7" name="Rectangle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8" name="Rectangle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69" name="Rectangle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0" name="Rectangle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1" name="Rectangle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2" name="Rectangle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3" name="Rectangle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4" name="Rectangle 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5" name="Rectangle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6" name="Rectangle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7" name="Rectangle 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8" name="Rectangle 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79" name="Rectangle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0" name="Rectangle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1" name="Rectangle 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2" name="Rectangle 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3" name="Rectangle 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4" name="Rectangle 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5" name="Rectangle 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6" name="Rectangle 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7" name="Rectangle 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8" name="Rectangle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89" name="Rectangle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0" name="Rectangle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1" name="Rectangle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2" name="Rectangle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3" name="Rectangle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4" name="Rectangle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5" name="Rectangle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6" name="Rectangle 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7" name="Rectangle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8" name="Rectangle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199" name="Rectangle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0" name="Rectangle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1" name="Rectangle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2" name="Rectangle 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3" name="Rectangle 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4" name="Rectangle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5" name="Rectangle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6" name="Rectangle 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7" name="Rectangle 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208" name="Rectangle 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209" name="Rectangle 75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0" name="Rectangle 75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1" name="Rectangle 75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2" name="Rectangle 75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3" name="Rectangle 75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4" name="Rectangle 75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5" name="Rectangle 75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6" name="Rectangle 76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7" name="Rectangle 76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8" name="Rectangle 76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19" name="Rectangle 76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0" name="Rectangle 76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1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2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3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4" name="Rectangle 76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5" name="Rectangle 76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6" name="Rectangle 77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7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8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29" name="Rectangle 7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0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1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2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3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4" name="Rectangle 7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5" name="Rectangle 7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6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7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8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39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0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1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2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3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4" name="Rectangle 7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5" name="Rectangle 7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6" name="Rectangle 7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7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8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49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0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1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2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3" name="Rectangle 7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4" name="Rectangle 7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5" name="Rectangle 7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6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7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8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59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60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61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262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263" name="Freeform 807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264" name="Rectangle 808"/>
              <p:cNvSpPr>
                <a:spLocks noChangeArrowheads="1"/>
              </p:cNvSpPr>
              <p:nvPr/>
            </p:nvSpPr>
            <p:spPr bwMode="auto">
              <a:xfrm>
                <a:off x="3205" y="1256"/>
                <a:ext cx="392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Muon</a:t>
                </a:r>
              </a:p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Trigger</a:t>
                </a:r>
              </a:p>
            </p:txBody>
          </p:sp>
          <p:sp>
            <p:nvSpPr>
              <p:cNvPr id="276265" name="Text Box 809" descr="60%"/>
              <p:cNvSpPr txBox="1">
                <a:spLocks noChangeArrowheads="1"/>
              </p:cNvSpPr>
              <p:nvPr/>
            </p:nvSpPr>
            <p:spPr bwMode="auto">
              <a:xfrm>
                <a:off x="4394" y="2846"/>
                <a:ext cx="1071" cy="499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400">
                    <a:latin typeface="Comic Sans MS" pitchFamily="-107" charset="0"/>
                  </a:rPr>
                  <a:t>Event Builder</a:t>
                </a: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</p:txBody>
          </p:sp>
          <p:grpSp>
            <p:nvGrpSpPr>
              <p:cNvPr id="30" name="Group 810"/>
              <p:cNvGrpSpPr>
                <a:grpSpLocks/>
              </p:cNvGrpSpPr>
              <p:nvPr/>
            </p:nvGrpSpPr>
            <p:grpSpPr bwMode="auto">
              <a:xfrm>
                <a:off x="4731" y="3056"/>
                <a:ext cx="392" cy="222"/>
                <a:chOff x="2344" y="2944"/>
                <a:chExt cx="361" cy="206"/>
              </a:xfrm>
            </p:grpSpPr>
            <p:grpSp>
              <p:nvGrpSpPr>
                <p:cNvPr id="31" name="Group 811"/>
                <p:cNvGrpSpPr>
                  <a:grpSpLocks/>
                </p:cNvGrpSpPr>
                <p:nvPr/>
              </p:nvGrpSpPr>
              <p:grpSpPr bwMode="auto">
                <a:xfrm>
                  <a:off x="2344" y="2944"/>
                  <a:ext cx="361" cy="206"/>
                  <a:chOff x="2566" y="2274"/>
                  <a:chExt cx="333" cy="206"/>
                </a:xfrm>
              </p:grpSpPr>
              <p:grpSp>
                <p:nvGrpSpPr>
                  <p:cNvPr id="2336" name="Group 812"/>
                  <p:cNvGrpSpPr>
                    <a:grpSpLocks/>
                  </p:cNvGrpSpPr>
                  <p:nvPr/>
                </p:nvGrpSpPr>
                <p:grpSpPr bwMode="auto">
                  <a:xfrm>
                    <a:off x="2566" y="2274"/>
                    <a:ext cx="333" cy="206"/>
                    <a:chOff x="2566" y="2274"/>
                    <a:chExt cx="333" cy="206"/>
                  </a:xfrm>
                </p:grpSpPr>
                <p:grpSp>
                  <p:nvGrpSpPr>
                    <p:cNvPr id="2337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6" y="2274"/>
                      <a:ext cx="333" cy="206"/>
                      <a:chOff x="2566" y="2274"/>
                      <a:chExt cx="333" cy="206"/>
                    </a:xfrm>
                  </p:grpSpPr>
                  <p:sp>
                    <p:nvSpPr>
                      <p:cNvPr id="276270" name="Rectangle 8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1" name="Rectangle 8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2" name="Rectangle 8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3" name="Rectangle 8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4" name="Rectangle 8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5" name="Rectangle 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6" name="Rectangle 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7" name="Rectangle 8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8" name="Rectangle 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79" name="Rectangle 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0" name="Rectangle 8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1" name="Rectangle 8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2" name="Rectangle 8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3" name="Rectangle 8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4" name="Rectangle 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5" name="Rectangle 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6" name="Rectangle 8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7" name="Rectangle 8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8" name="Rectangle 8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89" name="Rectangle 8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0" name="Rectangle 8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1" name="Rectangle 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2" name="Rectangle 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3" name="Rectangle 8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4" name="Rectangle 8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5" name="Rectangle 8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6" name="Rectangle 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7" name="Rectangle 8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8" name="Rectangle 8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299" name="Rectangle 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0" name="Rectangle 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1" name="Rectangle 8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2" name="Rectangle 8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3" name="Rectangle 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4" name="Rectangle 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5" name="Rectangle 8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6" name="Rectangle 8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7" name="Rectangle 8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8" name="Rectangle 8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09" name="Rectangle 8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0" name="Rectangle 8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1" name="Rectangle 8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2" name="Rectangle 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3" name="Rectangle 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4" name="Rectangle 8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5" name="Rectangle 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6" name="Rectangle 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7" name="Rectangle 8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8" name="Rectangle 8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19" name="Rectangle 8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0" name="Rectangle 8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1" name="Rectangle 8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2" name="Rectangle 8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3" name="Rectangle 8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4" name="Rectangle 8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5" name="Rectangle 8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6" name="Rectangle 8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7" name="Rectangle 8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8" name="Rectangle 8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29" name="Rectangle 8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0" name="Rectangle 8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1" name="Rectangle 8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2" name="Rectangle 8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3" name="Rectangle 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4" name="Rectangle 8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5" name="Rectangle 8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6" name="Rectangle 8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7" name="Rectangle 8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8" name="Rectangle 8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39" name="Rectangle 8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0" name="Rectangle 8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1" name="Rectangle 8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2" name="Rectangle 8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3" name="Rectangle 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4" name="Rectangle 8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5" name="Rectangle 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6" name="Rectangle 8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7" name="Rectangle 8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8" name="Rectangle 8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49" name="Rectangle 8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0" name="Rectangle 8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1" name="Rectangle 8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2" name="Rectangle 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3" name="Rectangle 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4" name="Rectangle 8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5" name="Rectangle 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6" name="Rectangle 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7" name="Rectangle 9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8" name="Rectangle 9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59" name="Rectangle 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0" name="Rectangle 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1" name="Rectangle 9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2" name="Rectangle 9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3" name="Rectangle 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4" name="Rectangle 9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7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5" name="Rectangle 9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6" name="Rectangle 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7" name="Rectangle 9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8" name="Rectangle 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69" name="Rectangle 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0" name="Rectangle 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1" name="Rectangle 9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2" name="Rectangle 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3" name="Rectangle 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4" name="Rectangle 9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5" name="Rectangle 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6" name="Rectangle 9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7" name="Rectangle 9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8" name="Rectangle 9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79" name="Rectangle 9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0" name="Rectangle 9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1" name="Rectangle 9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2" name="Rectangle 9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3" name="Rectangle 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4" name="Rectangle 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5" name="Rectangle 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6" name="Rectangle 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7" name="Rectangle 9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8" name="Rectangle 9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89" name="Rectangle 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0" name="Rectangle 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1" name="Rectangle 9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2" name="Rectangle 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3" name="Rectangle 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4" name="Rectangle 9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5" name="Rectangle 9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6" name="Freeform 9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6" y="227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4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4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7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7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4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4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7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7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7" name="Freeform 9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6" y="227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4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4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7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7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4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4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7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7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8" name="Rectangle 9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399" name="Rectangle 9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0" name="Rectangle 9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1" name="Rectangle 9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2" name="Rectangle 9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3" name="Rectangle 9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4" name="Rectangle 9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5" name="Rectangle 9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6" name="Rectangle 9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7" name="Rectangle 9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8" name="Rectangle 9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09" name="Rectangle 9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0" name="Rectangle 9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1" name="Rectangle 9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2" name="Rectangle 9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3" name="Rectangle 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4" name="Rectangle 9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5" name="Rectangle 9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6" name="Rectangle 9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7" name="Rectangle 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8" name="Rectangle 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19" name="Rectangle 9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0" name="Rectangle 9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1" name="Rectangle 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2" name="Rectangle 9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3" name="Rectangle 9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4" name="Rectangle 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5" name="Rectangle 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6" name="Rectangle 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7" name="Rectangle 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8" name="Rectangle 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29" name="Rectangle 9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0" name="Rectangle 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1" name="Rectangle 9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2" name="Rectangle 9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3" name="Rectangle 9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4" name="Rectangle 9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5" name="Rectangle 9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6" name="Rectangle 9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7" name="Rectangle 9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8" name="Rectangle 9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39" name="Rectangle 9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0" name="Rectangle 9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1" name="Rectangle 9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2" name="Rectangle 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3" name="Rectangle 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4" name="Rectangle 9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5" name="Rectangle 9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6" name="Rectangle 9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7" name="Rectangle 9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8" name="Rectangle 9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49" name="Rectangle 9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0" name="Rectangle 9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1" name="Rectangle 9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2" name="Rectangle 9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3" name="Rectangle 9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4" name="Rectangle 9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5" name="Rectangle 9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6" name="Rectangle 1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7" name="Rectangle 10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8" name="Rectangle 1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59" name="Rectangle 1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0" name="Rectangle 10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1" name="Rectangle 10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2" name="Rectangle 10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3" name="Rectangle 10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4" name="Rectangle 10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5" name="Rectangle 10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6" name="Rectangle 10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7" name="Rectangle 10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8" name="Rectangle 10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469" name="Rectangle 10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6470" name="Rectangle 1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1" name="Rectangle 1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2" name="Rectangle 1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3" name="Rectangle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4" name="Rectangle 1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5" name="Rectangle 1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6" name="Rectangle 1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7" name="Rectangle 1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8" name="Rectangle 1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79" name="Rectangle 1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0" name="Rectangle 1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1" name="Rectangle 10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2" name="Rectangle 10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1"/>
                      <a:ext cx="333" cy="2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3" name="Rectangle 10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3"/>
                      <a:ext cx="333" cy="1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4" name="Rectangle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5" name="Rectangle 1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6" name="Rectangle 1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7" name="Rectangle 1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8" name="Rectangle 1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89" name="Rectangle 1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0" name="Rectangle 1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1" name="Rectangle 1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2" name="Rectangle 1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3" name="Rectangle 1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4" name="Rectangle 1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5" name="Rectangle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6" name="Rectangle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7" name="Rectangle 1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8" name="Rectangle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499" name="Rectangle 1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0" name="Rectangle 1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1" name="Rectangle 1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2" name="Rectangle 1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3" name="Rectangle 1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4" name="Rectangle 1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8"/>
                      <a:ext cx="333" cy="2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5" name="Rectangle 1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0"/>
                      <a:ext cx="333" cy="1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6" name="Rectangle 1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7" name="Rectangle 1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8" name="Rectangle 1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09" name="Rectangle 1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0" name="Rectangle 1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1" name="Rectangle 1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2" name="Rectangle 1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3" name="Rectangle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4" name="Rectangle 1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5" name="Rectangle 1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6" name="Rectangle 1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7" name="Rectangle 10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8" name="Rectangle 10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19" name="Rectangle 10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0" name="Rectangle 10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1" name="Rectangle 10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2" name="Rectangle 10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23" name="Rectangle 10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524" name="Freeform 1068"/>
                  <p:cNvSpPr>
                    <a:spLocks/>
                  </p:cNvSpPr>
                  <p:nvPr/>
                </p:nvSpPr>
                <p:spPr bwMode="auto">
                  <a:xfrm>
                    <a:off x="2566" y="227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4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4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7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7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4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4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7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7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525" name="Rectangle 1069"/>
                <p:cNvSpPr>
                  <a:spLocks noChangeArrowheads="1"/>
                </p:cNvSpPr>
                <p:nvPr/>
              </p:nvSpPr>
              <p:spPr bwMode="auto">
                <a:xfrm>
                  <a:off x="2472" y="3001"/>
                  <a:ext cx="10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EB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cxnSp>
            <p:nvCxnSpPr>
              <p:cNvPr id="276526" name="AutoShape 1070"/>
              <p:cNvCxnSpPr>
                <a:cxnSpLocks noChangeShapeType="1"/>
              </p:cNvCxnSpPr>
              <p:nvPr/>
            </p:nvCxnSpPr>
            <p:spPr bwMode="auto">
              <a:xfrm>
                <a:off x="4922" y="2622"/>
                <a:ext cx="4" cy="240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6527" name="Text Box 1071"/>
              <p:cNvSpPr txBox="1">
                <a:spLocks noChangeArrowheads="1"/>
              </p:cNvSpPr>
              <p:nvPr/>
            </p:nvSpPr>
            <p:spPr bwMode="auto">
              <a:xfrm>
                <a:off x="4995" y="2679"/>
                <a:ext cx="553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chemeClr val="bg2"/>
                    </a:solidFill>
                    <a:latin typeface="Comic Sans MS" pitchFamily="-107" charset="0"/>
                  </a:rPr>
                  <a:t>3 GB/s</a:t>
                </a:r>
              </a:p>
            </p:txBody>
          </p:sp>
          <p:sp>
            <p:nvSpPr>
              <p:cNvPr id="276528" name="Text Box 1072" descr="60%"/>
              <p:cNvSpPr txBox="1">
                <a:spLocks noChangeArrowheads="1"/>
              </p:cNvSpPr>
              <p:nvPr/>
            </p:nvSpPr>
            <p:spPr bwMode="auto">
              <a:xfrm>
                <a:off x="4394" y="2059"/>
                <a:ext cx="1071" cy="643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r>
                  <a:rPr kumimoji="1" lang="en-US" sz="1400">
                    <a:latin typeface="Comic Sans MS" pitchFamily="-107" charset="0"/>
                  </a:rPr>
                  <a:t>	   ROS</a:t>
                </a:r>
                <a:endParaRPr kumimoji="1" lang="en-US">
                  <a:latin typeface="Comic Sans MS" pitchFamily="-107" charset="0"/>
                </a:endParaRPr>
              </a:p>
            </p:txBody>
          </p:sp>
          <p:grpSp>
            <p:nvGrpSpPr>
              <p:cNvPr id="2341" name="Group 1073"/>
              <p:cNvGrpSpPr>
                <a:grpSpLocks/>
              </p:cNvGrpSpPr>
              <p:nvPr/>
            </p:nvGrpSpPr>
            <p:grpSpPr bwMode="auto">
              <a:xfrm>
                <a:off x="4436" y="2175"/>
                <a:ext cx="964" cy="261"/>
                <a:chOff x="3688" y="1847"/>
                <a:chExt cx="1044" cy="261"/>
              </a:xfrm>
            </p:grpSpPr>
            <p:grpSp>
              <p:nvGrpSpPr>
                <p:cNvPr id="2342" name="Group 1074"/>
                <p:cNvGrpSpPr>
                  <a:grpSpLocks/>
                </p:cNvGrpSpPr>
                <p:nvPr/>
              </p:nvGrpSpPr>
              <p:grpSpPr bwMode="auto">
                <a:xfrm>
                  <a:off x="3688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27653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53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4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ROB</a:t>
                    </a:r>
                    <a:endParaRPr lang="en-US" sz="10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2343" name="Group 1077"/>
                <p:cNvGrpSpPr>
                  <a:grpSpLocks/>
                </p:cNvGrpSpPr>
                <p:nvPr/>
              </p:nvGrpSpPr>
              <p:grpSpPr bwMode="auto">
                <a:xfrm>
                  <a:off x="4104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276534" name="Rectangle 1078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535" name="Rectangle 1079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2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ROB</a:t>
                    </a:r>
                    <a:endParaRPr lang="en-US" sz="1000" b="0">
                      <a:latin typeface="Tahoma" pitchFamily="-107" charset="0"/>
                    </a:endParaRPr>
                  </a:p>
                </p:txBody>
              </p:sp>
            </p:grpSp>
            <p:grpSp>
              <p:nvGrpSpPr>
                <p:cNvPr id="2344" name="Group 1080"/>
                <p:cNvGrpSpPr>
                  <a:grpSpLocks/>
                </p:cNvGrpSpPr>
                <p:nvPr/>
              </p:nvGrpSpPr>
              <p:grpSpPr bwMode="auto">
                <a:xfrm>
                  <a:off x="4500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276537" name="Rectangle 1081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538" name="Rectangle 1082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4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eaLnBrk="1" hangingPunct="1"/>
                    <a:r>
                      <a:rPr lang="en-US" sz="1000">
                        <a:solidFill>
                          <a:srgbClr val="000000"/>
                        </a:solidFill>
                        <a:latin typeface="Tahoma" pitchFamily="-107" charset="0"/>
                      </a:rPr>
                      <a:t>ROB</a:t>
                    </a:r>
                    <a:endParaRPr lang="en-US" sz="1000" b="0">
                      <a:latin typeface="Tahoma" pitchFamily="-107" charset="0"/>
                    </a:endParaRPr>
                  </a:p>
                </p:txBody>
              </p:sp>
            </p:grpSp>
          </p:grpSp>
          <p:sp>
            <p:nvSpPr>
              <p:cNvPr id="276539" name="Text Box 1083"/>
              <p:cNvSpPr txBox="1">
                <a:spLocks noChangeArrowheads="1"/>
              </p:cNvSpPr>
              <p:nvPr/>
            </p:nvSpPr>
            <p:spPr bwMode="auto">
              <a:xfrm>
                <a:off x="4914" y="1805"/>
                <a:ext cx="762" cy="207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 dirty="0">
                    <a:solidFill>
                      <a:schemeClr val="bg2"/>
                    </a:solidFill>
                    <a:latin typeface="Comic Sans MS" pitchFamily="-107" charset="0"/>
                  </a:rPr>
                  <a:t>120  GB/</a:t>
                </a:r>
                <a:r>
                  <a:rPr kumimoji="1" lang="en-US" sz="1400" dirty="0" err="1">
                    <a:solidFill>
                      <a:schemeClr val="bg2"/>
                    </a:solidFill>
                    <a:latin typeface="Comic Sans MS" pitchFamily="-107" charset="0"/>
                  </a:rPr>
                  <a:t>s</a:t>
                </a:r>
                <a:endParaRPr kumimoji="1" lang="en-US" sz="1400" dirty="0">
                  <a:solidFill>
                    <a:schemeClr val="bg2"/>
                  </a:solidFill>
                  <a:latin typeface="Comic Sans MS" pitchFamily="-107" charset="0"/>
                </a:endParaRPr>
              </a:p>
            </p:txBody>
          </p:sp>
          <p:grpSp>
            <p:nvGrpSpPr>
              <p:cNvPr id="2345" name="Group 1084"/>
              <p:cNvGrpSpPr>
                <a:grpSpLocks/>
              </p:cNvGrpSpPr>
              <p:nvPr/>
            </p:nvGrpSpPr>
            <p:grpSpPr bwMode="auto">
              <a:xfrm>
                <a:off x="4517" y="1728"/>
                <a:ext cx="53" cy="444"/>
                <a:chOff x="3776" y="1588"/>
                <a:chExt cx="57" cy="444"/>
              </a:xfrm>
            </p:grpSpPr>
            <p:sp>
              <p:nvSpPr>
                <p:cNvPr id="276541" name="Line 1085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42" name="Freeform 1086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6" name="Group 1087"/>
              <p:cNvGrpSpPr>
                <a:grpSpLocks/>
              </p:cNvGrpSpPr>
              <p:nvPr/>
            </p:nvGrpSpPr>
            <p:grpSpPr bwMode="auto">
              <a:xfrm>
                <a:off x="4896" y="1730"/>
                <a:ext cx="52" cy="444"/>
                <a:chOff x="3776" y="1588"/>
                <a:chExt cx="57" cy="444"/>
              </a:xfrm>
            </p:grpSpPr>
            <p:sp>
              <p:nvSpPr>
                <p:cNvPr id="276544" name="Line 1088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45" name="Freeform 1089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47" name="Group 1090"/>
              <p:cNvGrpSpPr>
                <a:grpSpLocks/>
              </p:cNvGrpSpPr>
              <p:nvPr/>
            </p:nvGrpSpPr>
            <p:grpSpPr bwMode="auto">
              <a:xfrm>
                <a:off x="5261" y="1730"/>
                <a:ext cx="53" cy="444"/>
                <a:chOff x="3776" y="1588"/>
                <a:chExt cx="57" cy="444"/>
              </a:xfrm>
            </p:grpSpPr>
            <p:sp>
              <p:nvSpPr>
                <p:cNvPr id="276547" name="Line 1091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548" name="Freeform 1092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549" name="Text Box 1093"/>
              <p:cNvSpPr txBox="1">
                <a:spLocks noChangeArrowheads="1"/>
              </p:cNvSpPr>
              <p:nvPr/>
            </p:nvSpPr>
            <p:spPr bwMode="auto">
              <a:xfrm>
                <a:off x="4216" y="514"/>
                <a:ext cx="606" cy="351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rgbClr val="4B4B4B"/>
                    </a:solidFill>
                    <a:latin typeface="Comic Sans MS" pitchFamily="-107" charset="0"/>
                  </a:rPr>
                  <a:t>Calo </a:t>
                </a:r>
                <a:br>
                  <a:rPr kumimoji="1" lang="en-US" sz="1400">
                    <a:solidFill>
                      <a:srgbClr val="4B4B4B"/>
                    </a:solidFill>
                    <a:latin typeface="Comic Sans MS" pitchFamily="-107" charset="0"/>
                  </a:rPr>
                </a:br>
                <a:r>
                  <a:rPr kumimoji="1" lang="en-US" sz="1400">
                    <a:solidFill>
                      <a:srgbClr val="4B4B4B"/>
                    </a:solidFill>
                    <a:latin typeface="Comic Sans MS" pitchFamily="-107" charset="0"/>
                  </a:rPr>
                  <a:t>MuTrCh</a:t>
                </a:r>
                <a:endParaRPr kumimoji="1" lang="en-US" sz="1400" u="sng">
                  <a:solidFill>
                    <a:srgbClr val="060275"/>
                  </a:solidFill>
                  <a:latin typeface="Comic Sans MS" pitchFamily="-107" charset="0"/>
                </a:endParaRPr>
              </a:p>
            </p:txBody>
          </p:sp>
          <p:sp>
            <p:nvSpPr>
              <p:cNvPr id="276550" name="Text Box 1094"/>
              <p:cNvSpPr txBox="1">
                <a:spLocks noChangeArrowheads="1"/>
              </p:cNvSpPr>
              <p:nvPr/>
            </p:nvSpPr>
            <p:spPr bwMode="auto">
              <a:xfrm>
                <a:off x="4636" y="670"/>
                <a:ext cx="991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 dirty="0">
                    <a:solidFill>
                      <a:srgbClr val="4B4B4B"/>
                    </a:solidFill>
                    <a:latin typeface="Comic Sans MS" pitchFamily="-107" charset="0"/>
                  </a:rPr>
                  <a:t>Other detectors</a:t>
                </a:r>
                <a:endParaRPr kumimoji="1" lang="en-US" sz="1200" u="sng" dirty="0">
                  <a:solidFill>
                    <a:srgbClr val="060275"/>
                  </a:solidFill>
                  <a:latin typeface="Comic Sans MS" pitchFamily="-107" charset="0"/>
                </a:endParaRPr>
              </a:p>
            </p:txBody>
          </p:sp>
          <p:sp>
            <p:nvSpPr>
              <p:cNvPr id="276551" name="Text Box 1095"/>
              <p:cNvSpPr txBox="1">
                <a:spLocks noChangeArrowheads="1"/>
              </p:cNvSpPr>
              <p:nvPr/>
            </p:nvSpPr>
            <p:spPr bwMode="auto">
              <a:xfrm>
                <a:off x="5199" y="849"/>
                <a:ext cx="535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chemeClr val="bg2"/>
                    </a:solidFill>
                    <a:latin typeface="Comic Sans MS" pitchFamily="-107" charset="0"/>
                  </a:rPr>
                  <a:t>1 PB/s</a:t>
                </a:r>
              </a:p>
            </p:txBody>
          </p:sp>
          <p:grpSp>
            <p:nvGrpSpPr>
              <p:cNvPr id="2348" name="Group 1096"/>
              <p:cNvGrpSpPr>
                <a:grpSpLocks/>
              </p:cNvGrpSpPr>
              <p:nvPr/>
            </p:nvGrpSpPr>
            <p:grpSpPr bwMode="auto">
              <a:xfrm>
                <a:off x="2607" y="3065"/>
                <a:ext cx="1192" cy="684"/>
                <a:chOff x="1456" y="2913"/>
                <a:chExt cx="1293" cy="684"/>
              </a:xfrm>
            </p:grpSpPr>
            <p:sp>
              <p:nvSpPr>
                <p:cNvPr id="276553" name="Text Box 1097" descr="60%"/>
                <p:cNvSpPr txBox="1">
                  <a:spLocks noChangeArrowheads="1"/>
                </p:cNvSpPr>
                <p:nvPr/>
              </p:nvSpPr>
              <p:spPr bwMode="auto">
                <a:xfrm>
                  <a:off x="1456" y="2913"/>
                  <a:ext cx="1190" cy="684"/>
                </a:xfrm>
                <a:prstGeom prst="rect">
                  <a:avLst/>
                </a:prstGeom>
                <a:pattFill prst="pct60">
                  <a:fgClr>
                    <a:srgbClr val="66CCFF"/>
                  </a:fgClr>
                  <a:bgClr>
                    <a:srgbClr val="FFFFFF"/>
                  </a:bgClr>
                </a:pattFill>
                <a:ln w="6350" cap="sq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1" lang="en-US" sz="1400">
                      <a:latin typeface="Comic Sans MS" pitchFamily="-107" charset="0"/>
                    </a:rPr>
                    <a:t>Event Filter</a:t>
                  </a:r>
                </a:p>
                <a:p>
                  <a:endParaRPr kumimoji="1" lang="en-US" sz="1400">
                    <a:latin typeface="Comic Sans MS" pitchFamily="-107" charset="0"/>
                  </a:endParaRPr>
                </a:p>
                <a:p>
                  <a:endParaRPr kumimoji="1" lang="en-US" sz="1400">
                    <a:latin typeface="Comic Sans MS" pitchFamily="-107" charset="0"/>
                  </a:endParaRPr>
                </a:p>
                <a:p>
                  <a:endParaRPr kumimoji="1" lang="en-US">
                    <a:latin typeface="Comic Sans MS" pitchFamily="-107" charset="0"/>
                  </a:endParaRPr>
                </a:p>
              </p:txBody>
            </p:sp>
            <p:grpSp>
              <p:nvGrpSpPr>
                <p:cNvPr id="2349" name="Group 1098"/>
                <p:cNvGrpSpPr>
                  <a:grpSpLocks/>
                </p:cNvGrpSpPr>
                <p:nvPr/>
              </p:nvGrpSpPr>
              <p:grpSpPr bwMode="auto">
                <a:xfrm>
                  <a:off x="1516" y="3152"/>
                  <a:ext cx="761" cy="359"/>
                  <a:chOff x="1612" y="2992"/>
                  <a:chExt cx="761" cy="359"/>
                </a:xfrm>
              </p:grpSpPr>
              <p:grpSp>
                <p:nvGrpSpPr>
                  <p:cNvPr id="2350" name="Group 1099"/>
                  <p:cNvGrpSpPr>
                    <a:grpSpLocks/>
                  </p:cNvGrpSpPr>
                  <p:nvPr/>
                </p:nvGrpSpPr>
                <p:grpSpPr bwMode="auto">
                  <a:xfrm>
                    <a:off x="1612" y="2992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276556" name="Rectangle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57" name="Rectangle 1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1" hangingPunct="1"/>
                      <a:r>
                        <a:rPr lang="en-US" sz="1000">
                          <a:solidFill>
                            <a:srgbClr val="000000"/>
                          </a:solidFill>
                          <a:latin typeface="Tahoma" pitchFamily="-107" charset="0"/>
                        </a:rPr>
                        <a:t>EFP</a:t>
                      </a:r>
                      <a:endParaRPr lang="en-US" sz="1000" b="0">
                        <a:latin typeface="Tahoma" pitchFamily="-107" charset="0"/>
                      </a:endParaRPr>
                    </a:p>
                  </p:txBody>
                </p:sp>
              </p:grpSp>
              <p:grpSp>
                <p:nvGrpSpPr>
                  <p:cNvPr id="235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1708" y="3088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276559" name="Rectangle 1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60" name="Rectangle 1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1" hangingPunct="1"/>
                      <a:r>
                        <a:rPr lang="en-US" sz="1000">
                          <a:solidFill>
                            <a:srgbClr val="000000"/>
                          </a:solidFill>
                          <a:latin typeface="Tahoma" pitchFamily="-107" charset="0"/>
                        </a:rPr>
                        <a:t>EFP</a:t>
                      </a:r>
                      <a:endParaRPr lang="en-US" sz="1000" b="0">
                        <a:latin typeface="Tahoma" pitchFamily="-107" charset="0"/>
                      </a:endParaRPr>
                    </a:p>
                  </p:txBody>
                </p:sp>
              </p:grpSp>
              <p:grpSp>
                <p:nvGrpSpPr>
                  <p:cNvPr id="2352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1804" y="3184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276562" name="Rectangle 1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63" name="Rectangle 1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1" hangingPunct="1"/>
                      <a:r>
                        <a:rPr lang="en-US" sz="1000">
                          <a:solidFill>
                            <a:srgbClr val="000000"/>
                          </a:solidFill>
                          <a:latin typeface="Tahoma" pitchFamily="-107" charset="0"/>
                        </a:rPr>
                        <a:t>EFP</a:t>
                      </a:r>
                      <a:endParaRPr lang="en-US" sz="1000" b="0">
                        <a:latin typeface="Tahoma" pitchFamily="-107" charset="0"/>
                      </a:endParaRPr>
                    </a:p>
                  </p:txBody>
                </p:sp>
              </p:grpSp>
            </p:grpSp>
            <p:sp>
              <p:nvSpPr>
                <p:cNvPr id="276564" name="Text Box 1108"/>
                <p:cNvSpPr txBox="1">
                  <a:spLocks noChangeArrowheads="1"/>
                </p:cNvSpPr>
                <p:nvPr/>
              </p:nvSpPr>
              <p:spPr bwMode="auto">
                <a:xfrm>
                  <a:off x="2173" y="2936"/>
                  <a:ext cx="576" cy="228"/>
                </a:xfrm>
                <a:prstGeom prst="rect">
                  <a:avLst/>
                </a:prstGeom>
                <a:noFill/>
                <a:ln w="28575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kumimoji="1" lang="en-US" sz="1600">
                      <a:solidFill>
                        <a:srgbClr val="02016B"/>
                      </a:solidFill>
                      <a:latin typeface="Comic Sans MS" pitchFamily="-107" charset="0"/>
                    </a:rPr>
                    <a:t>~4sec</a:t>
                  </a:r>
                </a:p>
              </p:txBody>
            </p:sp>
          </p:grpSp>
          <p:cxnSp>
            <p:nvCxnSpPr>
              <p:cNvPr id="276565" name="AutoShape 1109"/>
              <p:cNvCxnSpPr>
                <a:cxnSpLocks noChangeShapeType="1"/>
                <a:endCxn id="276568" idx="0"/>
              </p:cNvCxnSpPr>
              <p:nvPr/>
            </p:nvCxnSpPr>
            <p:spPr bwMode="auto">
              <a:xfrm rot="16200000" flipH="1">
                <a:off x="4817" y="3420"/>
                <a:ext cx="229" cy="3"/>
              </a:xfrm>
              <a:prstGeom prst="bentConnector3">
                <a:avLst>
                  <a:gd name="adj1" fmla="val 49782"/>
                </a:avLst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2353" name="Group 1110"/>
              <p:cNvGrpSpPr>
                <a:grpSpLocks/>
              </p:cNvGrpSpPr>
              <p:nvPr/>
            </p:nvGrpSpPr>
            <p:grpSpPr bwMode="auto">
              <a:xfrm>
                <a:off x="4661" y="3536"/>
                <a:ext cx="528" cy="166"/>
                <a:chOff x="3884" y="3168"/>
                <a:chExt cx="572" cy="166"/>
              </a:xfrm>
            </p:grpSpPr>
            <p:sp>
              <p:nvSpPr>
                <p:cNvPr id="276567" name="Oval 1111"/>
                <p:cNvSpPr>
                  <a:spLocks noChangeArrowheads="1"/>
                </p:cNvSpPr>
                <p:nvPr/>
              </p:nvSpPr>
              <p:spPr bwMode="auto">
                <a:xfrm>
                  <a:off x="3884" y="3184"/>
                  <a:ext cx="572" cy="11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2F274">
                        <a:gamma/>
                        <a:shade val="46275"/>
                        <a:invGamma/>
                      </a:srgbClr>
                    </a:gs>
                    <a:gs pos="50000">
                      <a:srgbClr val="F2F274"/>
                    </a:gs>
                    <a:gs pos="100000">
                      <a:srgbClr val="F2F274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568" name="Text Box 1112"/>
                <p:cNvSpPr txBox="1">
                  <a:spLocks noChangeArrowheads="1"/>
                </p:cNvSpPr>
                <p:nvPr/>
              </p:nvSpPr>
              <p:spPr bwMode="auto">
                <a:xfrm>
                  <a:off x="4006" y="3168"/>
                  <a:ext cx="344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latin typeface="Tahoma" pitchFamily="-107" charset="0"/>
                    </a:rPr>
                    <a:t>EFN</a:t>
                  </a:r>
                </a:p>
              </p:txBody>
            </p:sp>
          </p:grpSp>
          <p:cxnSp>
            <p:nvCxnSpPr>
              <p:cNvPr id="276569" name="AutoShape 1113"/>
              <p:cNvCxnSpPr>
                <a:cxnSpLocks noChangeShapeType="1"/>
                <a:stCxn id="276567" idx="1"/>
                <a:endCxn id="276553" idx="3"/>
              </p:cNvCxnSpPr>
              <p:nvPr/>
            </p:nvCxnSpPr>
            <p:spPr bwMode="auto">
              <a:xfrm rot="5400000" flipH="1">
                <a:off x="4141" y="2971"/>
                <a:ext cx="162" cy="1033"/>
              </a:xfrm>
              <a:prstGeom prst="bentConnector2">
                <a:avLst/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2354" name="Group 1114"/>
              <p:cNvGrpSpPr>
                <a:grpSpLocks/>
              </p:cNvGrpSpPr>
              <p:nvPr/>
            </p:nvGrpSpPr>
            <p:grpSpPr bwMode="auto">
              <a:xfrm>
                <a:off x="5293" y="3862"/>
                <a:ext cx="250" cy="322"/>
                <a:chOff x="4258" y="3403"/>
                <a:chExt cx="250" cy="322"/>
              </a:xfrm>
            </p:grpSpPr>
            <p:grpSp>
              <p:nvGrpSpPr>
                <p:cNvPr id="2355" name="Group 1115"/>
                <p:cNvGrpSpPr>
                  <a:grpSpLocks/>
                </p:cNvGrpSpPr>
                <p:nvPr/>
              </p:nvGrpSpPr>
              <p:grpSpPr bwMode="auto">
                <a:xfrm>
                  <a:off x="4258" y="3403"/>
                  <a:ext cx="250" cy="322"/>
                  <a:chOff x="4258" y="3403"/>
                  <a:chExt cx="250" cy="322"/>
                </a:xfrm>
              </p:grpSpPr>
              <p:grpSp>
                <p:nvGrpSpPr>
                  <p:cNvPr id="2356" name="Group 1116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22"/>
                    <a:chOff x="4258" y="3403"/>
                    <a:chExt cx="250" cy="322"/>
                  </a:xfrm>
                </p:grpSpPr>
                <p:sp>
                  <p:nvSpPr>
                    <p:cNvPr id="276573" name="Rectangle 1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4" name="Rectangle 1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5" name="Rectangle 1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6" name="Rectangle 1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7" name="Rectangle 1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8" name="Rectangle 1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79" name="Rectangle 1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0" name="Rectangle 1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1" name="Rectangle 1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2" name="Rectangle 1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3" name="Rectangle 1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4" name="Rectangle 1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5" name="Rectangle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6" name="Rectangle 1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7" name="Rectangle 1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8" name="Rectangle 1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89" name="Rectangle 1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0" name="Rectangle 1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1" name="Rectangle 1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2" name="Rectangle 1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3" name="Rectangle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4" name="Rectangle 1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5" name="Rectangle 1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6" name="Rectangle 1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7" name="Rectangle 1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8" name="Rectangle 1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599" name="Rectangle 1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0" name="Rectangle 1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1" name="Rectangle 1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2" name="Rectangle 1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3" name="Rectangle 1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4" name="Rectangle 1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5" name="Rectangle 1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6" name="Rectangle 1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7" name="Rectangle 1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8" name="Rectangle 1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09" name="Rectangle 1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0" name="Rectangle 1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1" name="Rectangle 1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2" name="Rectangle 1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3" name="Rectangle 1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4" name="Rectangle 1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5" name="Rectangle 1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6" name="Rectangle 1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7" name="Rectangle 1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8" name="Rectangle 1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19" name="Rectangle 1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0" name="Rectangle 1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1" name="Rectangle 1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2" name="Rectangle 1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3" name="Rectangle 1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4" name="Rectangle 1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5" name="Rectangle 1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6" name="Rectangle 1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7" name="Rectangle 1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8" name="Rectangle 1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9" name="Rectangle 1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0" name="Rectangle 1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1" name="Rectangle 1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2" name="Rectangle 1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3" name="Rectangle 1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4" name="Rectangle 1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5" name="Rectangle 1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6" name="Rectangle 1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7" name="Rectangle 1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8" name="Rectangle 1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39" name="Rectangle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0" name="Rectangle 1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1" name="Rectangle 1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2" name="Rectangle 1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3" name="Rectangle 1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4" name="Rectangle 1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5" name="Rectangle 1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6" name="Rectangle 1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7" name="Rectangle 1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8" name="Rectangle 1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49" name="Rectangle 1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0" name="Rectangle 1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1" name="Rectangle 1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2" name="Rectangle 1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3" name="Rectangle 1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4" name="Rectangle 1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5" name="Rectangle 1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6" name="Rectangle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7" name="Rectangle 1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8" name="Rectangle 1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9" name="Rectangle 1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0" name="Rectangle 1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1" name="Rectangle 1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2" name="Rectangle 1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3" name="Rectangle 1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4" name="Rectangle 1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5" name="Rectangle 1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6" name="Rectangle 1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7" name="Rectangle 1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8" name="Rectangle 1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69" name="Rectangle 1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0" name="Rectangle 1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1" name="Rectangle 1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2" name="Rectangle 1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3" name="Rectangle 1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4" name="Rectangle 1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5" name="Rectangle 1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6" name="Rectangle 1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7" name="Rectangle 1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8" name="Rectangle 1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79" name="Rectangle 1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0" name="Rectangle 1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1" name="Rectangle 1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2" name="Rectangle 1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3" name="Rectangle 1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4" name="Rectangle 1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5" name="Rectangle 1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6" name="Rectangle 1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7" name="Rectangle 1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8" name="Rectangle 1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9" name="Rectangle 1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0" name="Rectangle 1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1" name="Rectangle 1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2" name="Rectangle 1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3" name="Rectangle 1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4" name="Rectangle 1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5" name="Rectangle 1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6" name="Rectangle 1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7" name="Rectangle 1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8" name="Rectangle 1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99" name="Rectangle 1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0" name="Rectangle 1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1" name="Rectangle 1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2" name="Rectangle 1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3" name="Rectangle 1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4" name="Rectangle 1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5" name="Rectangle 1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6" name="Rectangle 1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7" name="Rectangle 1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8" name="Rectangle 1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09" name="Rectangle 1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0" name="Rectangle 1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1" name="Rectangle 1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2" name="Rectangle 1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3" name="Rectangle 1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4" name="Rectangle 1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5" name="Rectangle 1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6" name="Rectangle 1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7" name="Rectangle 1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8" name="Rectangle 1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9" name="Rectangle 1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0" name="Rectangle 1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1" name="Rectangle 1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2" name="Rectangle 1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3" name="Rectangle 1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4" name="Rectangle 1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5" name="Rectangle 1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6" name="Rectangle 1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7" name="Rectangle 1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8" name="Rectangle 1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29" name="Rectangle 1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0" name="Rectangle 1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1" name="Rectangle 1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2" name="Rectangle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3" name="Rectangle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4" name="Rectangle 1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5" name="Rectangle 1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6" name="Rectangle 1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7" name="Rectangle 1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8" name="Rectangle 1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39" name="Rectangle 1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0" name="Rectangle 1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1" name="Rectangle 1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2" name="Rectangle 1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3" name="Rectangle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4" name="Rectangle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5" name="Rectangle 1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6" name="Rectangle 1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7" name="Rectangle 1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8" name="Rectangle 1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9" name="Rectangle 1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0" name="Rectangle 1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1" name="Rectangle 1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2" name="Rectangle 1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3" name="Rectangle 1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4" name="Rectangle 1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5" name="Rectangle 1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6" name="Rectangle 1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7" name="Rectangle 1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8" name="Rectangle 1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59" name="Rectangle 1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0" name="Rectangle 1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1" name="Rectangle 1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2" name="Rectangle 1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3" name="Rectangle 1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4" name="Rectangle 1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5" name="Rectangle 1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6" name="Rectangle 1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7" name="Rectangle 1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8" name="Rectangle 1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69" name="Rectangle 1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0" name="Rectangle 1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1" name="Rectangle 1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2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2" name="Rectangle 1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3"/>
                      <a:ext cx="250" cy="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7" name="Group 1317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19"/>
                    <a:chOff x="4258" y="3403"/>
                    <a:chExt cx="250" cy="319"/>
                  </a:xfrm>
                </p:grpSpPr>
                <p:sp>
                  <p:nvSpPr>
                    <p:cNvPr id="276774" name="Freeform 1318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5" name="Freeform 1319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6" name="Rectangle 1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7" name="Rectangle 1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8" name="Rectangle 1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9" name="Rectangle 1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0" name="Rectangle 1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1" name="Rectangle 1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2" name="Rectangle 1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3" name="Rectangle 1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4" name="Rectangle 1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5" name="Rectangle 1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6" name="Rectangle 1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7" name="Rectangle 1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8" name="Rectangle 1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89" name="Rectangle 1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0" name="Rectangle 1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1" name="Rectangle 1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2" name="Rectangle 1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3" name="Rectangle 1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4" name="Rectangle 1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5" name="Rectangle 1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6" name="Rectangle 1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7" name="Rectangle 1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8" name="Rectangle 1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99" name="Rectangle 1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0" name="Rectangle 1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1" name="Rectangle 1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2" name="Rectangle 1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3" name="Rectangle 1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4" name="Rectangle 1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5" name="Rectangle 1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6" name="Rectangle 1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7" name="Rectangle 1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8" name="Rectangle 1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9" name="Rectangle 1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0" name="Rectangle 1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1" name="Rectangle 1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2" name="Rectangle 1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3" name="Rectangle 1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4" name="Rectangle 1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5" name="Rectangle 1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6" name="Rectangle 1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7" name="Rectangle 1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8" name="Rectangle 1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19" name="Rectangle 1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0" name="Rectangle 1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1" name="Rectangle 1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2" name="Rectangle 1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3" name="Rectangle 1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4" name="Rectangle 1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5" name="Rectangle 1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6" name="Rectangle 1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7" name="Rectangle 1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8" name="Rectangle 1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29" name="Rectangle 1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0" name="Rectangle 1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1" name="Rectangle 1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2" name="Rectangle 1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3" name="Rectangle 1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4" name="Rectangle 1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5" name="Rectangle 1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6" name="Rectangle 1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7" name="Rectangle 1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8" name="Rectangle 1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9" name="Rectangle 1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0" name="Rectangle 1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1" name="Rectangle 1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2" name="Rectangle 1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3" name="Rectangle 1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4" name="Rectangle 1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5" name="Rectangle 1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6" name="Rectangle 1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7" name="Rectangle 1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8" name="Rectangle 1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49" name="Rectangle 1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0" name="Rectangle 1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1" name="Rectangle 1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2" name="Rectangle 1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3" name="Rectangle 1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4" name="Rectangle 1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5" name="Rectangle 1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6" name="Rectangle 1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7" name="Rectangle 1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8" name="Rectangle 1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59" name="Rectangle 1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0" name="Rectangle 1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1" name="Rectangle 1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2" name="Rectangle 1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3" name="Rectangle 1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4" name="Rectangle 1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5" name="Rectangle 1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6" name="Rectangle 1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7" name="Rectangle 1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8" name="Rectangle 1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9" name="Rectangle 1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0" name="Rectangle 1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1" name="Rectangle 1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2" name="Rectangle 1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3" name="Rectangle 1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4" name="Rectangle 1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5" name="Rectangle 1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6" name="Rectangle 1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7" name="Rectangle 1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8" name="Rectangle 1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79" name="Rectangle 1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0" name="Rectangle 1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1" name="Rectangle 1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2" name="Rectangle 1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3" name="Rectangle 1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4" name="Rectangle 1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5" name="Rectangle 1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6" name="Rectangle 1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7" name="Rectangle 1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8" name="Rectangle 1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89" name="Rectangle 1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0" name="Rectangle 1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1" name="Rectangle 1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2" name="Rectangle 1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3" name="Rectangle 1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4" name="Rectangle 1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5" name="Rectangle 1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6" name="Rectangle 1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7" name="Rectangle 1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8" name="Rectangle 1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9" name="Rectangle 1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0" name="Rectangle 1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1" name="Rectangle 1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2" name="Rectangle 1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3" name="Rectangle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4" name="Rectangle 1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5" name="Rectangle 1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6" name="Rectangle 1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7" name="Rectangle 1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8" name="Rectangle 1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09" name="Rectangle 1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0" name="Rectangle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1" name="Rectangle 1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2" name="Rectangle 1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3" name="Rectangle 1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4" name="Rectangle 1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5" name="Rectangle 1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6" name="Rectangle 1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7" name="Rectangle 1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8" name="Rectangle 1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19" name="Rectangle 1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0" name="Rectangle 1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1" name="Rectangle 1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2" name="Rectangle 1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3" name="Rectangle 1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4" name="Rectangle 1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5" name="Rectangle 1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6" name="Rectangle 1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7" name="Rectangle 1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8" name="Rectangle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9" name="Rectangle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0" name="Rectangle 1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1" name="Rectangle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2" name="Rectangle 1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3" name="Rectangle 1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4" name="Rectangle 1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5" name="Rectangle 1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6" name="Rectangle 1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7" name="Rectangle 1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8" name="Rectangle 1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39" name="Rectangle 1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0" name="Rectangle 1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1" name="Rectangle 1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2" name="Rectangle 1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3" name="Rectangle 1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4" name="Rectangle 1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5" name="Rectangle 1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6" name="Rectangle 1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7" name="Rectangle 1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8" name="Rectangle 1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49" name="Rectangle 1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0" name="Rectangle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1" name="Rectangle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2" name="Rectangle 1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3" name="Rectangle 1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4" name="Rectangle 1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5" name="Rectangle 1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6" name="Rectangle 1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7" name="Rectangle 1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8" name="Rectangle 1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9" name="Rectangle 1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0" name="Rectangle 1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1" name="Rectangle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2" name="Rectangle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3" name="Rectangle 1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4" name="Rectangle 1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5" name="Rectangle 1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6" name="Rectangle 1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7" name="Rectangle 1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8" name="Rectangle 1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69" name="Rectangle 1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0" name="Rectangle 1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1" name="Rectangle 1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2" name="Rectangle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73" name="Rectangle 15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6974" name="Rectangle 1518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2"/>
                    <a:ext cx="250" cy="1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975" name="Rectangle 1519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3"/>
                    <a:ext cx="250" cy="2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6976" name="Freeform 1520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79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" y="49"/>
                    </a:cxn>
                    <a:cxn ang="0">
                      <a:pos x="11" y="55"/>
                    </a:cxn>
                    <a:cxn ang="0">
                      <a:pos x="21" y="61"/>
                    </a:cxn>
                    <a:cxn ang="0">
                      <a:pos x="36" y="68"/>
                    </a:cxn>
                    <a:cxn ang="0">
                      <a:pos x="55" y="73"/>
                    </a:cxn>
                    <a:cxn ang="0">
                      <a:pos x="76" y="76"/>
                    </a:cxn>
                    <a:cxn ang="0">
                      <a:pos x="98" y="79"/>
                    </a:cxn>
                    <a:cxn ang="0">
                      <a:pos x="123" y="79"/>
                    </a:cxn>
                    <a:cxn ang="0">
                      <a:pos x="149" y="79"/>
                    </a:cxn>
                    <a:cxn ang="0">
                      <a:pos x="171" y="76"/>
                    </a:cxn>
                    <a:cxn ang="0">
                      <a:pos x="192" y="73"/>
                    </a:cxn>
                    <a:cxn ang="0">
                      <a:pos x="211" y="68"/>
                    </a:cxn>
                    <a:cxn ang="0">
                      <a:pos x="226" y="61"/>
                    </a:cxn>
                    <a:cxn ang="0">
                      <a:pos x="236" y="55"/>
                    </a:cxn>
                    <a:cxn ang="0">
                      <a:pos x="245" y="49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47" h="79">
                      <a:moveTo>
                        <a:pt x="0" y="40"/>
                      </a:moveTo>
                      <a:lnTo>
                        <a:pt x="2" y="49"/>
                      </a:lnTo>
                      <a:lnTo>
                        <a:pt x="11" y="55"/>
                      </a:lnTo>
                      <a:lnTo>
                        <a:pt x="21" y="61"/>
                      </a:lnTo>
                      <a:lnTo>
                        <a:pt x="36" y="68"/>
                      </a:lnTo>
                      <a:lnTo>
                        <a:pt x="55" y="73"/>
                      </a:lnTo>
                      <a:lnTo>
                        <a:pt x="76" y="76"/>
                      </a:lnTo>
                      <a:lnTo>
                        <a:pt x="98" y="79"/>
                      </a:lnTo>
                      <a:lnTo>
                        <a:pt x="123" y="79"/>
                      </a:lnTo>
                      <a:lnTo>
                        <a:pt x="149" y="79"/>
                      </a:lnTo>
                      <a:lnTo>
                        <a:pt x="171" y="76"/>
                      </a:lnTo>
                      <a:lnTo>
                        <a:pt x="192" y="73"/>
                      </a:lnTo>
                      <a:lnTo>
                        <a:pt x="211" y="68"/>
                      </a:lnTo>
                      <a:lnTo>
                        <a:pt x="226" y="61"/>
                      </a:lnTo>
                      <a:lnTo>
                        <a:pt x="236" y="55"/>
                      </a:lnTo>
                      <a:lnTo>
                        <a:pt x="245" y="49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77" name="Freeform 1521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319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  <a:cxn ang="0">
                      <a:pos x="0" y="278"/>
                    </a:cxn>
                    <a:cxn ang="0">
                      <a:pos x="2" y="287"/>
                    </a:cxn>
                    <a:cxn ang="0">
                      <a:pos x="11" y="295"/>
                    </a:cxn>
                    <a:cxn ang="0">
                      <a:pos x="21" y="301"/>
                    </a:cxn>
                    <a:cxn ang="0">
                      <a:pos x="36" y="307"/>
                    </a:cxn>
                    <a:cxn ang="0">
                      <a:pos x="55" y="312"/>
                    </a:cxn>
                    <a:cxn ang="0">
                      <a:pos x="76" y="315"/>
                    </a:cxn>
                    <a:cxn ang="0">
                      <a:pos x="98" y="319"/>
                    </a:cxn>
                    <a:cxn ang="0">
                      <a:pos x="123" y="319"/>
                    </a:cxn>
                    <a:cxn ang="0">
                      <a:pos x="149" y="319"/>
                    </a:cxn>
                    <a:cxn ang="0">
                      <a:pos x="171" y="315"/>
                    </a:cxn>
                    <a:cxn ang="0">
                      <a:pos x="192" y="312"/>
                    </a:cxn>
                    <a:cxn ang="0">
                      <a:pos x="211" y="307"/>
                    </a:cxn>
                    <a:cxn ang="0">
                      <a:pos x="226" y="301"/>
                    </a:cxn>
                    <a:cxn ang="0">
                      <a:pos x="236" y="295"/>
                    </a:cxn>
                    <a:cxn ang="0">
                      <a:pos x="245" y="287"/>
                    </a:cxn>
                    <a:cxn ang="0">
                      <a:pos x="247" y="278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247" h="319">
                      <a:moveTo>
                        <a:pt x="123" y="0"/>
                      </a:move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278"/>
                      </a:lnTo>
                      <a:lnTo>
                        <a:pt x="2" y="287"/>
                      </a:lnTo>
                      <a:lnTo>
                        <a:pt x="11" y="295"/>
                      </a:lnTo>
                      <a:lnTo>
                        <a:pt x="21" y="301"/>
                      </a:lnTo>
                      <a:lnTo>
                        <a:pt x="36" y="307"/>
                      </a:lnTo>
                      <a:lnTo>
                        <a:pt x="55" y="312"/>
                      </a:lnTo>
                      <a:lnTo>
                        <a:pt x="76" y="315"/>
                      </a:lnTo>
                      <a:lnTo>
                        <a:pt x="98" y="319"/>
                      </a:lnTo>
                      <a:lnTo>
                        <a:pt x="123" y="319"/>
                      </a:lnTo>
                      <a:lnTo>
                        <a:pt x="149" y="319"/>
                      </a:lnTo>
                      <a:lnTo>
                        <a:pt x="171" y="315"/>
                      </a:lnTo>
                      <a:lnTo>
                        <a:pt x="192" y="312"/>
                      </a:lnTo>
                      <a:lnTo>
                        <a:pt x="211" y="307"/>
                      </a:lnTo>
                      <a:lnTo>
                        <a:pt x="226" y="301"/>
                      </a:lnTo>
                      <a:lnTo>
                        <a:pt x="236" y="295"/>
                      </a:lnTo>
                      <a:lnTo>
                        <a:pt x="245" y="287"/>
                      </a:lnTo>
                      <a:lnTo>
                        <a:pt x="247" y="278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78" name="Freeform 1522"/>
                <p:cNvSpPr>
                  <a:spLocks/>
                </p:cNvSpPr>
                <p:nvPr/>
              </p:nvSpPr>
              <p:spPr bwMode="auto">
                <a:xfrm>
                  <a:off x="4258" y="3443"/>
                  <a:ext cx="247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1" y="15"/>
                    </a:cxn>
                    <a:cxn ang="0">
                      <a:pos x="21" y="21"/>
                    </a:cxn>
                    <a:cxn ang="0">
                      <a:pos x="36" y="28"/>
                    </a:cxn>
                    <a:cxn ang="0">
                      <a:pos x="55" y="33"/>
                    </a:cxn>
                    <a:cxn ang="0">
                      <a:pos x="76" y="36"/>
                    </a:cxn>
                    <a:cxn ang="0">
                      <a:pos x="98" y="39"/>
                    </a:cxn>
                    <a:cxn ang="0">
                      <a:pos x="123" y="39"/>
                    </a:cxn>
                    <a:cxn ang="0">
                      <a:pos x="149" y="39"/>
                    </a:cxn>
                    <a:cxn ang="0">
                      <a:pos x="171" y="36"/>
                    </a:cxn>
                    <a:cxn ang="0">
                      <a:pos x="192" y="33"/>
                    </a:cxn>
                    <a:cxn ang="0">
                      <a:pos x="211" y="28"/>
                    </a:cxn>
                    <a:cxn ang="0">
                      <a:pos x="226" y="21"/>
                    </a:cxn>
                    <a:cxn ang="0">
                      <a:pos x="236" y="15"/>
                    </a:cxn>
                    <a:cxn ang="0">
                      <a:pos x="245" y="9"/>
                    </a:cxn>
                    <a:cxn ang="0">
                      <a:pos x="247" y="0"/>
                    </a:cxn>
                  </a:cxnLst>
                  <a:rect l="0" t="0" r="r" b="b"/>
                  <a:pathLst>
                    <a:path w="247" h="3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11" y="15"/>
                      </a:lnTo>
                      <a:lnTo>
                        <a:pt x="21" y="21"/>
                      </a:lnTo>
                      <a:lnTo>
                        <a:pt x="36" y="28"/>
                      </a:lnTo>
                      <a:lnTo>
                        <a:pt x="55" y="33"/>
                      </a:lnTo>
                      <a:lnTo>
                        <a:pt x="76" y="36"/>
                      </a:lnTo>
                      <a:lnTo>
                        <a:pt x="98" y="39"/>
                      </a:lnTo>
                      <a:lnTo>
                        <a:pt x="123" y="39"/>
                      </a:lnTo>
                      <a:lnTo>
                        <a:pt x="149" y="39"/>
                      </a:lnTo>
                      <a:lnTo>
                        <a:pt x="171" y="36"/>
                      </a:lnTo>
                      <a:lnTo>
                        <a:pt x="192" y="33"/>
                      </a:lnTo>
                      <a:lnTo>
                        <a:pt x="211" y="28"/>
                      </a:lnTo>
                      <a:lnTo>
                        <a:pt x="226" y="21"/>
                      </a:lnTo>
                      <a:lnTo>
                        <a:pt x="236" y="15"/>
                      </a:lnTo>
                      <a:lnTo>
                        <a:pt x="245" y="9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276979" name="AutoShape 1523"/>
              <p:cNvCxnSpPr>
                <a:cxnSpLocks noChangeShapeType="1"/>
                <a:stCxn id="276568" idx="2"/>
                <a:endCxn id="276904" idx="1"/>
              </p:cNvCxnSpPr>
              <p:nvPr/>
            </p:nvCxnSpPr>
            <p:spPr bwMode="auto">
              <a:xfrm rot="16200000" flipH="1">
                <a:off x="4924" y="3700"/>
                <a:ext cx="378" cy="360"/>
              </a:xfrm>
              <a:prstGeom prst="bentConnector2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276980" name="Text Box 1524"/>
              <p:cNvSpPr txBox="1">
                <a:spLocks noChangeArrowheads="1"/>
              </p:cNvSpPr>
              <p:nvPr/>
            </p:nvSpPr>
            <p:spPr bwMode="auto">
              <a:xfrm>
                <a:off x="4691" y="4121"/>
                <a:ext cx="732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solidFill>
                      <a:srgbClr val="FF000C"/>
                    </a:solidFill>
                    <a:latin typeface="Comic Sans MS" pitchFamily="-107" charset="0"/>
                  </a:rPr>
                  <a:t>300 MB/s</a:t>
                </a:r>
              </a:p>
            </p:txBody>
          </p:sp>
          <p:sp>
            <p:nvSpPr>
              <p:cNvPr id="276981" name="Text Box 1525" descr="60%"/>
              <p:cNvSpPr txBox="1">
                <a:spLocks noChangeArrowheads="1"/>
              </p:cNvSpPr>
              <p:nvPr/>
            </p:nvSpPr>
            <p:spPr bwMode="auto">
              <a:xfrm>
                <a:off x="2607" y="2050"/>
                <a:ext cx="1099" cy="973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r>
                  <a:rPr kumimoji="1" lang="en-US" sz="1400">
                    <a:latin typeface="Comic Sans MS" pitchFamily="-107" charset="0"/>
                  </a:rPr>
                  <a:t>LVL2</a:t>
                </a: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1400">
                  <a:latin typeface="Comic Sans MS" pitchFamily="-107" charset="0"/>
                </a:endParaRPr>
              </a:p>
              <a:p>
                <a:endParaRPr kumimoji="1" lang="en-US" sz="2000">
                  <a:latin typeface="Comic Sans MS" pitchFamily="-107" charset="0"/>
                </a:endParaRPr>
              </a:p>
              <a:p>
                <a:endParaRPr kumimoji="1" lang="en-US" sz="1200">
                  <a:latin typeface="Comic Sans MS" pitchFamily="-107" charset="0"/>
                </a:endParaRPr>
              </a:p>
            </p:txBody>
          </p:sp>
          <p:sp>
            <p:nvSpPr>
              <p:cNvPr id="276982" name="Text Box 1526"/>
              <p:cNvSpPr txBox="1">
                <a:spLocks noChangeArrowheads="1"/>
              </p:cNvSpPr>
              <p:nvPr/>
            </p:nvSpPr>
            <p:spPr bwMode="auto">
              <a:xfrm>
                <a:off x="3152" y="2070"/>
                <a:ext cx="574" cy="22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600">
                    <a:solidFill>
                      <a:srgbClr val="02016B"/>
                    </a:solidFill>
                    <a:latin typeface="Comic Sans MS" pitchFamily="-107" charset="0"/>
                  </a:rPr>
                  <a:t>~40ms</a:t>
                </a:r>
              </a:p>
            </p:txBody>
          </p:sp>
          <p:grpSp>
            <p:nvGrpSpPr>
              <p:cNvPr id="2358" name="Group 1527"/>
              <p:cNvGrpSpPr>
                <a:grpSpLocks/>
              </p:cNvGrpSpPr>
              <p:nvPr/>
            </p:nvGrpSpPr>
            <p:grpSpPr bwMode="auto">
              <a:xfrm>
                <a:off x="2648" y="2560"/>
                <a:ext cx="266" cy="159"/>
                <a:chOff x="1500" y="2408"/>
                <a:chExt cx="289" cy="159"/>
              </a:xfrm>
            </p:grpSpPr>
            <p:sp>
              <p:nvSpPr>
                <p:cNvPr id="276984" name="Rectangle 1528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985" name="Rectangle 1529"/>
                <p:cNvSpPr>
                  <a:spLocks noChangeArrowheads="1"/>
                </p:cNvSpPr>
                <p:nvPr/>
              </p:nvSpPr>
              <p:spPr bwMode="auto">
                <a:xfrm>
                  <a:off x="1565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L2P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grpSp>
            <p:nvGrpSpPr>
              <p:cNvPr id="2359" name="Group 1530"/>
              <p:cNvGrpSpPr>
                <a:grpSpLocks/>
              </p:cNvGrpSpPr>
              <p:nvPr/>
            </p:nvGrpSpPr>
            <p:grpSpPr bwMode="auto">
              <a:xfrm>
                <a:off x="3257" y="2272"/>
                <a:ext cx="303" cy="160"/>
                <a:chOff x="2176" y="2120"/>
                <a:chExt cx="329" cy="160"/>
              </a:xfrm>
            </p:grpSpPr>
            <p:grpSp>
              <p:nvGrpSpPr>
                <p:cNvPr id="2360" name="Group 1531"/>
                <p:cNvGrpSpPr>
                  <a:grpSpLocks/>
                </p:cNvGrpSpPr>
                <p:nvPr/>
              </p:nvGrpSpPr>
              <p:grpSpPr bwMode="auto">
                <a:xfrm>
                  <a:off x="2176" y="2120"/>
                  <a:ext cx="329" cy="160"/>
                  <a:chOff x="2775" y="1724"/>
                  <a:chExt cx="331" cy="206"/>
                </a:xfrm>
              </p:grpSpPr>
              <p:grpSp>
                <p:nvGrpSpPr>
                  <p:cNvPr id="2361" name="Group 1532"/>
                  <p:cNvGrpSpPr>
                    <a:grpSpLocks/>
                  </p:cNvGrpSpPr>
                  <p:nvPr/>
                </p:nvGrpSpPr>
                <p:grpSpPr bwMode="auto">
                  <a:xfrm>
                    <a:off x="2775" y="1724"/>
                    <a:ext cx="331" cy="206"/>
                    <a:chOff x="2775" y="1724"/>
                    <a:chExt cx="331" cy="206"/>
                  </a:xfrm>
                </p:grpSpPr>
                <p:grpSp>
                  <p:nvGrpSpPr>
                    <p:cNvPr id="2362" name="Group 15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5" y="1724"/>
                      <a:ext cx="331" cy="206"/>
                      <a:chOff x="2775" y="1724"/>
                      <a:chExt cx="331" cy="206"/>
                    </a:xfrm>
                  </p:grpSpPr>
                  <p:sp>
                    <p:nvSpPr>
                      <p:cNvPr id="276990" name="Rectangle 15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1" name="Rectangle 15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2" name="Rectangle 15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3" name="Rectangle 15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4" name="Rectangle 15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5" name="Rectangle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6" name="Rectangle 15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7" name="Rectangle 15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8" name="Rectangle 15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999" name="Rectangle 15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0" name="Rectangle 15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1" name="Rectangle 15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2" name="Rectangle 15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3" name="Rectangle 15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4" name="Rectangle 15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5" name="Rectangle 15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6" name="Rectangle 15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7" name="Rectangle 15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8" name="Rectangle 15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09" name="Rectangle 15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0" name="Rectangle 15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1" name="Rectangle 15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2" name="Rectangle 15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3" name="Rectangle 15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4" name="Rectangle 15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5" name="Rectangle 15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6" name="Rectangle 15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7" name="Rectangle 15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8" name="Rectangle 15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19" name="Rectangle 1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0" name="Rectangle 1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1" name="Rectangle 15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4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2" name="Rectangle 15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3" name="Rectangle 15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4" name="Rectangle 15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5" name="Rectangle 15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6" name="Rectangle 15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7" name="Rectangle 15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8" name="Rectangle 15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29" name="Rectangle 15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0" name="Rectangle 15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1" name="Rectangle 15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2" name="Rectangle 15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3" name="Rectangle 15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4" name="Rectangle 15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5" name="Rectangle 15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6" name="Rectangle 15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7" name="Rectangle 15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8" name="Rectangle 15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39" name="Rectangle 15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0" name="Rectangle 15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1" name="Rectangle 15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2" name="Rectangle 15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3" name="Rectangle 15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4" name="Rectangle 15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5" name="Rectangle 15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6" name="Rectangle 15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7" name="Rectangle 15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8" name="Rectangle 1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49" name="Rectangle 15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0" name="Rectangle 15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1" name="Rectangle 1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2" name="Rectangle 1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3" name="Rectangle 1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4" name="Rectangle 15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5" name="Rectangle 15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6" name="Rectangle 16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7" name="Rectangle 16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8" name="Rectangle 16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59" name="Rectangle 16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0" name="Rectangle 16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1" name="Rectangle 16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2" name="Rectangle 16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3" name="Rectangle 16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4" name="Rectangle 16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5" name="Rectangle 16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6" name="Rectangle 16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7" name="Rectangle 16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8" name="Rectangle 16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69" name="Rectangle 16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0" name="Rectangle 16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1" name="Rectangle 16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2" name="Rectangle 16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3" name="Rectangle 16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4" name="Rectangle 16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5" name="Rectangle 16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6" name="Rectangle 16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7" name="Rectangle 16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8" name="Rectangle 16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79" name="Rectangle 16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0" name="Rectangle 16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1" name="Rectangle 16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2" name="Rectangle 16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3" name="Rectangle 16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4" name="Rectangle 16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7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5" name="Rectangle 16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6" name="Rectangle 16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7" name="Rectangle 16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8" name="Rectangle 16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89" name="Rectangle 16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0" name="Rectangle 16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1" name="Rectangle 16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2" name="Rectangle 16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3" name="Rectangle 16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4" name="Rectangle 16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5" name="Rectangle 16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6" name="Rectangle 16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7" name="Rectangle 1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8" name="Rectangle 1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099" name="Rectangle 16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0" name="Rectangle 16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1" name="Rectangle 1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2" name="Rectangle 1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3" name="Rectangle 1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4" name="Rectangle 16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5" name="Rectangle 16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6" name="Rectangle 16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7" name="Rectangle 1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8" name="Rectangle 1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09" name="Rectangle 16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0" name="Rectangle 16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1" name="Rectangle 16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2" name="Rectangle 16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3" name="Rectangle 16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4" name="Rectangle 16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5" name="Rectangle 16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6" name="Freeform 16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1724"/>
                        <a:ext cx="328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20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0" y="200"/>
                          </a:cxn>
                          <a:cxn ang="0">
                            <a:pos x="34" y="203"/>
                          </a:cxn>
                          <a:cxn ang="0">
                            <a:pos x="294" y="203"/>
                          </a:cxn>
                          <a:cxn ang="0">
                            <a:pos x="307" y="200"/>
                          </a:cxn>
                          <a:cxn ang="0">
                            <a:pos x="318" y="193"/>
                          </a:cxn>
                          <a:cxn ang="0">
                            <a:pos x="324" y="182"/>
                          </a:cxn>
                          <a:cxn ang="0">
                            <a:pos x="328" y="169"/>
                          </a:cxn>
                          <a:cxn ang="0">
                            <a:pos x="328" y="34"/>
                          </a:cxn>
                          <a:cxn ang="0">
                            <a:pos x="324" y="21"/>
                          </a:cxn>
                          <a:cxn ang="0">
                            <a:pos x="318" y="10"/>
                          </a:cxn>
                          <a:cxn ang="0">
                            <a:pos x="307" y="3"/>
                          </a:cxn>
                          <a:cxn ang="0">
                            <a:pos x="294" y="0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328" h="203">
                            <a:moveTo>
                              <a:pt x="34" y="0"/>
                            </a:moveTo>
                            <a:lnTo>
                              <a:pt x="20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0" y="200"/>
                            </a:lnTo>
                            <a:lnTo>
                              <a:pt x="34" y="203"/>
                            </a:lnTo>
                            <a:lnTo>
                              <a:pt x="294" y="203"/>
                            </a:lnTo>
                            <a:lnTo>
                              <a:pt x="307" y="200"/>
                            </a:lnTo>
                            <a:lnTo>
                              <a:pt x="318" y="193"/>
                            </a:lnTo>
                            <a:lnTo>
                              <a:pt x="324" y="182"/>
                            </a:lnTo>
                            <a:lnTo>
                              <a:pt x="328" y="169"/>
                            </a:lnTo>
                            <a:lnTo>
                              <a:pt x="328" y="34"/>
                            </a:lnTo>
                            <a:lnTo>
                              <a:pt x="324" y="21"/>
                            </a:lnTo>
                            <a:lnTo>
                              <a:pt x="318" y="10"/>
                            </a:lnTo>
                            <a:lnTo>
                              <a:pt x="307" y="3"/>
                            </a:lnTo>
                            <a:lnTo>
                              <a:pt x="294" y="0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7" name="Freeform 16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1724"/>
                        <a:ext cx="328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20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0" y="200"/>
                          </a:cxn>
                          <a:cxn ang="0">
                            <a:pos x="34" y="203"/>
                          </a:cxn>
                          <a:cxn ang="0">
                            <a:pos x="294" y="203"/>
                          </a:cxn>
                          <a:cxn ang="0">
                            <a:pos x="307" y="200"/>
                          </a:cxn>
                          <a:cxn ang="0">
                            <a:pos x="318" y="193"/>
                          </a:cxn>
                          <a:cxn ang="0">
                            <a:pos x="324" y="182"/>
                          </a:cxn>
                          <a:cxn ang="0">
                            <a:pos x="328" y="169"/>
                          </a:cxn>
                          <a:cxn ang="0">
                            <a:pos x="328" y="34"/>
                          </a:cxn>
                          <a:cxn ang="0">
                            <a:pos x="324" y="21"/>
                          </a:cxn>
                          <a:cxn ang="0">
                            <a:pos x="318" y="10"/>
                          </a:cxn>
                          <a:cxn ang="0">
                            <a:pos x="307" y="3"/>
                          </a:cxn>
                          <a:cxn ang="0">
                            <a:pos x="294" y="0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328" h="203">
                            <a:moveTo>
                              <a:pt x="34" y="0"/>
                            </a:moveTo>
                            <a:lnTo>
                              <a:pt x="20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0" y="200"/>
                            </a:lnTo>
                            <a:lnTo>
                              <a:pt x="34" y="203"/>
                            </a:lnTo>
                            <a:lnTo>
                              <a:pt x="294" y="203"/>
                            </a:lnTo>
                            <a:lnTo>
                              <a:pt x="307" y="200"/>
                            </a:lnTo>
                            <a:lnTo>
                              <a:pt x="318" y="193"/>
                            </a:lnTo>
                            <a:lnTo>
                              <a:pt x="324" y="182"/>
                            </a:lnTo>
                            <a:lnTo>
                              <a:pt x="328" y="169"/>
                            </a:lnTo>
                            <a:lnTo>
                              <a:pt x="328" y="34"/>
                            </a:lnTo>
                            <a:lnTo>
                              <a:pt x="324" y="21"/>
                            </a:lnTo>
                            <a:lnTo>
                              <a:pt x="318" y="10"/>
                            </a:lnTo>
                            <a:lnTo>
                              <a:pt x="307" y="3"/>
                            </a:lnTo>
                            <a:lnTo>
                              <a:pt x="294" y="0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8" name="Rectangle 16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19" name="Rectangle 16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0" name="Rectangle 16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1" name="Rectangle 1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2" name="Rectangle 16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3" name="Rectangle 1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4" name="Rectangle 16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5" name="Rectangle 16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6" name="Rectangle 1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7" name="Rectangle 1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8" name="Rectangle 16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29" name="Rectangle 16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0" name="Rectangle 16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1" name="Rectangle 16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2" name="Rectangle 16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3" name="Rectangle 16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4" name="Rectangle 16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5" name="Rectangle 16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6" name="Rectangle 16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7" name="Rectangle 16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8" name="Rectangle 16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39" name="Rectangle 16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0" name="Rectangle 16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1" name="Rectangle 16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2" name="Rectangle 16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3" name="Rectangle 16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4" name="Rectangle 16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5" name="Rectangle 16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6" name="Rectangle 16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7" name="Rectangle 16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8" name="Rectangle 16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49" name="Rectangle 16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4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0" name="Rectangle 16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1" name="Rectangle 16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2" name="Rectangle 16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3" name="Rectangle 16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4" name="Rectangle 16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5" name="Rectangle 16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6" name="Rectangle 17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7" name="Rectangle 17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8" name="Rectangle 17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59" name="Rectangle 17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0" name="Rectangle 17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1" name="Rectangle 17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2" name="Rectangle 17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3" name="Rectangle 17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4" name="Rectangle 17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5" name="Rectangle 17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6" name="Rectangle 17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7" name="Rectangle 17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8" name="Rectangle 17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69" name="Rectangle 17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0" name="Rectangle 17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1" name="Rectangle 17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2" name="Rectangle 17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3" name="Rectangle 17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4" name="Rectangle 17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5" name="Rectangle 17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6" name="Rectangle 17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7" name="Rectangle 17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8" name="Rectangle 17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79" name="Rectangle 17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0" name="Rectangle 17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1" name="Rectangle 17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2" name="Rectangle 17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3" name="Rectangle 17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4" name="Rectangle 17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5" name="Rectangle 17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6" name="Rectangle 17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7" name="Rectangle 17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8" name="Rectangle 17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189" name="Rectangle 17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7190" name="Rectangle 1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2"/>
                      <a:ext cx="331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1" name="Rectangle 1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3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2" name="Rectangle 1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5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3" name="Rectangle 1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4" name="Rectangle 1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8"/>
                      <a:ext cx="331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5" name="Rectangle 1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0"/>
                      <a:ext cx="331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6" name="Rectangle 1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7" name="Rectangle 1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3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8" name="Rectangle 1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4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9" name="Rectangle 1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6"/>
                      <a:ext cx="331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0" name="Rectangle 1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8"/>
                      <a:ext cx="331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1" name="Rectangle 1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9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2" name="Rectangle 1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1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3" name="Rectangle 1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2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4" name="Rectangle 1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4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5" name="Rectangle 1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6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6" name="Rectangle 1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7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7" name="Rectangle 1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9"/>
                      <a:ext cx="331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8" name="Rectangle 1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1"/>
                      <a:ext cx="331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09" name="Rectangle 1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2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0" name="Rectangle 1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4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1" name="Rectangle 1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5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2" name="Rectangle 1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7"/>
                      <a:ext cx="331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3" name="Rectangle 1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0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4" name="Rectangle 1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2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5" name="Rectangle 1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3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6" name="Rectangle 17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5"/>
                      <a:ext cx="331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7" name="Rectangle 1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7"/>
                      <a:ext cx="331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8" name="Rectangle 1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8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19" name="Rectangle 1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0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0" name="Rectangle 1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1" name="Rectangle 1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3"/>
                      <a:ext cx="331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2" name="Rectangle 1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5"/>
                      <a:ext cx="331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3" name="Rectangle 1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4" name="Rectangle 1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8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5" name="Rectangle 1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9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6" name="Rectangle 1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7" name="Rectangle 1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3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8" name="Rectangle 1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4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9" name="Rectangle 1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6"/>
                      <a:ext cx="331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0" name="Rectangle 1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8"/>
                      <a:ext cx="331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1" name="Rectangle 1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9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2" name="Rectangle 1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1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3" name="Rectangle 1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2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4" name="Rectangle 1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4"/>
                      <a:ext cx="331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5" name="Rectangle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6"/>
                      <a:ext cx="331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6" name="Rectangle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7" name="Rectangle 1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9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8" name="Rectangle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0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39" name="Rectangle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0" name="Rectangle 1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4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1" name="Rectangle 1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5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2" name="Rectangle 1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7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43" name="Rectangle 17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8"/>
                      <a:ext cx="331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7244" name="Freeform 1788"/>
                  <p:cNvSpPr>
                    <a:spLocks/>
                  </p:cNvSpPr>
                  <p:nvPr/>
                </p:nvSpPr>
                <p:spPr bwMode="auto">
                  <a:xfrm>
                    <a:off x="2775" y="1724"/>
                    <a:ext cx="328" cy="20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20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0" y="200"/>
                      </a:cxn>
                      <a:cxn ang="0">
                        <a:pos x="34" y="203"/>
                      </a:cxn>
                      <a:cxn ang="0">
                        <a:pos x="294" y="203"/>
                      </a:cxn>
                      <a:cxn ang="0">
                        <a:pos x="307" y="200"/>
                      </a:cxn>
                      <a:cxn ang="0">
                        <a:pos x="318" y="193"/>
                      </a:cxn>
                      <a:cxn ang="0">
                        <a:pos x="324" y="182"/>
                      </a:cxn>
                      <a:cxn ang="0">
                        <a:pos x="328" y="169"/>
                      </a:cxn>
                      <a:cxn ang="0">
                        <a:pos x="328" y="34"/>
                      </a:cxn>
                      <a:cxn ang="0">
                        <a:pos x="324" y="21"/>
                      </a:cxn>
                      <a:cxn ang="0">
                        <a:pos x="318" y="10"/>
                      </a:cxn>
                      <a:cxn ang="0">
                        <a:pos x="307" y="3"/>
                      </a:cxn>
                      <a:cxn ang="0">
                        <a:pos x="294" y="0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28" h="203">
                        <a:moveTo>
                          <a:pt x="34" y="0"/>
                        </a:moveTo>
                        <a:lnTo>
                          <a:pt x="20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0" y="200"/>
                        </a:lnTo>
                        <a:lnTo>
                          <a:pt x="34" y="203"/>
                        </a:lnTo>
                        <a:lnTo>
                          <a:pt x="294" y="203"/>
                        </a:lnTo>
                        <a:lnTo>
                          <a:pt x="307" y="200"/>
                        </a:lnTo>
                        <a:lnTo>
                          <a:pt x="318" y="193"/>
                        </a:lnTo>
                        <a:lnTo>
                          <a:pt x="324" y="182"/>
                        </a:lnTo>
                        <a:lnTo>
                          <a:pt x="328" y="169"/>
                        </a:lnTo>
                        <a:lnTo>
                          <a:pt x="328" y="34"/>
                        </a:lnTo>
                        <a:lnTo>
                          <a:pt x="324" y="21"/>
                        </a:lnTo>
                        <a:lnTo>
                          <a:pt x="318" y="10"/>
                        </a:lnTo>
                        <a:lnTo>
                          <a:pt x="307" y="3"/>
                        </a:lnTo>
                        <a:lnTo>
                          <a:pt x="29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245" name="Rectangle 1789"/>
                <p:cNvSpPr>
                  <a:spLocks noChangeArrowheads="1"/>
                </p:cNvSpPr>
                <p:nvPr/>
              </p:nvSpPr>
              <p:spPr bwMode="auto">
                <a:xfrm>
                  <a:off x="2226" y="2156"/>
                  <a:ext cx="247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L2SV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sp>
            <p:nvSpPr>
              <p:cNvPr id="277246" name="Line 1790"/>
              <p:cNvSpPr>
                <a:spLocks noChangeShapeType="1"/>
              </p:cNvSpPr>
              <p:nvPr/>
            </p:nvSpPr>
            <p:spPr bwMode="auto">
              <a:xfrm flipH="1">
                <a:off x="3007" y="2717"/>
                <a:ext cx="113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47" name="Oval 1791"/>
              <p:cNvSpPr>
                <a:spLocks noChangeArrowheads="1"/>
              </p:cNvSpPr>
              <p:nvPr/>
            </p:nvSpPr>
            <p:spPr bwMode="auto">
              <a:xfrm>
                <a:off x="3190" y="2648"/>
                <a:ext cx="484" cy="184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248" name="Text Box 1792"/>
              <p:cNvSpPr txBox="1">
                <a:spLocks noChangeArrowheads="1"/>
              </p:cNvSpPr>
              <p:nvPr/>
            </p:nvSpPr>
            <p:spPr bwMode="auto">
              <a:xfrm>
                <a:off x="3294" y="2656"/>
                <a:ext cx="29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000">
                    <a:latin typeface="Tahoma" pitchFamily="-107" charset="0"/>
                  </a:rPr>
                  <a:t>L2N</a:t>
                </a:r>
              </a:p>
            </p:txBody>
          </p:sp>
          <p:sp>
            <p:nvSpPr>
              <p:cNvPr id="277249" name="Line 1793"/>
              <p:cNvSpPr>
                <a:spLocks noChangeShapeType="1"/>
              </p:cNvSpPr>
              <p:nvPr/>
            </p:nvSpPr>
            <p:spPr bwMode="auto">
              <a:xfrm>
                <a:off x="3401" y="2464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250" name="Line 1794"/>
              <p:cNvSpPr>
                <a:spLocks noChangeShapeType="1"/>
              </p:cNvSpPr>
              <p:nvPr/>
            </p:nvSpPr>
            <p:spPr bwMode="auto">
              <a:xfrm rot="5400000" flipV="1">
                <a:off x="3178" y="2267"/>
                <a:ext cx="1" cy="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363" name="Group 1795"/>
              <p:cNvGrpSpPr>
                <a:grpSpLocks/>
              </p:cNvGrpSpPr>
              <p:nvPr/>
            </p:nvGrpSpPr>
            <p:grpSpPr bwMode="auto">
              <a:xfrm>
                <a:off x="2736" y="2656"/>
                <a:ext cx="267" cy="159"/>
                <a:chOff x="1500" y="2408"/>
                <a:chExt cx="289" cy="159"/>
              </a:xfrm>
            </p:grpSpPr>
            <p:sp>
              <p:nvSpPr>
                <p:cNvPr id="277252" name="Rectangle 1796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53" name="Rectangle 1797"/>
                <p:cNvSpPr>
                  <a:spLocks noChangeArrowheads="1"/>
                </p:cNvSpPr>
                <p:nvPr/>
              </p:nvSpPr>
              <p:spPr bwMode="auto">
                <a:xfrm>
                  <a:off x="1564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L2P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grpSp>
            <p:nvGrpSpPr>
              <p:cNvPr id="2364" name="Group 1798"/>
              <p:cNvGrpSpPr>
                <a:grpSpLocks/>
              </p:cNvGrpSpPr>
              <p:nvPr/>
            </p:nvGrpSpPr>
            <p:grpSpPr bwMode="auto">
              <a:xfrm>
                <a:off x="2825" y="2752"/>
                <a:ext cx="266" cy="159"/>
                <a:chOff x="1500" y="2408"/>
                <a:chExt cx="289" cy="159"/>
              </a:xfrm>
            </p:grpSpPr>
            <p:sp>
              <p:nvSpPr>
                <p:cNvPr id="277255" name="Rectangle 1799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256" name="Rectangle 1800"/>
                <p:cNvSpPr>
                  <a:spLocks noChangeArrowheads="1"/>
                </p:cNvSpPr>
                <p:nvPr/>
              </p:nvSpPr>
              <p:spPr bwMode="auto">
                <a:xfrm>
                  <a:off x="1565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L2P</a:t>
                  </a:r>
                  <a:endParaRPr lang="en-US" sz="1000" b="0">
                    <a:latin typeface="Tahoma" pitchFamily="-107" charset="0"/>
                  </a:endParaRPr>
                </a:p>
              </p:txBody>
            </p:sp>
          </p:grpSp>
          <p:grpSp>
            <p:nvGrpSpPr>
              <p:cNvPr id="2365" name="Group 1801"/>
              <p:cNvGrpSpPr>
                <a:grpSpLocks/>
              </p:cNvGrpSpPr>
              <p:nvPr/>
            </p:nvGrpSpPr>
            <p:grpSpPr bwMode="auto">
              <a:xfrm>
                <a:off x="2806" y="2266"/>
                <a:ext cx="305" cy="160"/>
                <a:chOff x="1736" y="2034"/>
                <a:chExt cx="330" cy="160"/>
              </a:xfrm>
            </p:grpSpPr>
            <p:grpSp>
              <p:nvGrpSpPr>
                <p:cNvPr id="2366" name="Group 1802"/>
                <p:cNvGrpSpPr>
                  <a:grpSpLocks/>
                </p:cNvGrpSpPr>
                <p:nvPr/>
              </p:nvGrpSpPr>
              <p:grpSpPr bwMode="auto">
                <a:xfrm>
                  <a:off x="1736" y="2034"/>
                  <a:ext cx="330" cy="160"/>
                  <a:chOff x="2320" y="1724"/>
                  <a:chExt cx="333" cy="206"/>
                </a:xfrm>
              </p:grpSpPr>
              <p:grpSp>
                <p:nvGrpSpPr>
                  <p:cNvPr id="2367" name="Group 1803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grpSp>
                  <p:nvGrpSpPr>
                    <p:cNvPr id="276773" name="Group 1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0" y="1724"/>
                      <a:ext cx="333" cy="206"/>
                      <a:chOff x="2320" y="1724"/>
                      <a:chExt cx="333" cy="206"/>
                    </a:xfrm>
                  </p:grpSpPr>
                  <p:sp>
                    <p:nvSpPr>
                      <p:cNvPr id="277261" name="Rectangle 18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2" name="Rectangle 18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3" name="Rectangle 18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4" name="Rectangle 18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5" name="Rectangle 18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6" name="Rectangle 18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7" name="Rectangle 18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8" name="Rectangle 18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69" name="Rectangle 18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0" name="Rectangle 18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1" name="Rectangle 18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2" name="Rectangle 18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3" name="Rectangle 18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4" name="Rectangle 18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5" name="Rectangle 1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6" name="Rectangle 1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7" name="Rectangle 18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8" name="Rectangle 1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79" name="Rectangle 1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0" name="Rectangle 18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1" name="Rectangle 18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2" name="Rectangle 18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3" name="Rectangle 18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4" name="Rectangle 1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5" name="Rectangle 1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6" name="Rectangle 18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7" name="Rectangle 18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8" name="Rectangle 18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89" name="Rectangle 18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0" name="Rectangle 18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1" name="Rectangle 1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2" name="Rectangle 1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3" name="Rectangle 18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4" name="Rectangle 18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5" name="Rectangle 18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6" name="Rectangle 1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7" name="Rectangle 18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8" name="Rectangle 18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299" name="Rectangle 1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0" name="Rectangle 1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1" name="Rectangle 18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2" name="Rectangle 18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3" name="Rectangle 1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4" name="Rectangle 1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5" name="Rectangle 18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6" name="Rectangle 18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7" name="Rectangle 18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8" name="Rectangle 18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09" name="Rectangle 18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0" name="Rectangle 18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1" name="Rectangle 18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2" name="Rectangle 1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3" name="Rectangle 1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4" name="Rectangle 18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5" name="Rectangle 1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6" name="Rectangle 1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7" name="Rectangle 18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8" name="Rectangle 18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19" name="Rectangle 18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0" name="Rectangle 18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1" name="Rectangle 18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2" name="Rectangle 18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3" name="Rectangle 18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4" name="Rectangle 18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5" name="Rectangle 18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6" name="Rectangle 18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7" name="Rectangle 18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8" name="Rectangle 18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29" name="Rectangle 18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0" name="Rectangle 18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1" name="Rectangle 18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2" name="Rectangle 18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3" name="Rectangle 1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4" name="Rectangle 18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5" name="Rectangle 18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6" name="Rectangle 18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7" name="Rectangle 18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8" name="Rectangle 18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39" name="Rectangle 18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0" name="Rectangle 18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1" name="Rectangle 18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2" name="Rectangle 18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3" name="Rectangle 1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4" name="Rectangle 18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5" name="Rectangle 1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6" name="Rectangle 18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7" name="Rectangle 18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8" name="Rectangle 18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49" name="Rectangle 18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0" name="Rectangle 18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1" name="Rectangle 18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2" name="Rectangle 1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3" name="Rectangle 1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4" name="Rectangle 18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5" name="Rectangle 1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7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6" name="Rectangle 1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7" name="Rectangle 19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8" name="Rectangle 19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59" name="Rectangle 1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0" name="Rectangle 1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1" name="Rectangle 19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2" name="Rectangle 19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3" name="Rectangle 1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4" name="Rectangle 19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5" name="Rectangle 19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6" name="Rectangle 1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7" name="Rectangle 19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8" name="Rectangle 1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69" name="Rectangle 1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0" name="Rectangle 1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1" name="Rectangle 19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2" name="Rectangle 1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3" name="Rectangle 1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4" name="Rectangle 19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5" name="Rectangle 1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6" name="Rectangle 19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7" name="Rectangle 19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8" name="Rectangle 19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79" name="Rectangle 19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0" name="Rectangle 19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1" name="Rectangle 19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2" name="Rectangle 19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3" name="Rectangle 1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4" name="Rectangle 1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5" name="Rectangle 1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6" name="Rectangle 1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7" name="Freeform 19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172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6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6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6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6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8" name="Freeform 19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172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6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6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6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6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89" name="Rectangle 1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0" name="Rectangle 1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1" name="Rectangle 19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2" name="Rectangle 1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3" name="Rectangle 1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4" name="Rectangle 19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5" name="Rectangle 19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6" name="Rectangle 19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7" name="Rectangle 19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8" name="Rectangle 19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399" name="Rectangle 19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0" name="Rectangle 19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1" name="Rectangle 19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2" name="Rectangle 19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3" name="Rectangle 19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4" name="Rectangle 19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5" name="Rectangle 19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6" name="Rectangle 19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7" name="Rectangle 19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8" name="Rectangle 19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09" name="Rectangle 19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0" name="Rectangle 19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1" name="Rectangle 19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2" name="Rectangle 19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3" name="Rectangle 1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4" name="Rectangle 19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5" name="Rectangle 19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6" name="Rectangle 19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7" name="Rectangle 1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8" name="Rectangle 1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19" name="Rectangle 19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0" name="Rectangle 19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1" name="Rectangle 1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2" name="Rectangle 19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3" name="Rectangle 19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4" name="Rectangle 1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5" name="Rectangle 1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6" name="Rectangle 1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7" name="Rectangle 1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8" name="Rectangle 1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29" name="Rectangle 19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0" name="Rectangle 1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1" name="Rectangle 19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2" name="Rectangle 19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3" name="Rectangle 19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4" name="Rectangle 19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5" name="Rectangle 19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6" name="Rectangle 19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7" name="Rectangle 19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8" name="Rectangle 19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39" name="Rectangle 19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0" name="Rectangle 19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1" name="Rectangle 19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2" name="Rectangle 1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3" name="Rectangle 1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4" name="Rectangle 19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5" name="Rectangle 19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6" name="Rectangle 19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7" name="Rectangle 19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8" name="Rectangle 19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49" name="Rectangle 19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0" name="Rectangle 19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1" name="Rectangle 19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2" name="Rectangle 19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3" name="Rectangle 19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4" name="Rectangle 19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5" name="Rectangle 19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6" name="Rectangle 2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7" name="Rectangle 20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8" name="Rectangle 2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59" name="Rectangle 2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460" name="Rectangle 20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77461" name="Rectangle 20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2" name="Rectangle 20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3" name="Rectangle 2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4" name="Rectangle 2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5" name="Rectangle 20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6" name="Rectangle 2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7" name="Rectangle 20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8" name="Rectangle 20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69" name="Rectangle 2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0" name="Rectangle 2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1" name="Rectangle 2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2" name="Rectangle 2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3" name="Rectangle 2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4" name="Rectangle 2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5" name="Rectangle 2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6" name="Rectangle 2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7" name="Rectangle 2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8" name="Rectangle 2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79" name="Rectangle 2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0" name="Rectangle 2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1" name="Rectangle 20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2" name="Rectangle 20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3" name="Rectangle 20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4" name="Rectangle 2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5" name="Rectangle 2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6" name="Rectangle 2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7" name="Rectangle 2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8" name="Rectangle 2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9" name="Rectangle 2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0" name="Rectangle 2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1" name="Rectangle 2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2" name="Rectangle 2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3" name="Rectangle 2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4" name="Rectangle 2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5" name="Rectangle 2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6" name="Rectangle 2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7" name="Rectangle 2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8" name="Rectangle 2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99" name="Rectangle 2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0" name="Rectangle 2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1" name="Rectangle 2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2" name="Rectangle 2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3" name="Rectangle 2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4" name="Rectangle 2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5" name="Rectangle 2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6" name="Rectangle 2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7" name="Rectangle 2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8" name="Rectangle 2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09" name="Rectangle 2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0" name="Rectangle 2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1" name="Rectangle 2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2" name="Rectangle 2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3" name="Rectangle 2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4" name="Rectangle 2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7515" name="Freeform 2059"/>
                  <p:cNvSpPr>
                    <a:spLocks/>
                  </p:cNvSpPr>
                  <p:nvPr/>
                </p:nvSpPr>
                <p:spPr bwMode="auto">
                  <a:xfrm>
                    <a:off x="2320" y="172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6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6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6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6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516" name="Rectangle 2060"/>
                <p:cNvSpPr>
                  <a:spLocks noChangeArrowheads="1"/>
                </p:cNvSpPr>
                <p:nvPr/>
              </p:nvSpPr>
              <p:spPr bwMode="auto">
                <a:xfrm>
                  <a:off x="1769" y="2075"/>
                  <a:ext cx="260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000">
                      <a:solidFill>
                        <a:srgbClr val="000000"/>
                      </a:solidFill>
                      <a:latin typeface="Tahoma" pitchFamily="-107" charset="0"/>
                    </a:rPr>
                    <a:t>ROIB</a:t>
                  </a:r>
                  <a:endParaRPr lang="en-US" sz="1200" b="0">
                    <a:latin typeface="Tahoma" pitchFamily="-107" charset="0"/>
                  </a:endParaRPr>
                </a:p>
              </p:txBody>
            </p:sp>
          </p:grpSp>
          <p:sp>
            <p:nvSpPr>
              <p:cNvPr id="277517" name="Freeform 2061"/>
              <p:cNvSpPr>
                <a:spLocks/>
              </p:cNvSpPr>
              <p:nvPr/>
            </p:nvSpPr>
            <p:spPr bwMode="auto">
              <a:xfrm>
                <a:off x="3127" y="2701"/>
                <a:ext cx="56" cy="4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3" y="24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53" h="50">
                    <a:moveTo>
                      <a:pt x="0" y="50"/>
                    </a:moveTo>
                    <a:lnTo>
                      <a:pt x="53" y="24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77518" name="AutoShape 2062"/>
              <p:cNvCxnSpPr>
                <a:cxnSpLocks noChangeShapeType="1"/>
                <a:stCxn id="277247" idx="4"/>
              </p:cNvCxnSpPr>
              <p:nvPr/>
            </p:nvCxnSpPr>
            <p:spPr bwMode="auto">
              <a:xfrm rot="16200000" flipH="1">
                <a:off x="3866" y="2398"/>
                <a:ext cx="126" cy="993"/>
              </a:xfrm>
              <a:prstGeom prst="bentConnector2">
                <a:avLst/>
              </a:prstGeom>
              <a:noFill/>
              <a:ln w="31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277519" name="Text Box 2063"/>
              <p:cNvSpPr txBox="1">
                <a:spLocks noChangeArrowheads="1"/>
              </p:cNvSpPr>
              <p:nvPr/>
            </p:nvSpPr>
            <p:spPr bwMode="auto">
              <a:xfrm>
                <a:off x="3724" y="2798"/>
                <a:ext cx="651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chemeClr val="bg2"/>
                    </a:solidFill>
                    <a:latin typeface="Tahoma" pitchFamily="-107" charset="0"/>
                  </a:rPr>
                  <a:t>LVL2 Acc.</a:t>
                </a:r>
              </a:p>
            </p:txBody>
          </p:sp>
          <p:grpSp>
            <p:nvGrpSpPr>
              <p:cNvPr id="276983" name="Group 2064"/>
              <p:cNvGrpSpPr>
                <a:grpSpLocks/>
              </p:cNvGrpSpPr>
              <p:nvPr/>
            </p:nvGrpSpPr>
            <p:grpSpPr bwMode="auto">
              <a:xfrm>
                <a:off x="2556" y="1768"/>
                <a:ext cx="474" cy="496"/>
                <a:chOff x="1401" y="1616"/>
                <a:chExt cx="513" cy="496"/>
              </a:xfrm>
            </p:grpSpPr>
            <p:sp>
              <p:nvSpPr>
                <p:cNvPr id="277521" name="Text Box 2065"/>
                <p:cNvSpPr txBox="1">
                  <a:spLocks noChangeArrowheads="1"/>
                </p:cNvSpPr>
                <p:nvPr/>
              </p:nvSpPr>
              <p:spPr bwMode="auto">
                <a:xfrm>
                  <a:off x="1401" y="1667"/>
                  <a:ext cx="513" cy="186"/>
                </a:xfrm>
                <a:prstGeom prst="rect">
                  <a:avLst/>
                </a:prstGeom>
                <a:noFill/>
                <a:ln w="28575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kumimoji="1" lang="en-US" sz="1200">
                      <a:solidFill>
                        <a:srgbClr val="FF220A"/>
                      </a:solidFill>
                      <a:latin typeface="Tahoma" pitchFamily="-107" charset="0"/>
                    </a:rPr>
                    <a:t>RoI’s  </a:t>
                  </a:r>
                  <a:endParaRPr kumimoji="1" lang="en-US" sz="1200" u="sng">
                    <a:solidFill>
                      <a:srgbClr val="FF220A"/>
                    </a:solidFill>
                    <a:latin typeface="Tahoma" pitchFamily="-107" charset="0"/>
                  </a:endParaRPr>
                </a:p>
              </p:txBody>
            </p:sp>
            <p:sp>
              <p:nvSpPr>
                <p:cNvPr id="277522" name="Line 2066"/>
                <p:cNvSpPr>
                  <a:spLocks noChangeShapeType="1"/>
                </p:cNvSpPr>
                <p:nvPr/>
              </p:nvSpPr>
              <p:spPr bwMode="auto">
                <a:xfrm>
                  <a:off x="1840" y="1616"/>
                  <a:ext cx="0" cy="496"/>
                </a:xfrm>
                <a:prstGeom prst="line">
                  <a:avLst/>
                </a:prstGeom>
                <a:noFill/>
                <a:ln w="9525">
                  <a:solidFill>
                    <a:srgbClr val="FF22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523" name="Text Box 2067"/>
              <p:cNvSpPr txBox="1">
                <a:spLocks noChangeArrowheads="1"/>
              </p:cNvSpPr>
              <p:nvPr/>
            </p:nvSpPr>
            <p:spPr bwMode="auto">
              <a:xfrm>
                <a:off x="2559" y="3999"/>
                <a:ext cx="1719" cy="24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>
                    <a:latin typeface="Comic Sans MS" pitchFamily="-107" charset="0"/>
                  </a:rPr>
                  <a:t>Event Size ~1.5 MB</a:t>
                </a:r>
              </a:p>
            </p:txBody>
          </p:sp>
          <p:grpSp>
            <p:nvGrpSpPr>
              <p:cNvPr id="276986" name="Group 2068"/>
              <p:cNvGrpSpPr>
                <a:grpSpLocks/>
              </p:cNvGrpSpPr>
              <p:nvPr/>
            </p:nvGrpSpPr>
            <p:grpSpPr bwMode="auto">
              <a:xfrm>
                <a:off x="2799" y="1592"/>
                <a:ext cx="576" cy="144"/>
                <a:chOff x="2320" y="1724"/>
                <a:chExt cx="333" cy="206"/>
              </a:xfrm>
            </p:grpSpPr>
            <p:grpSp>
              <p:nvGrpSpPr>
                <p:cNvPr id="276987" name="Group 2069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7698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277527" name="Rectangle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28" name="Rectangle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29" name="Rectangle 20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0" name="Rectangle 20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1" name="Rectangle 20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2" name="Rectangle 2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3" name="Rectangle 20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4" name="Rectangle 2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5" name="Rectangle 20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6" name="Rectangle 20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7" name="Rectangle 20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8" name="Rectangle 20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39" name="Rectangle 20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0" name="Rectangle 20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1" name="Rectangle 2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2" name="Rectangle 2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3" name="Rectangle 20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4" name="Rectangle 2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5" name="Rectangle 2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6" name="Rectangle 2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7" name="Rectangle 20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8" name="Rectangle 2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9" name="Rectangle 20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0" name="Rectangle 2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1" name="Rectangle 20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2" name="Rectangle 20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3" name="Rectangle 20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4" name="Rectangle 2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5" name="Rectangle 2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6" name="Rectangle 2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7" name="Rectangle 2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8" name="Rectangle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59" name="Rectangle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0" name="Rectangle 2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1" name="Rectangle 2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2" name="Rectangle 2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3" name="Rectangle 2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4" name="Rectangle 2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5" name="Rectangle 2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6" name="Rectangle 2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7" name="Rectangle 2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8" name="Rectangle 2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69" name="Rectangle 2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0" name="Rectangle 2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1" name="Rectangle 2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2" name="Rectangle 2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3" name="Rectangle 2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4" name="Rectangle 2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5" name="Rectangle 2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6" name="Rectangle 2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7" name="Rectangle 2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8" name="Rectangle 2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9" name="Rectangle 2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0" name="Rectangle 2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1" name="Rectangle 2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2" name="Rectangle 2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3" name="Rectangle 2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4" name="Rectangle 2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5" name="Rectangle 2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6" name="Rectangle 2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7" name="Rectangle 2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8" name="Rectangle 2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89" name="Rectangle 2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0" name="Rectangle 2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1" name="Rectangle 2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2" name="Rectangle 2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3" name="Rectangle 2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4" name="Rectangle 2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5" name="Rectangle 2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6" name="Rectangle 2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7" name="Rectangle 2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8" name="Rectangle 2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99" name="Rectangle 2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0" name="Rectangle 2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1" name="Rectangle 2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2" name="Rectangle 2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3" name="Rectangle 2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4" name="Rectangle 2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5" name="Rectangle 2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6" name="Rectangle 2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7" name="Rectangle 2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8" name="Rectangle 2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09" name="Rectangle 2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0" name="Rectangle 2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1" name="Rectangle 2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2" name="Rectangle 2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3" name="Rectangle 2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4" name="Rectangle 2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5" name="Rectangle 2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6" name="Rectangle 2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7" name="Rectangle 2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8" name="Rectangle 2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19" name="Rectangle 2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0" name="Rectangle 2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1" name="Rectangle 2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2" name="Rectangle 2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3" name="Rectangle 2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4" name="Rectangle 2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5" name="Rectangle 2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6" name="Rectangle 2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7" name="Rectangle 2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8" name="Rectangle 2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29" name="Rectangle 2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0" name="Rectangle 2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1" name="Rectangle 2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2" name="Rectangle 2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3" name="Rectangle 2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4" name="Rectangle 2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5" name="Rectangle 2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6" name="Rectangle 2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7" name="Rectangle 2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8" name="Rectangle 2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39" name="Rectangle 2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0" name="Rectangle 2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1" name="Rectangle 2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2" name="Rectangle 2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3" name="Rectangle 2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4" name="Rectangle 2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5" name="Rectangle 2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6" name="Rectangle 2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7" name="Rectangle 2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8" name="Rectangle 2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49" name="Rectangle 2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0" name="Rectangle 2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1" name="Rectangle 2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2" name="Rectangle 2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3" name="Freeform 2197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4" name="Freeform 2198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5" name="Rectangle 2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6" name="Rectangle 2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7" name="Rectangle 2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8" name="Rectangle 2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59" name="Rectangle 2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0" name="Rectangle 2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1" name="Rectangle 2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2" name="Rectangle 2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3" name="Rectangle 2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4" name="Rectangle 2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5" name="Rectangle 2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6" name="Rectangle 2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7" name="Rectangle 2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8" name="Rectangle 2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69" name="Rectangle 2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0" name="Rectangle 2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1" name="Rectangle 2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2" name="Rectangle 2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3" name="Rectangle 2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4" name="Rectangle 2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5" name="Rectangle 2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6" name="Rectangle 2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7" name="Rectangle 2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8" name="Rectangle 2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79" name="Rectangle 2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0" name="Rectangle 2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1" name="Rectangle 2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2" name="Rectangle 2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3" name="Rectangle 2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4" name="Rectangle 2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5" name="Rectangle 2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6" name="Rectangle 2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7" name="Rectangle 2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8" name="Rectangle 2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89" name="Rectangle 2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0" name="Rectangle 2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1" name="Rectangle 2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2" name="Rectangle 2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3" name="Rectangle 2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4" name="Rectangle 2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5" name="Rectangle 2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6" name="Rectangle 2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7" name="Rectangle 2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8" name="Rectangle 2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699" name="Rectangle 2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0" name="Rectangle 2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1" name="Rectangle 2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2" name="Rectangle 2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3" name="Rectangle 2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4" name="Rectangle 2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5" name="Rectangle 2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6" name="Rectangle 2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7" name="Rectangle 2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8" name="Rectangle 2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09" name="Rectangle 2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0" name="Rectangle 2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1" name="Rectangle 2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2" name="Rectangle 2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3" name="Rectangle 2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4" name="Rectangle 2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5" name="Rectangle 2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6" name="Rectangle 2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7" name="Rectangle 2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8" name="Rectangle 2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19" name="Rectangle 2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0" name="Rectangle 2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1" name="Rectangle 2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2" name="Rectangle 2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3" name="Rectangle 2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4" name="Rectangle 2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5" name="Rectangle 2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726" name="Rectangle 2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7727" name="Rectangle 22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28" name="Rectangle 22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29" name="Rectangle 22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0" name="Rectangle 22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1" name="Rectangle 22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2" name="Rectangle 22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3" name="Rectangle 22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4" name="Rectangle 22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5" name="Rectangle 22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6" name="Rectangle 22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7" name="Rectangle 22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8" name="Rectangle 22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39" name="Rectangle 22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0" name="Rectangle 22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1" name="Rectangle 228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2" name="Rectangle 228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3" name="Rectangle 22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4" name="Rectangle 22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5" name="Rectangle 22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6" name="Rectangle 22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7" name="Rectangle 22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8" name="Rectangle 22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49" name="Rectangle 22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0" name="Rectangle 22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1" name="Rectangle 22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2" name="Rectangle 22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3" name="Rectangle 22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4" name="Rectangle 22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5" name="Rectangle 22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6" name="Rectangle 23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7" name="Rectangle 23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8" name="Rectangle 23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59" name="Rectangle 23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0" name="Rectangle 23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1" name="Rectangle 23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2" name="Rectangle 23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3" name="Rectangle 23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4" name="Rectangle 23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5" name="Rectangle 23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6" name="Rectangle 23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7" name="Rectangle 23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8" name="Rectangle 23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69" name="Rectangle 23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0" name="Rectangle 23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1" name="Rectangle 23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2" name="Rectangle 23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3" name="Rectangle 23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4" name="Rectangle 23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5" name="Rectangle 23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6" name="Rectangle 23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7" name="Rectangle 23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8" name="Rectangle 23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79" name="Rectangle 23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780" name="Rectangle 23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781" name="Freeform 2325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7782" name="Rectangle 2326"/>
              <p:cNvSpPr>
                <a:spLocks noChangeArrowheads="1"/>
              </p:cNvSpPr>
              <p:nvPr/>
            </p:nvSpPr>
            <p:spPr bwMode="auto">
              <a:xfrm>
                <a:off x="2985" y="1621"/>
                <a:ext cx="210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200">
                    <a:latin typeface="Tahoma" pitchFamily="-107" charset="0"/>
                  </a:rPr>
                  <a:t>CTP</a:t>
                </a:r>
              </a:p>
            </p:txBody>
          </p:sp>
          <p:sp>
            <p:nvSpPr>
              <p:cNvPr id="277783" name="Line 2327"/>
              <p:cNvSpPr>
                <a:spLocks noChangeShapeType="1"/>
              </p:cNvSpPr>
              <p:nvPr/>
            </p:nvSpPr>
            <p:spPr bwMode="auto">
              <a:xfrm>
                <a:off x="2943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84" name="Line 2328"/>
              <p:cNvSpPr>
                <a:spLocks noChangeShapeType="1"/>
              </p:cNvSpPr>
              <p:nvPr/>
            </p:nvSpPr>
            <p:spPr bwMode="auto">
              <a:xfrm>
                <a:off x="3231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85" name="Text Box 2329"/>
              <p:cNvSpPr txBox="1">
                <a:spLocks noChangeArrowheads="1"/>
              </p:cNvSpPr>
              <p:nvPr/>
            </p:nvSpPr>
            <p:spPr bwMode="auto">
              <a:xfrm>
                <a:off x="3741" y="989"/>
                <a:ext cx="640" cy="350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400">
                    <a:latin typeface="Comic Sans MS" pitchFamily="-107" charset="0"/>
                  </a:rPr>
                  <a:t>Pipelines</a:t>
                </a:r>
              </a:p>
              <a:p>
                <a:pPr algn="ctr"/>
                <a:r>
                  <a:rPr kumimoji="1" lang="en-US" sz="1400">
                    <a:latin typeface="Comic Sans MS" pitchFamily="-107" charset="0"/>
                  </a:rPr>
                  <a:t>2.5 </a:t>
                </a:r>
                <a:r>
                  <a:rPr kumimoji="1" lang="en-US" sz="1400">
                    <a:latin typeface="Symbol" pitchFamily="-107" charset="2"/>
                  </a:rPr>
                  <a:t>m</a:t>
                </a:r>
                <a:r>
                  <a:rPr kumimoji="1" lang="en-US" sz="1400">
                    <a:latin typeface="Comic Sans MS" pitchFamily="-107" charset="0"/>
                  </a:rPr>
                  <a:t>s</a:t>
                </a:r>
                <a:endParaRPr kumimoji="1" lang="en-US" sz="1400" u="sng">
                  <a:latin typeface="Comic Sans MS" pitchFamily="-107" charset="0"/>
                </a:endParaRPr>
              </a:p>
            </p:txBody>
          </p:sp>
          <p:sp>
            <p:nvSpPr>
              <p:cNvPr id="277786" name="Text Box 2330"/>
              <p:cNvSpPr txBox="1">
                <a:spLocks noChangeArrowheads="1"/>
              </p:cNvSpPr>
              <p:nvPr/>
            </p:nvSpPr>
            <p:spPr bwMode="auto">
              <a:xfrm>
                <a:off x="3822" y="3431"/>
                <a:ext cx="514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chemeClr val="bg2"/>
                    </a:solidFill>
                    <a:latin typeface="Tahoma" pitchFamily="-107" charset="0"/>
                  </a:rPr>
                  <a:t>EF Acc.</a:t>
                </a:r>
              </a:p>
            </p:txBody>
          </p:sp>
          <p:sp>
            <p:nvSpPr>
              <p:cNvPr id="277787" name="Text Box 2331"/>
              <p:cNvSpPr txBox="1">
                <a:spLocks noChangeArrowheads="1"/>
              </p:cNvSpPr>
              <p:nvPr/>
            </p:nvSpPr>
            <p:spPr bwMode="auto">
              <a:xfrm>
                <a:off x="2880" y="1807"/>
                <a:ext cx="1219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rgbClr val="FF000C"/>
                    </a:solidFill>
                    <a:latin typeface="Tahoma" pitchFamily="-107" charset="0"/>
                  </a:rPr>
                  <a:t>(Region of Interest)</a:t>
                </a:r>
              </a:p>
            </p:txBody>
          </p:sp>
          <p:sp>
            <p:nvSpPr>
              <p:cNvPr id="277788" name="Text Box 2332"/>
              <p:cNvSpPr txBox="1">
                <a:spLocks noChangeArrowheads="1"/>
              </p:cNvSpPr>
              <p:nvPr/>
            </p:nvSpPr>
            <p:spPr bwMode="auto">
              <a:xfrm>
                <a:off x="3795" y="1972"/>
                <a:ext cx="531" cy="434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1" lang="en-US" sz="1200">
                    <a:solidFill>
                      <a:schemeClr val="bg2"/>
                    </a:solidFill>
                    <a:latin typeface="Tahoma" pitchFamily="-107" charset="0"/>
                  </a:rPr>
                  <a:t>RoI </a:t>
                </a:r>
              </a:p>
              <a:p>
                <a:pPr algn="ctr"/>
                <a:r>
                  <a:rPr kumimoji="1" lang="en-US" sz="1200">
                    <a:solidFill>
                      <a:schemeClr val="bg2"/>
                    </a:solidFill>
                    <a:latin typeface="Tahoma" pitchFamily="-107" charset="0"/>
                  </a:rPr>
                  <a:t>requests</a:t>
                </a:r>
              </a:p>
            </p:txBody>
          </p:sp>
          <p:cxnSp>
            <p:nvCxnSpPr>
              <p:cNvPr id="277789" name="AutoShape 2333"/>
              <p:cNvCxnSpPr>
                <a:cxnSpLocks noChangeShapeType="1"/>
                <a:stCxn id="277247" idx="7"/>
                <a:endCxn id="276532" idx="1"/>
              </p:cNvCxnSpPr>
              <p:nvPr/>
            </p:nvCxnSpPr>
            <p:spPr bwMode="auto">
              <a:xfrm rot="16200000">
                <a:off x="3852" y="2066"/>
                <a:ext cx="360" cy="857"/>
              </a:xfrm>
              <a:prstGeom prst="bentConnector2">
                <a:avLst/>
              </a:prstGeom>
              <a:noFill/>
              <a:ln w="31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277801" name="Text Box 2345"/>
          <p:cNvSpPr txBox="1">
            <a:spLocks noChangeArrowheads="1"/>
          </p:cNvSpPr>
          <p:nvPr/>
        </p:nvSpPr>
        <p:spPr bwMode="auto">
          <a:xfrm>
            <a:off x="4780094" y="182563"/>
            <a:ext cx="382415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Trigger		</a:t>
            </a:r>
            <a:r>
              <a:rPr lang="en-US" dirty="0" smtClean="0"/>
              <a:t>	               DAQ</a:t>
            </a:r>
            <a:endParaRPr lang="en-US" dirty="0"/>
          </a:p>
        </p:txBody>
      </p:sp>
      <p:sp>
        <p:nvSpPr>
          <p:cNvPr id="277791" name="Rectangle 2335"/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333375"/>
            <a:ext cx="4038600" cy="6524625"/>
          </a:xfrm>
          <a:solidFill>
            <a:schemeClr val="bg1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Three trigger levels:</a:t>
            </a:r>
          </a:p>
          <a:p>
            <a:pPr>
              <a:lnSpc>
                <a:spcPct val="80000"/>
              </a:lnSpc>
            </a:pPr>
            <a:r>
              <a:rPr lang="en-US" sz="1800"/>
              <a:t>Level 1: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Hardware based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Calorimeter and muons  only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Latency 2.5 </a:t>
            </a:r>
            <a:r>
              <a:rPr lang="en-US" sz="1600">
                <a:sym typeface="Symbol" pitchFamily="-107" charset="2"/>
              </a:rPr>
              <a:t>s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ym typeface="Symbol" pitchFamily="-107" charset="2"/>
              </a:rPr>
              <a:t>Output rate ~75 kHz</a:t>
            </a:r>
          </a:p>
          <a:p>
            <a:pPr>
              <a:lnSpc>
                <a:spcPct val="80000"/>
              </a:lnSpc>
            </a:pPr>
            <a:endParaRPr lang="en-US" sz="1800">
              <a:sym typeface="Symbol" pitchFamily="-107" charset="2"/>
            </a:endParaRPr>
          </a:p>
          <a:p>
            <a:pPr>
              <a:lnSpc>
                <a:spcPct val="80000"/>
              </a:lnSpc>
            </a:pPr>
            <a:r>
              <a:rPr lang="en-US" sz="1800">
                <a:sym typeface="Symbol" pitchFamily="-107" charset="2"/>
              </a:rPr>
              <a:t>Level 2: </a:t>
            </a:r>
            <a:r>
              <a:rPr lang="en-US" sz="1400">
                <a:sym typeface="Symbol" pitchFamily="-107" charset="2"/>
              </a:rPr>
              <a:t>~500 farm nodes(*)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ym typeface="Symbol" pitchFamily="-107" charset="2"/>
              </a:rPr>
              <a:t>Only detector </a:t>
            </a:r>
            <a:r>
              <a:rPr lang="en-US" sz="1600" b="1">
                <a:sym typeface="Symbol" pitchFamily="-107" charset="2"/>
              </a:rPr>
              <a:t>”Regions of Interest” (</a:t>
            </a:r>
            <a:r>
              <a:rPr lang="en-US" sz="1600" b="1">
                <a:solidFill>
                  <a:srgbClr val="FF3300"/>
                </a:solidFill>
                <a:sym typeface="Symbol" pitchFamily="-107" charset="2"/>
              </a:rPr>
              <a:t>RoI</a:t>
            </a:r>
            <a:r>
              <a:rPr lang="en-US" sz="1600" b="1">
                <a:sym typeface="Symbol" pitchFamily="-107" charset="2"/>
              </a:rPr>
              <a:t>) processed  - Seeded by level 1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ym typeface="Symbol" pitchFamily="-107" charset="2"/>
              </a:rPr>
              <a:t>Fast reconstruction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Average execution time ~40 ms(*)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Output rate up to ~2 kHz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Event Builder: </a:t>
            </a:r>
            <a:r>
              <a:rPr lang="en-US" sz="1400"/>
              <a:t>~100 </a:t>
            </a:r>
            <a:r>
              <a:rPr lang="en-US" sz="1400">
                <a:sym typeface="Symbol" pitchFamily="-107" charset="2"/>
              </a:rPr>
              <a:t>farm nodes</a:t>
            </a:r>
            <a:r>
              <a:rPr lang="en-US" sz="1400"/>
              <a:t>(</a:t>
            </a:r>
            <a:r>
              <a:rPr lang="en-US" sz="1400">
                <a:sym typeface="Symbol" pitchFamily="-107" charset="2"/>
              </a:rPr>
              <a:t>*)</a:t>
            </a:r>
            <a:endParaRPr lang="en-US" sz="14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Event Filter (EF):</a:t>
            </a:r>
            <a:r>
              <a:rPr lang="en-US" sz="1400">
                <a:sym typeface="Symbol" pitchFamily="-107" charset="2"/>
              </a:rPr>
              <a:t>~1600 farm nodes(*)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Seeded by level 2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Potential full event access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Offline algorithms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Average execution time ~4 s(*)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Output rate up to ~200 Hz</a:t>
            </a:r>
          </a:p>
          <a:p>
            <a:pPr>
              <a:lnSpc>
                <a:spcPct val="80000"/>
              </a:lnSpc>
              <a:buFont typeface="Wingdings" pitchFamily="-107" charset="2"/>
              <a:buNone/>
            </a:pPr>
            <a:r>
              <a:rPr lang="en-US" sz="1200"/>
              <a:t>       </a:t>
            </a:r>
          </a:p>
          <a:p>
            <a:pPr>
              <a:lnSpc>
                <a:spcPct val="80000"/>
              </a:lnSpc>
              <a:buFont typeface="Wingdings" pitchFamily="-107" charset="2"/>
              <a:buNone/>
            </a:pPr>
            <a:r>
              <a:rPr lang="en-US" sz="1200"/>
              <a:t>(*) 8CPU (four-core dual-socket farm nodes at ~2GHz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9738" y="333375"/>
            <a:ext cx="8415337" cy="5287963"/>
            <a:chOff x="432" y="679"/>
            <a:chExt cx="5120" cy="3214"/>
          </a:xfrm>
        </p:grpSpPr>
        <p:pic>
          <p:nvPicPr>
            <p:cNvPr id="28700" name="Picture 5"/>
            <p:cNvPicPr>
              <a:picLocks noChangeAspect="1" noChangeArrowheads="1"/>
            </p:cNvPicPr>
            <p:nvPr/>
          </p:nvPicPr>
          <p:blipFill>
            <a:blip r:embed="rId2"/>
            <a:srcRect l="9714" t="23793" r="8571" b="8571"/>
            <a:stretch>
              <a:fillRect/>
            </a:stretch>
          </p:blipFill>
          <p:spPr bwMode="auto">
            <a:xfrm>
              <a:off x="432" y="715"/>
              <a:ext cx="5120" cy="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1" name="Rectangle 6"/>
            <p:cNvSpPr>
              <a:spLocks noChangeArrowheads="1"/>
            </p:cNvSpPr>
            <p:nvPr/>
          </p:nvSpPr>
          <p:spPr bwMode="auto">
            <a:xfrm>
              <a:off x="635" y="679"/>
              <a:ext cx="155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702" name="Rectangle 7"/>
            <p:cNvSpPr>
              <a:spLocks noChangeArrowheads="1"/>
            </p:cNvSpPr>
            <p:nvPr/>
          </p:nvSpPr>
          <p:spPr bwMode="auto">
            <a:xfrm>
              <a:off x="5287" y="703"/>
              <a:ext cx="15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28675" name="Line 8"/>
          <p:cNvSpPr>
            <a:spLocks noChangeShapeType="1"/>
          </p:cNvSpPr>
          <p:nvPr/>
        </p:nvSpPr>
        <p:spPr bwMode="auto">
          <a:xfrm flipV="1">
            <a:off x="5681663" y="2505075"/>
            <a:ext cx="0" cy="3055938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Line 9"/>
          <p:cNvSpPr>
            <a:spLocks noChangeShapeType="1"/>
          </p:cNvSpPr>
          <p:nvPr/>
        </p:nvSpPr>
        <p:spPr bwMode="auto">
          <a:xfrm>
            <a:off x="5681663" y="2382838"/>
            <a:ext cx="1524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Line 10"/>
          <p:cNvSpPr>
            <a:spLocks noChangeShapeType="1"/>
          </p:cNvSpPr>
          <p:nvPr/>
        </p:nvSpPr>
        <p:spPr bwMode="auto">
          <a:xfrm flipV="1">
            <a:off x="5834063" y="1773238"/>
            <a:ext cx="0" cy="609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Line 11"/>
          <p:cNvSpPr>
            <a:spLocks noChangeShapeType="1"/>
          </p:cNvSpPr>
          <p:nvPr/>
        </p:nvSpPr>
        <p:spPr bwMode="auto">
          <a:xfrm>
            <a:off x="5834063" y="1773238"/>
            <a:ext cx="5334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Line 12"/>
          <p:cNvSpPr>
            <a:spLocks noChangeShapeType="1"/>
          </p:cNvSpPr>
          <p:nvPr/>
        </p:nvSpPr>
        <p:spPr bwMode="auto">
          <a:xfrm flipV="1">
            <a:off x="6367463" y="935038"/>
            <a:ext cx="0" cy="838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4462463" y="4486275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 Unicode MS" charset="0"/>
              </a:rPr>
              <a:t>Level 1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5834063" y="448627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 Unicode MS" charset="0"/>
              </a:rPr>
              <a:t>HLT</a:t>
            </a:r>
          </a:p>
        </p:txBody>
      </p:sp>
      <p:sp>
        <p:nvSpPr>
          <p:cNvPr id="28682" name="Rectangle 18"/>
          <p:cNvSpPr>
            <a:spLocks noChangeArrowheads="1"/>
          </p:cNvSpPr>
          <p:nvPr/>
        </p:nvSpPr>
        <p:spPr bwMode="auto">
          <a:xfrm>
            <a:off x="228600" y="1143000"/>
            <a:ext cx="8659813" cy="5410200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200" b="1">
              <a:solidFill>
                <a:srgbClr val="0033CC"/>
              </a:solidFill>
            </a:endParaRPr>
          </a:p>
          <a:p>
            <a:r>
              <a:rPr lang="en-US" sz="1700">
                <a:solidFill>
                  <a:srgbClr val="0033CC"/>
                </a:solidFill>
              </a:rPr>
              <a:t>- </a:t>
            </a:r>
            <a:r>
              <a:rPr lang="en-US" sz="1700" i="1">
                <a:solidFill>
                  <a:srgbClr val="FF0000"/>
                </a:solidFill>
              </a:rPr>
              <a:t>SuperMaster</a:t>
            </a:r>
            <a:r>
              <a:rPr lang="en-US" sz="1700">
                <a:solidFill>
                  <a:srgbClr val="0033CC"/>
                </a:solidFill>
              </a:rPr>
              <a:t> table contains links to </a:t>
            </a:r>
            <a:r>
              <a:rPr lang="en-US" sz="1700">
                <a:solidFill>
                  <a:srgbClr val="FF0000"/>
                </a:solidFill>
              </a:rPr>
              <a:t>L1</a:t>
            </a:r>
            <a:r>
              <a:rPr lang="en-US" sz="1700">
                <a:solidFill>
                  <a:srgbClr val="0033CC"/>
                </a:solidFill>
              </a:rPr>
              <a:t> and </a:t>
            </a:r>
            <a:r>
              <a:rPr lang="en-US" sz="1700">
                <a:solidFill>
                  <a:srgbClr val="FF0000"/>
                </a:solidFill>
              </a:rPr>
              <a:t>HLT </a:t>
            </a:r>
            <a:r>
              <a:rPr lang="en-US" sz="1700" i="1">
                <a:solidFill>
                  <a:srgbClr val="FF0000"/>
                </a:solidFill>
              </a:rPr>
              <a:t>master</a:t>
            </a:r>
            <a:r>
              <a:rPr lang="en-US" sz="1700">
                <a:solidFill>
                  <a:srgbClr val="0033CC"/>
                </a:solidFill>
              </a:rPr>
              <a:t> tables</a:t>
            </a:r>
            <a:endParaRPr lang="en-US" sz="1200">
              <a:solidFill>
                <a:srgbClr val="0033CC"/>
              </a:solidFill>
            </a:endParaRPr>
          </a:p>
          <a:p>
            <a:r>
              <a:rPr lang="en-US" sz="1700">
                <a:solidFill>
                  <a:srgbClr val="0033CC"/>
                </a:solidFill>
              </a:rPr>
              <a:t>- </a:t>
            </a:r>
            <a:r>
              <a:rPr lang="en-US" sz="1700" i="1">
                <a:solidFill>
                  <a:srgbClr val="FF0000"/>
                </a:solidFill>
              </a:rPr>
              <a:t>HLTMaster</a:t>
            </a:r>
            <a:r>
              <a:rPr lang="en-US" sz="1700" i="1">
                <a:solidFill>
                  <a:srgbClr val="0033CC"/>
                </a:solidFill>
              </a:rPr>
              <a:t> </a:t>
            </a:r>
            <a:r>
              <a:rPr lang="en-US" sz="1700">
                <a:solidFill>
                  <a:srgbClr val="0033CC"/>
                </a:solidFill>
              </a:rPr>
              <a:t>table defines complete </a:t>
            </a:r>
            <a:r>
              <a:rPr lang="en-US" sz="1700">
                <a:solidFill>
                  <a:srgbClr val="FF0000"/>
                </a:solidFill>
              </a:rPr>
              <a:t>HLT </a:t>
            </a:r>
            <a:r>
              <a:rPr lang="en-US" sz="1700">
                <a:solidFill>
                  <a:srgbClr val="0033CC"/>
                </a:solidFill>
              </a:rPr>
              <a:t>configuration</a:t>
            </a:r>
            <a:endParaRPr lang="en-US" sz="1200">
              <a:solidFill>
                <a:srgbClr val="0033CC"/>
              </a:solidFill>
            </a:endParaRPr>
          </a:p>
          <a:p>
            <a:r>
              <a:rPr lang="en-US" sz="1700">
                <a:solidFill>
                  <a:srgbClr val="0033CC"/>
                </a:solidFill>
              </a:rPr>
              <a:t>- </a:t>
            </a:r>
            <a:r>
              <a:rPr lang="en-US" sz="1700" i="1" u="sng">
                <a:solidFill>
                  <a:srgbClr val="FF0000"/>
                </a:solidFill>
              </a:rPr>
              <a:t>L1Master</a:t>
            </a:r>
            <a:r>
              <a:rPr lang="en-US" sz="1700" i="1">
                <a:solidFill>
                  <a:srgbClr val="0033CC"/>
                </a:solidFill>
              </a:rPr>
              <a:t> </a:t>
            </a:r>
            <a:r>
              <a:rPr lang="en-US" sz="1700">
                <a:solidFill>
                  <a:srgbClr val="0033CC"/>
                </a:solidFill>
              </a:rPr>
              <a:t>table</a:t>
            </a:r>
            <a:r>
              <a:rPr lang="en-US" sz="1700" i="1">
                <a:solidFill>
                  <a:srgbClr val="0033CC"/>
                </a:solidFill>
              </a:rPr>
              <a:t> </a:t>
            </a:r>
            <a:r>
              <a:rPr lang="en-US" sz="1700">
                <a:solidFill>
                  <a:srgbClr val="0033CC"/>
                </a:solidFill>
              </a:rPr>
              <a:t>defines complete L1 configuration: the </a:t>
            </a:r>
            <a:r>
              <a:rPr lang="en-US" sz="1700">
                <a:solidFill>
                  <a:srgbClr val="FF0000"/>
                </a:solidFill>
              </a:rPr>
              <a:t>L1 menu</a:t>
            </a:r>
            <a:r>
              <a:rPr lang="en-US" sz="1700">
                <a:solidFill>
                  <a:srgbClr val="0033CC"/>
                </a:solidFill>
              </a:rPr>
              <a:t> and </a:t>
            </a:r>
            <a:r>
              <a:rPr lang="en-US" sz="1700">
                <a:solidFill>
                  <a:srgbClr val="FF0000"/>
                </a:solidFill>
              </a:rPr>
              <a:t>CTP</a:t>
            </a:r>
            <a:r>
              <a:rPr lang="en-US" sz="1700">
                <a:solidFill>
                  <a:srgbClr val="0033CC"/>
                </a:solidFill>
              </a:rPr>
              <a:t> config</a:t>
            </a:r>
          </a:p>
          <a:p>
            <a:endParaRPr lang="en-US" sz="1700" b="1">
              <a:solidFill>
                <a:srgbClr val="0033CC"/>
              </a:solidFill>
            </a:endParaRPr>
          </a:p>
          <a:p>
            <a:pPr>
              <a:buFont typeface="Symbol" charset="2"/>
              <a:buChar char=""/>
            </a:pPr>
            <a:r>
              <a:rPr lang="en-US" sz="1700" b="1">
                <a:solidFill>
                  <a:srgbClr val="0033CC"/>
                </a:solidFill>
              </a:rPr>
              <a:t>the supermaster ID (“</a:t>
            </a:r>
            <a:r>
              <a:rPr lang="en-US" sz="1700" b="1">
                <a:solidFill>
                  <a:srgbClr val="FF0000"/>
                </a:solidFill>
              </a:rPr>
              <a:t>key</a:t>
            </a:r>
            <a:r>
              <a:rPr lang="en-US" sz="1700" b="1">
                <a:solidFill>
                  <a:srgbClr val="0033CC"/>
                </a:solidFill>
              </a:rPr>
              <a:t>”) chooses matching L1 + HLT trigger menus</a:t>
            </a:r>
          </a:p>
          <a:p>
            <a:endParaRPr lang="en-US" sz="1700" b="1">
              <a:solidFill>
                <a:srgbClr val="0033CC"/>
              </a:solidFill>
            </a:endParaRPr>
          </a:p>
          <a:p>
            <a:r>
              <a:rPr lang="en-US" sz="1700"/>
              <a:t>Aim to configure the trigger  </a:t>
            </a:r>
            <a:r>
              <a:rPr lang="en-US" sz="1700" b="1"/>
              <a:t>from DB also outside point1 </a:t>
            </a:r>
            <a:r>
              <a:rPr lang="en-US" sz="1700"/>
              <a:t>- trigger validation on the CAF; trigger simulation; trigger development</a:t>
            </a:r>
          </a:p>
          <a:p>
            <a:endParaRPr lang="en-US" sz="1700"/>
          </a:p>
          <a:p>
            <a:r>
              <a:rPr lang="en-US" sz="1700"/>
              <a:t>The advantage is to access the same trigger configuration as was used for data taking </a:t>
            </a:r>
          </a:p>
          <a:p>
            <a:r>
              <a:rPr lang="en-US" sz="170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1700">
                <a:ea typeface="Wingdings" charset="2"/>
                <a:cs typeface="Wingdings" charset="2"/>
              </a:rPr>
              <a:t> easy to achieve reproducibility</a:t>
            </a:r>
            <a:endParaRPr lang="en-US" sz="1700"/>
          </a:p>
          <a:p>
            <a:pPr>
              <a:buFont typeface="Wingdings" charset="2"/>
              <a:buChar char="è"/>
            </a:pPr>
            <a:r>
              <a:rPr lang="en-US" sz="1700"/>
              <a:t>TriggerDB to be available at Tier0/1 (Oracle), and Tier2 (SQlite)</a:t>
            </a:r>
          </a:p>
          <a:p>
            <a:pPr>
              <a:buFont typeface="Wingdings" charset="2"/>
              <a:buChar char="è"/>
            </a:pPr>
            <a:r>
              <a:rPr lang="en-US" sz="1700"/>
              <a:t>First running version in 14.2.10</a:t>
            </a:r>
          </a:p>
          <a:p>
            <a:endParaRPr lang="en-US" sz="1700" b="1">
              <a:solidFill>
                <a:srgbClr val="0033CC"/>
              </a:solidFill>
            </a:endParaRPr>
          </a:p>
        </p:txBody>
      </p:sp>
      <p:pic>
        <p:nvPicPr>
          <p:cNvPr id="2868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613" y="1165225"/>
            <a:ext cx="17700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4376738" y="7302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 Unicode MS" charset="0"/>
              </a:rPr>
              <a:t>Super Master</a:t>
            </a:r>
          </a:p>
        </p:txBody>
      </p:sp>
      <p:sp>
        <p:nvSpPr>
          <p:cNvPr id="28685" name="Rectangle 23"/>
          <p:cNvSpPr>
            <a:spLocks noChangeArrowheads="1"/>
          </p:cNvSpPr>
          <p:nvPr/>
        </p:nvSpPr>
        <p:spPr bwMode="auto">
          <a:xfrm>
            <a:off x="5605463" y="592138"/>
            <a:ext cx="136525" cy="501650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</p:txBody>
      </p:sp>
      <p:sp>
        <p:nvSpPr>
          <p:cNvPr id="28686" name="Rectangle 24"/>
          <p:cNvSpPr>
            <a:spLocks noChangeArrowheads="1"/>
          </p:cNvSpPr>
          <p:nvPr/>
        </p:nvSpPr>
        <p:spPr bwMode="auto">
          <a:xfrm>
            <a:off x="5740400" y="601663"/>
            <a:ext cx="261938" cy="452437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</p:txBody>
      </p:sp>
      <p:sp>
        <p:nvSpPr>
          <p:cNvPr id="28687" name="Line 21"/>
          <p:cNvSpPr>
            <a:spLocks noChangeShapeType="1"/>
          </p:cNvSpPr>
          <p:nvPr/>
        </p:nvSpPr>
        <p:spPr bwMode="auto">
          <a:xfrm flipH="1">
            <a:off x="4719638" y="715963"/>
            <a:ext cx="1147762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799263" y="12223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 Unicode MS" charset="0"/>
              </a:rPr>
              <a:t>HLT Master</a:t>
            </a:r>
          </a:p>
        </p:txBody>
      </p:sp>
      <p:sp>
        <p:nvSpPr>
          <p:cNvPr id="28689" name="Text Box 27"/>
          <p:cNvSpPr txBox="1">
            <a:spLocks noChangeArrowheads="1"/>
          </p:cNvSpPr>
          <p:nvPr/>
        </p:nvSpPr>
        <p:spPr bwMode="auto">
          <a:xfrm>
            <a:off x="2276475" y="1111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 Unicode MS" charset="0"/>
              </a:rPr>
              <a:t>L1 Master</a:t>
            </a:r>
          </a:p>
        </p:txBody>
      </p:sp>
      <p:sp>
        <p:nvSpPr>
          <p:cNvPr id="28690" name="Rectangle 28"/>
          <p:cNvSpPr>
            <a:spLocks noChangeArrowheads="1"/>
          </p:cNvSpPr>
          <p:nvPr/>
        </p:nvSpPr>
        <p:spPr bwMode="auto">
          <a:xfrm>
            <a:off x="3222625" y="625475"/>
            <a:ext cx="2870200" cy="534988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</p:txBody>
      </p:sp>
      <p:sp>
        <p:nvSpPr>
          <p:cNvPr id="28691" name="Rectangle 29"/>
          <p:cNvSpPr>
            <a:spLocks noChangeArrowheads="1"/>
          </p:cNvSpPr>
          <p:nvPr/>
        </p:nvSpPr>
        <p:spPr bwMode="auto">
          <a:xfrm>
            <a:off x="557213" y="660400"/>
            <a:ext cx="1568450" cy="735013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</p:txBody>
      </p:sp>
      <p:sp>
        <p:nvSpPr>
          <p:cNvPr id="28692" name="Rectangle 30"/>
          <p:cNvSpPr>
            <a:spLocks noChangeArrowheads="1"/>
          </p:cNvSpPr>
          <p:nvPr/>
        </p:nvSpPr>
        <p:spPr bwMode="auto">
          <a:xfrm>
            <a:off x="7427913" y="509588"/>
            <a:ext cx="1568450" cy="968375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</p:txBody>
      </p:sp>
      <p:sp>
        <p:nvSpPr>
          <p:cNvPr id="28693" name="Rectangle 31"/>
          <p:cNvSpPr>
            <a:spLocks noChangeArrowheads="1"/>
          </p:cNvSpPr>
          <p:nvPr/>
        </p:nvSpPr>
        <p:spPr bwMode="auto">
          <a:xfrm>
            <a:off x="6235700" y="963613"/>
            <a:ext cx="1568450" cy="296862"/>
          </a:xfrm>
          <a:prstGeom prst="rect">
            <a:avLst/>
          </a:prstGeom>
          <a:solidFill>
            <a:schemeClr val="bg1">
              <a:alpha val="8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  <a:p>
            <a:endParaRPr lang="en-US" sz="1700" b="1">
              <a:solidFill>
                <a:srgbClr val="0033CC"/>
              </a:solidFill>
            </a:endParaRPr>
          </a:p>
        </p:txBody>
      </p:sp>
      <p:sp>
        <p:nvSpPr>
          <p:cNvPr id="28694" name="Oval 20"/>
          <p:cNvSpPr>
            <a:spLocks noChangeArrowheads="1"/>
          </p:cNvSpPr>
          <p:nvPr/>
        </p:nvSpPr>
        <p:spPr bwMode="auto">
          <a:xfrm>
            <a:off x="5832475" y="14288"/>
            <a:ext cx="974725" cy="981075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5" name="Line 32"/>
          <p:cNvSpPr>
            <a:spLocks noChangeShapeType="1"/>
          </p:cNvSpPr>
          <p:nvPr/>
        </p:nvSpPr>
        <p:spPr bwMode="auto">
          <a:xfrm flipH="1">
            <a:off x="4735513" y="717550"/>
            <a:ext cx="1122362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Line 33"/>
          <p:cNvSpPr>
            <a:spLocks noChangeShapeType="1"/>
          </p:cNvSpPr>
          <p:nvPr/>
        </p:nvSpPr>
        <p:spPr bwMode="auto">
          <a:xfrm flipH="1" flipV="1">
            <a:off x="3225800" y="517525"/>
            <a:ext cx="28638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Line 34"/>
          <p:cNvSpPr>
            <a:spLocks noChangeShapeType="1"/>
          </p:cNvSpPr>
          <p:nvPr/>
        </p:nvSpPr>
        <p:spPr bwMode="auto">
          <a:xfrm>
            <a:off x="6629400" y="550863"/>
            <a:ext cx="293688" cy="6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Text Box 35"/>
          <p:cNvSpPr txBox="1">
            <a:spLocks noChangeArrowheads="1"/>
          </p:cNvSpPr>
          <p:nvPr/>
        </p:nvSpPr>
        <p:spPr bwMode="auto">
          <a:xfrm>
            <a:off x="8543925" y="58689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3</a:t>
            </a:r>
          </a:p>
        </p:txBody>
      </p:sp>
      <p:sp>
        <p:nvSpPr>
          <p:cNvPr id="28699" name="Rectangle 26"/>
          <p:cNvSpPr>
            <a:spLocks noChangeArrowheads="1"/>
          </p:cNvSpPr>
          <p:nvPr/>
        </p:nvSpPr>
        <p:spPr bwMode="auto">
          <a:xfrm rot="5400000">
            <a:off x="6636543" y="1902619"/>
            <a:ext cx="45069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3000" b="1">
                <a:solidFill>
                  <a:schemeClr val="tx2"/>
                </a:solidFill>
                <a:latin typeface="Arial Unicode MS" charset="0"/>
              </a:rPr>
              <a:t>Configuration Database</a:t>
            </a:r>
            <a:endParaRPr lang="en-US" sz="2800" b="1">
              <a:solidFill>
                <a:schemeClr val="tx2"/>
              </a:solidFill>
              <a:latin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06Aug07 BNL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Trigger analysis - S George &amp; R Goncalo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FA3F9-AB91-C642-AC28-8BC46753DA45}" type="slidenum">
              <a:rPr lang="en-GB" smtClean="0">
                <a:latin typeface="Arial" charset="0"/>
              </a:rPr>
              <a:pPr/>
              <a:t>15</a:t>
            </a:fld>
            <a:endParaRPr lang="en-GB" smtClean="0">
              <a:latin typeface="Arial" charset="0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991" name="Picture 4" descr="vp1_trigger_dec_and_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47625"/>
            <a:ext cx="9744076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25705ADA-9CE2-3C47-A9F7-63D03551288F}" type="slidenum">
              <a:rPr lang="en-US"/>
              <a:pPr algn="ctr">
                <a:defRPr/>
              </a:pPr>
              <a:t>2</a:t>
            </a:fld>
            <a:endParaRPr lang="en-US"/>
          </a:p>
        </p:txBody>
      </p:sp>
      <p:sp>
        <p:nvSpPr>
          <p:cNvPr id="42" name="Date Placeholder 6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8437" name="AutoShape 2"/>
          <p:cNvSpPr>
            <a:spLocks noChangeArrowheads="1"/>
          </p:cNvSpPr>
          <p:nvPr/>
        </p:nvSpPr>
        <p:spPr bwMode="auto">
          <a:xfrm>
            <a:off x="7669213" y="3067050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match?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284663" y="692150"/>
            <a:ext cx="48593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284163" y="44450"/>
            <a:ext cx="4059237" cy="866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  <a:sym typeface="Symbol" pitchFamily="-112" charset="2"/>
              </a:rPr>
              <a:t>Trigger Selection</a:t>
            </a:r>
            <a:endParaRPr lang="en-US" dirty="0">
              <a:ea typeface="+mj-ea"/>
              <a:cs typeface="+mj-cs"/>
              <a:sym typeface="Symbol" pitchFamily="-112" charset="2"/>
            </a:endParaRPr>
          </a:p>
        </p:txBody>
      </p:sp>
      <p:pic>
        <p:nvPicPr>
          <p:cNvPr id="18440" name="Picture 5" descr="atlas_event_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3794125" cy="4832350"/>
          </a:xfrm>
        </p:spPr>
      </p:pic>
      <p:sp>
        <p:nvSpPr>
          <p:cNvPr id="18441" name="AutoShape 6"/>
          <p:cNvSpPr>
            <a:spLocks noChangeArrowheads="1"/>
          </p:cNvSpPr>
          <p:nvPr/>
        </p:nvSpPr>
        <p:spPr bwMode="auto">
          <a:xfrm>
            <a:off x="7597775" y="333375"/>
            <a:ext cx="1225550" cy="4318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Calibri" pitchFamily="-107" charset="0"/>
              </a:rPr>
              <a:t>EM ROI</a:t>
            </a:r>
            <a:endParaRPr lang="en-US" dirty="0">
              <a:latin typeface="Calibri" pitchFamily="-107" charset="0"/>
            </a:endParaRPr>
          </a:p>
        </p:txBody>
      </p:sp>
      <p:sp>
        <p:nvSpPr>
          <p:cNvPr id="18442" name="AutoShape 7"/>
          <p:cNvSpPr>
            <a:spLocks noChangeArrowheads="1"/>
          </p:cNvSpPr>
          <p:nvPr/>
        </p:nvSpPr>
        <p:spPr bwMode="auto">
          <a:xfrm>
            <a:off x="7596188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L2 calorim.</a:t>
            </a:r>
          </a:p>
        </p:txBody>
      </p:sp>
      <p:sp>
        <p:nvSpPr>
          <p:cNvPr id="18443" name="AutoShape 9"/>
          <p:cNvSpPr>
            <a:spLocks noChangeArrowheads="1"/>
          </p:cNvSpPr>
          <p:nvPr/>
        </p:nvSpPr>
        <p:spPr bwMode="auto">
          <a:xfrm>
            <a:off x="7597775" y="1985963"/>
            <a:ext cx="1223963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L2 tracking</a:t>
            </a:r>
          </a:p>
        </p:txBody>
      </p:sp>
      <p:sp>
        <p:nvSpPr>
          <p:cNvPr id="18444" name="AutoShape 10"/>
          <p:cNvSpPr>
            <a:spLocks noChangeArrowheads="1"/>
          </p:cNvSpPr>
          <p:nvPr/>
        </p:nvSpPr>
        <p:spPr bwMode="auto">
          <a:xfrm>
            <a:off x="7669213" y="1409700"/>
            <a:ext cx="1081087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cluster?</a:t>
            </a:r>
          </a:p>
        </p:txBody>
      </p:sp>
      <p:sp>
        <p:nvSpPr>
          <p:cNvPr id="18445" name="AutoShape 11"/>
          <p:cNvSpPr>
            <a:spLocks noChangeArrowheads="1"/>
          </p:cNvSpPr>
          <p:nvPr/>
        </p:nvSpPr>
        <p:spPr bwMode="auto">
          <a:xfrm>
            <a:off x="7597775" y="3643313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E.F.calorim.</a:t>
            </a:r>
          </a:p>
        </p:txBody>
      </p:sp>
      <p:sp>
        <p:nvSpPr>
          <p:cNvPr id="18446" name="AutoShape 12"/>
          <p:cNvSpPr>
            <a:spLocks noChangeArrowheads="1"/>
          </p:cNvSpPr>
          <p:nvPr/>
        </p:nvSpPr>
        <p:spPr bwMode="auto">
          <a:xfrm>
            <a:off x="7669213" y="2490788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track?</a:t>
            </a:r>
          </a:p>
        </p:txBody>
      </p:sp>
      <p:sp>
        <p:nvSpPr>
          <p:cNvPr id="18447" name="AutoShape 13"/>
          <p:cNvSpPr>
            <a:spLocks noChangeArrowheads="1"/>
          </p:cNvSpPr>
          <p:nvPr/>
        </p:nvSpPr>
        <p:spPr bwMode="auto">
          <a:xfrm>
            <a:off x="7597775" y="4146550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E.F.tracking</a:t>
            </a:r>
          </a:p>
        </p:txBody>
      </p:sp>
      <p:sp>
        <p:nvSpPr>
          <p:cNvPr id="18448" name="AutoShape 14"/>
          <p:cNvSpPr>
            <a:spLocks noChangeArrowheads="1"/>
          </p:cNvSpPr>
          <p:nvPr/>
        </p:nvSpPr>
        <p:spPr bwMode="auto">
          <a:xfrm>
            <a:off x="7667625" y="4652963"/>
            <a:ext cx="1081088" cy="50165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track?</a:t>
            </a:r>
          </a:p>
        </p:txBody>
      </p:sp>
      <p:sp>
        <p:nvSpPr>
          <p:cNvPr id="18449" name="AutoShape 15"/>
          <p:cNvSpPr>
            <a:spLocks noChangeArrowheads="1"/>
          </p:cNvSpPr>
          <p:nvPr/>
        </p:nvSpPr>
        <p:spPr bwMode="auto">
          <a:xfrm>
            <a:off x="7596188" y="58054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e/</a:t>
            </a:r>
            <a:r>
              <a:rPr lang="en-US">
                <a:latin typeface="Calibri" pitchFamily="-107" charset="0"/>
                <a:sym typeface="Symbol" pitchFamily="-107" charset="2"/>
              </a:rPr>
              <a:t> OK</a:t>
            </a:r>
            <a:r>
              <a:rPr lang="en-US">
                <a:latin typeface="Calibri" pitchFamily="-107" charset="0"/>
              </a:rPr>
              <a:t>?</a:t>
            </a:r>
          </a:p>
        </p:txBody>
      </p:sp>
      <p:cxnSp>
        <p:nvCxnSpPr>
          <p:cNvPr id="18450" name="AutoShape 16"/>
          <p:cNvCxnSpPr>
            <a:cxnSpLocks noChangeShapeType="1"/>
            <a:stCxn id="18441" idx="4"/>
            <a:endCxn id="18442" idx="0"/>
          </p:cNvCxnSpPr>
          <p:nvPr/>
        </p:nvCxnSpPr>
        <p:spPr bwMode="auto">
          <a:xfrm flipH="1">
            <a:off x="8207375" y="765175"/>
            <a:ext cx="3175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1" name="AutoShape 18"/>
          <p:cNvCxnSpPr>
            <a:cxnSpLocks noChangeShapeType="1"/>
            <a:stCxn id="18442" idx="2"/>
            <a:endCxn id="18444" idx="0"/>
          </p:cNvCxnSpPr>
          <p:nvPr/>
        </p:nvCxnSpPr>
        <p:spPr bwMode="auto">
          <a:xfrm>
            <a:off x="8207375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2" name="AutoShape 19"/>
          <p:cNvCxnSpPr>
            <a:cxnSpLocks noChangeShapeType="1"/>
            <a:stCxn id="18444" idx="2"/>
            <a:endCxn id="18443" idx="0"/>
          </p:cNvCxnSpPr>
          <p:nvPr/>
        </p:nvCxnSpPr>
        <p:spPr bwMode="auto">
          <a:xfrm>
            <a:off x="8210550" y="1839913"/>
            <a:ext cx="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3" name="AutoShape 20"/>
          <p:cNvCxnSpPr>
            <a:cxnSpLocks noChangeShapeType="1"/>
            <a:stCxn id="18443" idx="2"/>
            <a:endCxn id="18446" idx="0"/>
          </p:cNvCxnSpPr>
          <p:nvPr/>
        </p:nvCxnSpPr>
        <p:spPr bwMode="auto">
          <a:xfrm flipH="1">
            <a:off x="8208963" y="2344738"/>
            <a:ext cx="1587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4" name="AutoShape 21"/>
          <p:cNvCxnSpPr>
            <a:cxnSpLocks noChangeShapeType="1"/>
            <a:stCxn id="18446" idx="2"/>
            <a:endCxn id="18437" idx="0"/>
          </p:cNvCxnSpPr>
          <p:nvPr/>
        </p:nvCxnSpPr>
        <p:spPr bwMode="auto">
          <a:xfrm>
            <a:off x="8208963" y="29225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5" name="AutoShape 22"/>
          <p:cNvCxnSpPr>
            <a:cxnSpLocks noChangeShapeType="1"/>
            <a:stCxn id="18445" idx="2"/>
            <a:endCxn id="18447" idx="0"/>
          </p:cNvCxnSpPr>
          <p:nvPr/>
        </p:nvCxnSpPr>
        <p:spPr bwMode="auto">
          <a:xfrm>
            <a:off x="8210550" y="40020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6" name="AutoShape 23"/>
          <p:cNvCxnSpPr>
            <a:cxnSpLocks noChangeShapeType="1"/>
          </p:cNvCxnSpPr>
          <p:nvPr/>
        </p:nvCxnSpPr>
        <p:spPr bwMode="auto">
          <a:xfrm flipH="1">
            <a:off x="8208963" y="5514975"/>
            <a:ext cx="611187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57" name="AutoShape 24"/>
          <p:cNvCxnSpPr>
            <a:cxnSpLocks noChangeShapeType="1"/>
            <a:stCxn id="18447" idx="2"/>
            <a:endCxn id="18448" idx="0"/>
          </p:cNvCxnSpPr>
          <p:nvPr/>
        </p:nvCxnSpPr>
        <p:spPr bwMode="auto">
          <a:xfrm flipH="1">
            <a:off x="8208963" y="4505325"/>
            <a:ext cx="15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8" name="Text Box 25"/>
          <p:cNvSpPr txBox="1">
            <a:spLocks noChangeArrowheads="1"/>
          </p:cNvSpPr>
          <p:nvPr/>
        </p:nvSpPr>
        <p:spPr bwMode="auto">
          <a:xfrm>
            <a:off x="4572000" y="2114550"/>
            <a:ext cx="2665413" cy="1069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7" charset="0"/>
              </a:rPr>
              <a:t>Level 2 seeded by Level 1</a:t>
            </a:r>
          </a:p>
          <a:p>
            <a:r>
              <a:rPr lang="en-US" sz="1600">
                <a:latin typeface="Calibri" pitchFamily="-107" charset="0"/>
              </a:rPr>
              <a:t>Fast reconstruction algorithms </a:t>
            </a:r>
          </a:p>
          <a:p>
            <a:r>
              <a:rPr lang="en-US" sz="1600">
                <a:latin typeface="Calibri" pitchFamily="-107" charset="0"/>
              </a:rPr>
              <a:t>Reconstruction within RoI</a:t>
            </a:r>
          </a:p>
        </p:txBody>
      </p:sp>
      <p:sp>
        <p:nvSpPr>
          <p:cNvPr id="18459" name="Text Box 26"/>
          <p:cNvSpPr txBox="1">
            <a:spLocks noChangeArrowheads="1"/>
          </p:cNvSpPr>
          <p:nvPr/>
        </p:nvSpPr>
        <p:spPr bwMode="auto">
          <a:xfrm>
            <a:off x="4572000" y="271463"/>
            <a:ext cx="2665413" cy="10779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7" charset="0"/>
              </a:rPr>
              <a:t>Level1 Region of Interest is found and </a:t>
            </a:r>
            <a:r>
              <a:rPr lang="en-US" sz="1600" dirty="0">
                <a:latin typeface="Calibri" pitchFamily="-107" charset="0"/>
                <a:sym typeface="Symbol" pitchFamily="-107" charset="2"/>
              </a:rPr>
              <a:t>position in </a:t>
            </a:r>
            <a:r>
              <a:rPr lang="en-US" sz="1600" dirty="0">
                <a:latin typeface="Calibri" pitchFamily="-107" charset="0"/>
              </a:rPr>
              <a:t>EM calorimeter</a:t>
            </a:r>
            <a:r>
              <a:rPr lang="en-US" sz="1600" dirty="0">
                <a:latin typeface="Calibri" pitchFamily="-107" charset="0"/>
                <a:sym typeface="Symbol" pitchFamily="-107" charset="2"/>
              </a:rPr>
              <a:t> is passed to Level 2</a:t>
            </a:r>
          </a:p>
        </p:txBody>
      </p:sp>
      <p:sp>
        <p:nvSpPr>
          <p:cNvPr id="18460" name="Text Box 27"/>
          <p:cNvSpPr txBox="1">
            <a:spLocks noChangeArrowheads="1"/>
          </p:cNvSpPr>
          <p:nvPr/>
        </p:nvSpPr>
        <p:spPr bwMode="auto">
          <a:xfrm>
            <a:off x="4572000" y="4533900"/>
            <a:ext cx="2665413" cy="1314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7" charset="0"/>
              </a:rPr>
              <a:t>Ev.Filter seeded by Level 2</a:t>
            </a:r>
          </a:p>
          <a:p>
            <a:r>
              <a:rPr lang="en-US" sz="1600">
                <a:latin typeface="Calibri" pitchFamily="-107" charset="0"/>
              </a:rPr>
              <a:t>Offline reconstruction algorithms </a:t>
            </a:r>
          </a:p>
          <a:p>
            <a:r>
              <a:rPr lang="en-US" sz="1600">
                <a:latin typeface="Calibri" pitchFamily="-107" charset="0"/>
              </a:rPr>
              <a:t>Refined alignment and calibration</a:t>
            </a:r>
          </a:p>
        </p:txBody>
      </p:sp>
      <p:sp>
        <p:nvSpPr>
          <p:cNvPr id="274460" name="Rectangle 28"/>
          <p:cNvSpPr>
            <a:spLocks noChangeArrowheads="1"/>
          </p:cNvSpPr>
          <p:nvPr/>
        </p:nvSpPr>
        <p:spPr bwMode="auto">
          <a:xfrm>
            <a:off x="7523163" y="836613"/>
            <a:ext cx="1370012" cy="2808287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274461" name="Rectangle 29"/>
          <p:cNvSpPr>
            <a:spLocks noChangeArrowheads="1"/>
          </p:cNvSpPr>
          <p:nvPr/>
        </p:nvSpPr>
        <p:spPr bwMode="auto">
          <a:xfrm>
            <a:off x="4500563" y="4437063"/>
            <a:ext cx="2808287" cy="1512887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274462" name="Rectangle 30"/>
          <p:cNvSpPr>
            <a:spLocks noChangeArrowheads="1"/>
          </p:cNvSpPr>
          <p:nvPr/>
        </p:nvSpPr>
        <p:spPr bwMode="auto">
          <a:xfrm>
            <a:off x="4500563" y="1989138"/>
            <a:ext cx="2808287" cy="1296987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cxnSp>
        <p:nvCxnSpPr>
          <p:cNvPr id="18464" name="AutoShape 31"/>
          <p:cNvCxnSpPr>
            <a:cxnSpLocks noChangeShapeType="1"/>
            <a:stCxn id="18437" idx="2"/>
            <a:endCxn id="18445" idx="0"/>
          </p:cNvCxnSpPr>
          <p:nvPr/>
        </p:nvCxnSpPr>
        <p:spPr bwMode="auto">
          <a:xfrm>
            <a:off x="8208963" y="3498850"/>
            <a:ext cx="158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395288" y="1125538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-107" charset="0"/>
              </a:rPr>
              <a:t>Event rejection possible at each step</a:t>
            </a:r>
          </a:p>
        </p:txBody>
      </p:sp>
      <p:sp>
        <p:nvSpPr>
          <p:cNvPr id="274466" name="AutoShape 34"/>
          <p:cNvSpPr>
            <a:spLocks noChangeArrowheads="1"/>
          </p:cNvSpPr>
          <p:nvPr/>
        </p:nvSpPr>
        <p:spPr bwMode="auto">
          <a:xfrm rot="1518196">
            <a:off x="2484438" y="2574925"/>
            <a:ext cx="392112" cy="1347788"/>
          </a:xfrm>
          <a:custGeom>
            <a:avLst/>
            <a:gdLst>
              <a:gd name="T0" fmla="*/ 5842814 w 21600"/>
              <a:gd name="T1" fmla="*/ 42049363 h 21600"/>
              <a:gd name="T2" fmla="*/ 3559070 w 21600"/>
              <a:gd name="T3" fmla="*/ 84098727 h 21600"/>
              <a:gd name="T4" fmla="*/ 1275326 w 21600"/>
              <a:gd name="T5" fmla="*/ 42049363 h 21600"/>
              <a:gd name="T6" fmla="*/ 355907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0 w 21600"/>
              <a:gd name="T13" fmla="*/ 5670 h 21600"/>
              <a:gd name="T14" fmla="*/ 15930 w 21600"/>
              <a:gd name="T15" fmla="*/ 159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274467" name="AutoShape 35"/>
          <p:cNvSpPr>
            <a:spLocks noChangeArrowheads="1"/>
          </p:cNvSpPr>
          <p:nvPr/>
        </p:nvSpPr>
        <p:spPr bwMode="auto">
          <a:xfrm rot="-10142675">
            <a:off x="2051050" y="3952875"/>
            <a:ext cx="320675" cy="1347788"/>
          </a:xfrm>
          <a:custGeom>
            <a:avLst/>
            <a:gdLst>
              <a:gd name="T0" fmla="*/ 3907796 w 21600"/>
              <a:gd name="T1" fmla="*/ 42049363 h 21600"/>
              <a:gd name="T2" fmla="*/ 2380388 w 21600"/>
              <a:gd name="T3" fmla="*/ 84098727 h 21600"/>
              <a:gd name="T4" fmla="*/ 852966 w 21600"/>
              <a:gd name="T5" fmla="*/ 42049363 h 21600"/>
              <a:gd name="T6" fmla="*/ 23803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0 w 21600"/>
              <a:gd name="T13" fmla="*/ 5670 h 21600"/>
              <a:gd name="T14" fmla="*/ 15930 w 21600"/>
              <a:gd name="T15" fmla="*/ 159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274468" name="Rectangle 36"/>
          <p:cNvSpPr>
            <a:spLocks noChangeArrowheads="1"/>
          </p:cNvSpPr>
          <p:nvPr/>
        </p:nvSpPr>
        <p:spPr bwMode="auto">
          <a:xfrm>
            <a:off x="3348038" y="1628775"/>
            <a:ext cx="86518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800">
                <a:latin typeface="Calibri" pitchFamily="-107" charset="0"/>
              </a:rPr>
              <a:t>Electromagnetic</a:t>
            </a:r>
          </a:p>
          <a:p>
            <a:pPr algn="ctr"/>
            <a:r>
              <a:rPr lang="en-US" sz="800">
                <a:latin typeface="Calibri" pitchFamily="-107" charset="0"/>
              </a:rPr>
              <a:t>clusters</a:t>
            </a:r>
          </a:p>
        </p:txBody>
      </p:sp>
      <p:sp>
        <p:nvSpPr>
          <p:cNvPr id="274469" name="AutoShape 37"/>
          <p:cNvSpPr>
            <a:spLocks noChangeArrowheads="1"/>
          </p:cNvSpPr>
          <p:nvPr/>
        </p:nvSpPr>
        <p:spPr bwMode="auto">
          <a:xfrm rot="-1388566">
            <a:off x="2916238" y="27813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274470" name="AutoShape 38"/>
          <p:cNvSpPr>
            <a:spLocks noChangeArrowheads="1"/>
          </p:cNvSpPr>
          <p:nvPr/>
        </p:nvSpPr>
        <p:spPr bwMode="auto">
          <a:xfrm rot="-1388566">
            <a:off x="2268538" y="47244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7596188" y="5299075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Calibri" pitchFamily="-107" charset="0"/>
              </a:rPr>
              <a:t>e/</a:t>
            </a:r>
            <a:r>
              <a:rPr lang="en-US">
                <a:latin typeface="Calibri" pitchFamily="-107" charset="0"/>
                <a:sym typeface="Symbol" pitchFamily="-107" charset="2"/>
              </a:rPr>
              <a:t> </a:t>
            </a:r>
            <a:r>
              <a:rPr lang="en-US">
                <a:latin typeface="Calibri" pitchFamily="-107" charset="0"/>
              </a:rPr>
              <a:t>reconst.</a:t>
            </a:r>
          </a:p>
        </p:txBody>
      </p:sp>
      <p:cxnSp>
        <p:nvCxnSpPr>
          <p:cNvPr id="18472" name="AutoShape 40"/>
          <p:cNvCxnSpPr>
            <a:cxnSpLocks noChangeShapeType="1"/>
            <a:stCxn id="18448" idx="2"/>
            <a:endCxn id="18471" idx="0"/>
          </p:cNvCxnSpPr>
          <p:nvPr/>
        </p:nvCxnSpPr>
        <p:spPr bwMode="auto">
          <a:xfrm>
            <a:off x="8208963" y="5154613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73" name="AutoShape 41"/>
          <p:cNvCxnSpPr>
            <a:cxnSpLocks noChangeShapeType="1"/>
            <a:stCxn id="18471" idx="2"/>
            <a:endCxn id="18449" idx="0"/>
          </p:cNvCxnSpPr>
          <p:nvPr/>
        </p:nvCxnSpPr>
        <p:spPr bwMode="auto">
          <a:xfrm>
            <a:off x="8208963" y="56578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4464" name="Rectangle 32"/>
          <p:cNvSpPr>
            <a:spLocks noChangeArrowheads="1"/>
          </p:cNvSpPr>
          <p:nvPr/>
        </p:nvSpPr>
        <p:spPr bwMode="auto">
          <a:xfrm>
            <a:off x="7451725" y="3498851"/>
            <a:ext cx="1403350" cy="295433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4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0" grpId="0" animBg="1"/>
      <p:bldP spid="274461" grpId="0" animBg="1"/>
      <p:bldP spid="274462" grpId="0" animBg="1"/>
      <p:bldP spid="274466" grpId="0" animBg="1"/>
      <p:bldP spid="274467" grpId="0" animBg="1"/>
      <p:bldP spid="274468" grpId="0" animBg="1"/>
      <p:bldP spid="274468" grpId="1" animBg="1"/>
      <p:bldP spid="274469" grpId="0" animBg="1"/>
      <p:bldP spid="274469" grpId="1" animBg="1"/>
      <p:bldP spid="274470" grpId="0" animBg="1"/>
      <p:bldP spid="274470" grpId="1" animBg="1"/>
      <p:bldP spid="274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169B6-BADE-C644-8681-A873F99062DA}" type="slidenum">
              <a:rPr lang="en-US"/>
              <a:pPr/>
              <a:t>3</a:t>
            </a:fld>
            <a:endParaRPr lang="en-US"/>
          </a:p>
        </p:txBody>
      </p:sp>
      <p:sp>
        <p:nvSpPr>
          <p:cNvPr id="4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228600" y="381001"/>
            <a:ext cx="4800600" cy="60340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r>
              <a:rPr lang="en-US" b="0" dirty="0"/>
              <a:t>Algorithm execution managed by </a:t>
            </a:r>
            <a:r>
              <a:rPr lang="en-US" b="0" dirty="0">
                <a:solidFill>
                  <a:srgbClr val="FF0000"/>
                </a:solidFill>
              </a:rPr>
              <a:t>Steering</a:t>
            </a:r>
            <a:r>
              <a:rPr lang="en-US" b="0" dirty="0"/>
              <a:t>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b="0" dirty="0">
                <a:ea typeface="ＭＳ Ｐゴシック" pitchFamily="-107" charset="-128"/>
              </a:rPr>
              <a:t>Based on static </a:t>
            </a:r>
            <a:r>
              <a:rPr lang="en-US" sz="1600" b="0" dirty="0">
                <a:solidFill>
                  <a:srgbClr val="FF0000"/>
                </a:solidFill>
                <a:ea typeface="ＭＳ Ｐゴシック" pitchFamily="-107" charset="-128"/>
              </a:rPr>
              <a:t>trigger configuration</a:t>
            </a:r>
            <a:endParaRPr lang="en-US" sz="1600" b="0" dirty="0" smtClean="0">
              <a:solidFill>
                <a:srgbClr val="FF0000"/>
              </a:solidFill>
              <a:ea typeface="ＭＳ Ｐゴシック" pitchFamily="-107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endParaRPr lang="en-US" b="0" dirty="0" smtClean="0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r>
              <a:rPr lang="en-US" b="0" dirty="0" smtClean="0">
                <a:solidFill>
                  <a:srgbClr val="FF0000"/>
                </a:solidFill>
              </a:rPr>
              <a:t>Step</a:t>
            </a:r>
            <a:r>
              <a:rPr lang="en-US" b="0" dirty="0">
                <a:solidFill>
                  <a:srgbClr val="FF0000"/>
                </a:solidFill>
              </a:rPr>
              <a:t>-wise</a:t>
            </a:r>
            <a:r>
              <a:rPr lang="en-US" b="0" dirty="0"/>
              <a:t> processing and </a:t>
            </a:r>
            <a:r>
              <a:rPr lang="en-US" b="0" dirty="0">
                <a:solidFill>
                  <a:srgbClr val="FF0000"/>
                </a:solidFill>
              </a:rPr>
              <a:t>early rejection</a:t>
            </a:r>
            <a:endParaRPr lang="en-US" sz="300" b="0" dirty="0">
              <a:solidFill>
                <a:srgbClr val="FF0000"/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b="0" dirty="0">
                <a:ea typeface="ＭＳ Ｐゴシック" pitchFamily="-107" charset="-128"/>
              </a:rPr>
              <a:t>Chains stopped as soon as a step fails</a:t>
            </a:r>
            <a:endParaRPr lang="en-US" sz="1600" b="0" dirty="0" smtClean="0">
              <a:ea typeface="ＭＳ Ｐゴシック" pitchFamily="-107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b="0" dirty="0" smtClean="0">
                <a:ea typeface="ＭＳ Ｐゴシック" pitchFamily="-107" charset="-128"/>
              </a:rPr>
              <a:t>Event </a:t>
            </a:r>
            <a:r>
              <a:rPr lang="en-US" sz="1600" b="0" dirty="0">
                <a:ea typeface="ＭＳ Ｐゴシック" pitchFamily="-107" charset="-128"/>
              </a:rPr>
              <a:t>passes if at least one chain is successful</a:t>
            </a:r>
            <a:endParaRPr lang="en-US" sz="1600" b="0" dirty="0" smtClean="0">
              <a:ea typeface="ＭＳ Ｐゴシック" pitchFamily="-107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endParaRPr lang="en-US" b="0" dirty="0" smtClean="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r>
              <a:rPr lang="en-US" b="0" dirty="0" smtClean="0"/>
              <a:t>Feature Extraction algorithms (FEX)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b="0" dirty="0" smtClean="0">
                <a:ea typeface="ＭＳ Ｐゴシック" pitchFamily="-107" charset="-128"/>
              </a:rPr>
              <a:t>Features </a:t>
            </a:r>
            <a:r>
              <a:rPr lang="en-US" sz="1600" dirty="0" smtClean="0">
                <a:ea typeface="ＭＳ Ｐゴシック" pitchFamily="-107" charset="-128"/>
              </a:rPr>
              <a:t>(i.e. </a:t>
            </a:r>
            <a:r>
              <a:rPr lang="en-US" sz="1600" b="0" dirty="0" smtClean="0">
                <a:ea typeface="ＭＳ Ｐゴシック" pitchFamily="-107" charset="-128"/>
              </a:rPr>
              <a:t>objects) </a:t>
            </a:r>
            <a:r>
              <a:rPr lang="en-US" sz="1600" b="0" dirty="0" smtClean="0">
                <a:solidFill>
                  <a:srgbClr val="FF0000"/>
                </a:solidFill>
                <a:ea typeface="ＭＳ Ｐゴシック" pitchFamily="-107" charset="-128"/>
              </a:rPr>
              <a:t>cached</a:t>
            </a:r>
            <a:r>
              <a:rPr lang="en-US" sz="1600" b="0" dirty="0" smtClean="0">
                <a:ea typeface="ＭＳ Ｐゴシック" pitchFamily="-107" charset="-128"/>
              </a:rPr>
              <a:t> to avoid time-consuming reconstruction</a:t>
            </a:r>
            <a:endParaRPr lang="en-US" b="0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r>
              <a:rPr lang="en-US" dirty="0" smtClean="0">
                <a:solidFill>
                  <a:srgbClr val="FF0000"/>
                </a:solidFill>
              </a:rPr>
              <a:t>Navigation</a:t>
            </a:r>
            <a:r>
              <a:rPr lang="en-US" dirty="0" smtClean="0"/>
              <a:t> links between </a:t>
            </a:r>
            <a:r>
              <a:rPr lang="en-US" dirty="0" err="1" smtClean="0"/>
              <a:t>TriggerElements</a:t>
            </a:r>
            <a:endParaRPr lang="en-US" dirty="0" smtClean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dirty="0" smtClean="0">
                <a:ea typeface="ＭＳ Ｐゴシック" pitchFamily="-107" charset="-128"/>
              </a:rPr>
              <a:t>Navigation </a:t>
            </a:r>
            <a:r>
              <a:rPr lang="en-US" sz="1600" dirty="0" smtClean="0">
                <a:solidFill>
                  <a:srgbClr val="FF0000"/>
                </a:solidFill>
                <a:ea typeface="ＭＳ Ｐゴシック" pitchFamily="-107" charset="-128"/>
              </a:rPr>
              <a:t>to objects</a:t>
            </a:r>
            <a:r>
              <a:rPr lang="en-US" sz="1600" dirty="0" smtClean="0">
                <a:ea typeface="ＭＳ Ｐゴシック" pitchFamily="-107" charset="-128"/>
              </a:rPr>
              <a:t> possible in chain tree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endParaRPr lang="en-US" dirty="0" smtClean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107" charset="2"/>
              <a:buChar char="n"/>
            </a:pPr>
            <a:r>
              <a:rPr lang="en-US" dirty="0" smtClean="0"/>
              <a:t>Trigger objects </a:t>
            </a:r>
            <a:r>
              <a:rPr lang="en-US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in ESD/AOD/DPD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dirty="0" smtClean="0">
                <a:ea typeface="ＭＳ Ｐゴシック" pitchFamily="-107" charset="-128"/>
              </a:rPr>
              <a:t>Trigger “features” (id tracks, clusters, </a:t>
            </a:r>
            <a:r>
              <a:rPr lang="en-US" sz="1600" dirty="0" err="1" smtClean="0">
                <a:ea typeface="ＭＳ Ｐゴシック" pitchFamily="-107" charset="-128"/>
              </a:rPr>
              <a:t>muon</a:t>
            </a:r>
            <a:r>
              <a:rPr lang="en-US" sz="1600" dirty="0" smtClean="0">
                <a:ea typeface="ＭＳ Ｐゴシック" pitchFamily="-107" charset="-128"/>
              </a:rPr>
              <a:t> candidates, electron candidates, etc)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dirty="0" smtClean="0">
                <a:ea typeface="ＭＳ Ｐゴシック" pitchFamily="-107" charset="-128"/>
              </a:rPr>
              <a:t>Navigation links (</a:t>
            </a:r>
            <a:r>
              <a:rPr lang="en-US" sz="1600" dirty="0" err="1" smtClean="0">
                <a:ea typeface="ＭＳ Ｐゴシック" pitchFamily="-107" charset="-128"/>
              </a:rPr>
              <a:t>TriggerElements</a:t>
            </a:r>
            <a:r>
              <a:rPr lang="en-US" sz="1600" dirty="0" smtClean="0">
                <a:ea typeface="ＭＳ Ｐゴシック" pitchFamily="-107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07" charset="2"/>
              <a:buChar char="¨"/>
            </a:pPr>
            <a:r>
              <a:rPr lang="en-US" sz="1600" dirty="0" smtClean="0">
                <a:ea typeface="ＭＳ Ｐゴシック" pitchFamily="-107" charset="-128"/>
              </a:rPr>
              <a:t>Trigger Configuration (file header)</a:t>
            </a:r>
            <a:endParaRPr lang="en-US" sz="1600" dirty="0" smtClean="0"/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sz="1600" b="0" dirty="0" smtClean="0">
              <a:ea typeface="ＭＳ Ｐゴシック" pitchFamily="-107" charset="-128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6096000" y="0"/>
            <a:ext cx="3124200" cy="6453188"/>
            <a:chOff x="6019800" y="0"/>
            <a:chExt cx="3124200" cy="6453188"/>
          </a:xfrm>
        </p:grpSpPr>
        <p:sp>
          <p:nvSpPr>
            <p:cNvPr id="298040" name="Rectangle 56"/>
            <p:cNvSpPr>
              <a:spLocks noChangeArrowheads="1"/>
            </p:cNvSpPr>
            <p:nvPr/>
          </p:nvSpPr>
          <p:spPr bwMode="auto">
            <a:xfrm>
              <a:off x="6019800" y="0"/>
              <a:ext cx="3124200" cy="6453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95" name="AutoShape 11"/>
            <p:cNvSpPr>
              <a:spLocks noChangeArrowheads="1"/>
            </p:cNvSpPr>
            <p:nvPr/>
          </p:nvSpPr>
          <p:spPr bwMode="auto">
            <a:xfrm>
              <a:off x="7597775" y="188913"/>
              <a:ext cx="1225550" cy="431800"/>
            </a:xfrm>
            <a:prstGeom prst="flowChartInputOutpu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EMROI</a:t>
              </a:r>
            </a:p>
          </p:txBody>
        </p:sp>
        <p:sp>
          <p:nvSpPr>
            <p:cNvPr id="297996" name="AutoShape 12"/>
            <p:cNvSpPr>
              <a:spLocks noChangeArrowheads="1"/>
            </p:cNvSpPr>
            <p:nvPr/>
          </p:nvSpPr>
          <p:spPr bwMode="auto">
            <a:xfrm>
              <a:off x="759460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L2 </a:t>
              </a:r>
              <a:r>
                <a:rPr lang="en-US" b="0" dirty="0" err="1"/>
                <a:t>calorim</a:t>
              </a:r>
              <a:r>
                <a:rPr lang="en-US" b="0" dirty="0"/>
                <a:t>.</a:t>
              </a:r>
            </a:p>
          </p:txBody>
        </p:sp>
        <p:sp>
          <p:nvSpPr>
            <p:cNvPr id="297997" name="AutoShape 13"/>
            <p:cNvSpPr>
              <a:spLocks noChangeArrowheads="1"/>
            </p:cNvSpPr>
            <p:nvPr/>
          </p:nvSpPr>
          <p:spPr bwMode="auto">
            <a:xfrm>
              <a:off x="7596188" y="2252663"/>
              <a:ext cx="1223962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tracking</a:t>
              </a:r>
            </a:p>
          </p:txBody>
        </p:sp>
        <p:sp>
          <p:nvSpPr>
            <p:cNvPr id="297998" name="AutoShape 14"/>
            <p:cNvSpPr>
              <a:spLocks noChangeArrowheads="1"/>
            </p:cNvSpPr>
            <p:nvPr/>
          </p:nvSpPr>
          <p:spPr bwMode="auto">
            <a:xfrm>
              <a:off x="7667625" y="1676400"/>
              <a:ext cx="1081088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cluster?</a:t>
              </a:r>
            </a:p>
          </p:txBody>
        </p:sp>
        <p:sp>
          <p:nvSpPr>
            <p:cNvPr id="297999" name="AutoShape 15"/>
            <p:cNvSpPr>
              <a:spLocks noChangeArrowheads="1"/>
            </p:cNvSpPr>
            <p:nvPr/>
          </p:nvSpPr>
          <p:spPr bwMode="auto">
            <a:xfrm>
              <a:off x="7596188" y="3479801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00" name="AutoShape 16"/>
            <p:cNvSpPr>
              <a:spLocks noChangeArrowheads="1"/>
            </p:cNvSpPr>
            <p:nvPr/>
          </p:nvSpPr>
          <p:spPr bwMode="auto">
            <a:xfrm>
              <a:off x="7488238" y="2757488"/>
              <a:ext cx="1427162" cy="584200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track</a:t>
              </a:r>
            </a:p>
            <a:p>
              <a:pPr algn="ctr"/>
              <a:r>
                <a:rPr lang="en-US" dirty="0"/>
                <a:t>m</a:t>
              </a:r>
              <a:r>
                <a:rPr lang="en-US" dirty="0" smtClean="0"/>
                <a:t>atch?</a:t>
              </a:r>
              <a:endParaRPr lang="en-US" b="0" dirty="0"/>
            </a:p>
          </p:txBody>
        </p:sp>
        <p:sp>
          <p:nvSpPr>
            <p:cNvPr id="298001" name="AutoShape 17"/>
            <p:cNvSpPr>
              <a:spLocks noChangeArrowheads="1"/>
            </p:cNvSpPr>
            <p:nvPr/>
          </p:nvSpPr>
          <p:spPr bwMode="auto">
            <a:xfrm>
              <a:off x="7596188" y="3983038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E.F.tracking</a:t>
              </a:r>
            </a:p>
          </p:txBody>
        </p:sp>
        <p:sp>
          <p:nvSpPr>
            <p:cNvPr id="298002" name="AutoShape 18"/>
            <p:cNvSpPr>
              <a:spLocks noChangeArrowheads="1"/>
            </p:cNvSpPr>
            <p:nvPr/>
          </p:nvSpPr>
          <p:spPr bwMode="auto">
            <a:xfrm>
              <a:off x="7666038" y="4419600"/>
              <a:ext cx="1081087" cy="376237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track?</a:t>
              </a:r>
            </a:p>
          </p:txBody>
        </p:sp>
        <p:sp>
          <p:nvSpPr>
            <p:cNvPr id="298003" name="AutoShape 19"/>
            <p:cNvSpPr>
              <a:spLocks noChangeArrowheads="1"/>
            </p:cNvSpPr>
            <p:nvPr/>
          </p:nvSpPr>
          <p:spPr bwMode="auto">
            <a:xfrm>
              <a:off x="759460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</a:t>
              </a:r>
              <a:r>
                <a:rPr lang="en-US" b="0" baseline="30000">
                  <a:sym typeface="Symbol" pitchFamily="-107" charset="2"/>
                </a:rPr>
                <a:t></a:t>
              </a:r>
              <a:r>
                <a:rPr lang="en-US" b="0">
                  <a:sym typeface="Symbol" pitchFamily="-107" charset="2"/>
                </a:rPr>
                <a:t> OK?</a:t>
              </a:r>
            </a:p>
          </p:txBody>
        </p:sp>
        <p:cxnSp>
          <p:nvCxnSpPr>
            <p:cNvPr id="298004" name="AutoShape 20"/>
            <p:cNvCxnSpPr>
              <a:cxnSpLocks noChangeShapeType="1"/>
              <a:stCxn id="297995" idx="4"/>
              <a:endCxn id="297996" idx="0"/>
            </p:cNvCxnSpPr>
            <p:nvPr/>
          </p:nvCxnSpPr>
          <p:spPr bwMode="auto">
            <a:xfrm flipH="1">
              <a:off x="8205788" y="620713"/>
              <a:ext cx="4762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5" name="AutoShape 21"/>
            <p:cNvCxnSpPr>
              <a:cxnSpLocks noChangeShapeType="1"/>
              <a:stCxn id="297996" idx="2"/>
              <a:endCxn id="297998" idx="0"/>
            </p:cNvCxnSpPr>
            <p:nvPr/>
          </p:nvCxnSpPr>
          <p:spPr bwMode="auto">
            <a:xfrm rot="16200000" flipH="1">
              <a:off x="800139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6" name="AutoShape 22"/>
            <p:cNvCxnSpPr>
              <a:cxnSpLocks noChangeShapeType="1"/>
              <a:stCxn id="297998" idx="2"/>
              <a:endCxn id="297997" idx="0"/>
            </p:cNvCxnSpPr>
            <p:nvPr/>
          </p:nvCxnSpPr>
          <p:spPr bwMode="auto">
            <a:xfrm>
              <a:off x="8208963" y="2106613"/>
              <a:ext cx="0" cy="146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7" name="AutoShape 23"/>
            <p:cNvCxnSpPr>
              <a:cxnSpLocks noChangeShapeType="1"/>
              <a:stCxn id="297997" idx="2"/>
              <a:endCxn id="298000" idx="0"/>
            </p:cNvCxnSpPr>
            <p:nvPr/>
          </p:nvCxnSpPr>
          <p:spPr bwMode="auto">
            <a:xfrm rot="5400000">
              <a:off x="8131969" y="2681288"/>
              <a:ext cx="146050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7999" idx="2"/>
              <a:endCxn id="298001" idx="0"/>
            </p:cNvCxnSpPr>
            <p:nvPr/>
          </p:nvCxnSpPr>
          <p:spPr bwMode="auto">
            <a:xfrm>
              <a:off x="8208963" y="3838576"/>
              <a:ext cx="0" cy="144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0" name="AutoShape 26"/>
            <p:cNvCxnSpPr>
              <a:cxnSpLocks noChangeShapeType="1"/>
            </p:cNvCxnSpPr>
            <p:nvPr/>
          </p:nvCxnSpPr>
          <p:spPr bwMode="auto">
            <a:xfrm flipH="1">
              <a:off x="8207375" y="5180013"/>
              <a:ext cx="611188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1" name="AutoShape 27"/>
            <p:cNvCxnSpPr>
              <a:cxnSpLocks noChangeShapeType="1"/>
              <a:stCxn id="298001" idx="2"/>
              <a:endCxn id="298002" idx="0"/>
            </p:cNvCxnSpPr>
            <p:nvPr/>
          </p:nvCxnSpPr>
          <p:spPr bwMode="auto">
            <a:xfrm rot="5400000">
              <a:off x="8168483" y="4379913"/>
              <a:ext cx="7778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3" name="AutoShape 29"/>
            <p:cNvCxnSpPr>
              <a:cxnSpLocks noChangeShapeType="1"/>
              <a:stCxn id="298000" idx="2"/>
              <a:endCxn id="297999" idx="0"/>
            </p:cNvCxnSpPr>
            <p:nvPr/>
          </p:nvCxnSpPr>
          <p:spPr bwMode="auto">
            <a:xfrm rot="16200000" flipH="1">
              <a:off x="8135938" y="3407569"/>
              <a:ext cx="138113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14" name="AutoShape 30"/>
            <p:cNvSpPr>
              <a:spLocks noChangeArrowheads="1"/>
            </p:cNvSpPr>
            <p:nvPr/>
          </p:nvSpPr>
          <p:spPr bwMode="auto">
            <a:xfrm>
              <a:off x="7594600" y="4876800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15" name="AutoShape 31"/>
            <p:cNvCxnSpPr>
              <a:cxnSpLocks noChangeShapeType="1"/>
              <a:stCxn id="298002" idx="2"/>
              <a:endCxn id="298014" idx="0"/>
            </p:cNvCxnSpPr>
            <p:nvPr/>
          </p:nvCxnSpPr>
          <p:spPr bwMode="auto">
            <a:xfrm rot="5400000">
              <a:off x="8166101" y="4836318"/>
              <a:ext cx="8096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6" name="AutoShape 32"/>
            <p:cNvCxnSpPr>
              <a:cxnSpLocks noChangeShapeType="1"/>
              <a:stCxn id="298014" idx="2"/>
              <a:endCxn id="298003" idx="0"/>
            </p:cNvCxnSpPr>
            <p:nvPr/>
          </p:nvCxnSpPr>
          <p:spPr bwMode="auto">
            <a:xfrm rot="16200000" flipH="1">
              <a:off x="7988697" y="5453459"/>
              <a:ext cx="436563" cy="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20" name="AutoShape 36"/>
            <p:cNvSpPr>
              <a:spLocks noChangeArrowheads="1"/>
            </p:cNvSpPr>
            <p:nvPr/>
          </p:nvSpPr>
          <p:spPr bwMode="auto">
            <a:xfrm>
              <a:off x="624205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calorim.</a:t>
              </a:r>
            </a:p>
          </p:txBody>
        </p:sp>
        <p:sp>
          <p:nvSpPr>
            <p:cNvPr id="298022" name="AutoShape 38"/>
            <p:cNvSpPr>
              <a:spLocks noChangeArrowheads="1"/>
            </p:cNvSpPr>
            <p:nvPr/>
          </p:nvSpPr>
          <p:spPr bwMode="auto">
            <a:xfrm>
              <a:off x="6315075" y="1676400"/>
              <a:ext cx="1081087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cluster?</a:t>
              </a:r>
            </a:p>
          </p:txBody>
        </p:sp>
        <p:sp>
          <p:nvSpPr>
            <p:cNvPr id="298023" name="AutoShape 39"/>
            <p:cNvSpPr>
              <a:spLocks noChangeArrowheads="1"/>
            </p:cNvSpPr>
            <p:nvPr/>
          </p:nvSpPr>
          <p:spPr bwMode="auto">
            <a:xfrm>
              <a:off x="6243637" y="3479801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27" name="AutoShape 43"/>
            <p:cNvSpPr>
              <a:spLocks noChangeArrowheads="1"/>
            </p:cNvSpPr>
            <p:nvPr/>
          </p:nvSpPr>
          <p:spPr bwMode="auto">
            <a:xfrm>
              <a:off x="624205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ym typeface="Symbol" pitchFamily="-107" charset="2"/>
                </a:rPr>
                <a:t></a:t>
              </a:r>
              <a:r>
                <a:rPr lang="en-US" b="0">
                  <a:sym typeface="Symbol" pitchFamily="-107" charset="2"/>
                </a:rPr>
                <a:t> OK</a:t>
              </a:r>
              <a:r>
                <a:rPr lang="en-US" b="0"/>
                <a:t>?</a:t>
              </a:r>
            </a:p>
          </p:txBody>
        </p:sp>
        <p:cxnSp>
          <p:nvCxnSpPr>
            <p:cNvPr id="298028" name="AutoShape 44"/>
            <p:cNvCxnSpPr>
              <a:cxnSpLocks noChangeShapeType="1"/>
              <a:stCxn id="298020" idx="2"/>
              <a:endCxn id="298022" idx="0"/>
            </p:cNvCxnSpPr>
            <p:nvPr/>
          </p:nvCxnSpPr>
          <p:spPr bwMode="auto">
            <a:xfrm rot="16200000" flipH="1">
              <a:off x="664884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29" name="AutoShape 45"/>
            <p:cNvCxnSpPr>
              <a:cxnSpLocks noChangeShapeType="1"/>
              <a:stCxn id="298022" idx="2"/>
              <a:endCxn id="298023" idx="0"/>
            </p:cNvCxnSpPr>
            <p:nvPr/>
          </p:nvCxnSpPr>
          <p:spPr bwMode="auto">
            <a:xfrm rot="5400000">
              <a:off x="6169025" y="2793207"/>
              <a:ext cx="13731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2" name="AutoShape 48"/>
            <p:cNvCxnSpPr>
              <a:cxnSpLocks noChangeShapeType="1"/>
              <a:stCxn id="298023" idx="2"/>
              <a:endCxn id="298036" idx="0"/>
            </p:cNvCxnSpPr>
            <p:nvPr/>
          </p:nvCxnSpPr>
          <p:spPr bwMode="auto">
            <a:xfrm rot="5400000">
              <a:off x="6335713" y="4356894"/>
              <a:ext cx="1038224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3" name="AutoShape 49"/>
            <p:cNvCxnSpPr>
              <a:cxnSpLocks noChangeShapeType="1"/>
            </p:cNvCxnSpPr>
            <p:nvPr/>
          </p:nvCxnSpPr>
          <p:spPr bwMode="auto">
            <a:xfrm flipH="1">
              <a:off x="6854825" y="5180013"/>
              <a:ext cx="611187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36" name="AutoShape 52"/>
            <p:cNvSpPr>
              <a:spLocks noChangeArrowheads="1"/>
            </p:cNvSpPr>
            <p:nvPr/>
          </p:nvSpPr>
          <p:spPr bwMode="auto">
            <a:xfrm>
              <a:off x="6242050" y="4876800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38" name="AutoShape 54"/>
            <p:cNvCxnSpPr>
              <a:cxnSpLocks noChangeShapeType="1"/>
              <a:stCxn id="298036" idx="2"/>
              <a:endCxn id="298027" idx="0"/>
            </p:cNvCxnSpPr>
            <p:nvPr/>
          </p:nvCxnSpPr>
          <p:spPr bwMode="auto">
            <a:xfrm rot="16200000" flipH="1">
              <a:off x="6636147" y="5453459"/>
              <a:ext cx="436563" cy="7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9" name="AutoShape 55"/>
            <p:cNvCxnSpPr>
              <a:cxnSpLocks noChangeShapeType="1"/>
              <a:stCxn id="297995" idx="4"/>
              <a:endCxn id="298020" idx="0"/>
            </p:cNvCxnSpPr>
            <p:nvPr/>
          </p:nvCxnSpPr>
          <p:spPr bwMode="auto">
            <a:xfrm rot="5400000">
              <a:off x="7389019" y="84932"/>
              <a:ext cx="285750" cy="13573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132" name="Group 131"/>
          <p:cNvGrpSpPr/>
          <p:nvPr/>
        </p:nvGrpSpPr>
        <p:grpSpPr>
          <a:xfrm>
            <a:off x="5105400" y="1295400"/>
            <a:ext cx="1676400" cy="4343400"/>
            <a:chOff x="5029200" y="1295400"/>
            <a:chExt cx="1676400" cy="4343400"/>
          </a:xfrm>
        </p:grpSpPr>
        <p:sp>
          <p:nvSpPr>
            <p:cNvPr id="79" name="Parallelogram 78"/>
            <p:cNvSpPr/>
            <p:nvPr/>
          </p:nvSpPr>
          <p:spPr>
            <a:xfrm>
              <a:off x="5038724" y="1295400"/>
              <a:ext cx="1666876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TrigEMCluster</a:t>
              </a:r>
              <a:endParaRPr lang="en-US" sz="1400" dirty="0"/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5029200" y="2667000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TrigInDetTracks</a:t>
              </a:r>
              <a:endParaRPr lang="en-US" sz="1400" dirty="0"/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5038724" y="3962400"/>
              <a:ext cx="1622228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CaloCluster</a:t>
              </a:r>
              <a:endParaRPr lang="en-US" sz="1400" dirty="0"/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5029200" y="5281613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egamma</a:t>
              </a:r>
              <a:endParaRPr lang="en-US" sz="1400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926039" y="1085850"/>
            <a:ext cx="2358330" cy="4586288"/>
            <a:chOff x="5926039" y="1085850"/>
            <a:chExt cx="2358330" cy="4586288"/>
          </a:xfrm>
        </p:grpSpPr>
        <p:cxnSp>
          <p:nvCxnSpPr>
            <p:cNvPr id="122" name="Shape 121"/>
            <p:cNvCxnSpPr>
              <a:stCxn id="112" idx="2"/>
              <a:endCxn id="298027" idx="0"/>
            </p:cNvCxnSpPr>
            <p:nvPr/>
          </p:nvCxnSpPr>
          <p:spPr>
            <a:xfrm>
              <a:off x="6737152" y="5460207"/>
              <a:ext cx="193873" cy="21193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5926039" y="1085850"/>
              <a:ext cx="2358330" cy="4586288"/>
              <a:chOff x="5926039" y="1085850"/>
              <a:chExt cx="2358330" cy="4586288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5948362" y="1085850"/>
                <a:ext cx="2336007" cy="590550"/>
                <a:chOff x="5948362" y="1085850"/>
                <a:chExt cx="2336007" cy="590550"/>
              </a:xfrm>
            </p:grpSpPr>
            <p:cxnSp>
              <p:nvCxnSpPr>
                <p:cNvPr id="92" name="Shape 91"/>
                <p:cNvCxnSpPr>
                  <a:stCxn id="298020" idx="1"/>
                  <a:endCxn id="79" idx="0"/>
                </p:cNvCxnSpPr>
                <p:nvPr/>
              </p:nvCxnSpPr>
              <p:spPr>
                <a:xfrm rot="10800000" flipV="1">
                  <a:off x="5948362" y="1085850"/>
                  <a:ext cx="369888" cy="2095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hape 94"/>
                <p:cNvCxnSpPr>
                  <a:stCxn id="79" idx="2"/>
                  <a:endCxn id="298022" idx="0"/>
                </p:cNvCxnSpPr>
                <p:nvPr/>
              </p:nvCxnSpPr>
              <p:spPr>
                <a:xfrm>
                  <a:off x="6737152" y="1473994"/>
                  <a:ext cx="19466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hape 96"/>
                <p:cNvCxnSpPr>
                  <a:stCxn id="79" idx="2"/>
                  <a:endCxn id="297998" idx="0"/>
                </p:cNvCxnSpPr>
                <p:nvPr/>
              </p:nvCxnSpPr>
              <p:spPr>
                <a:xfrm>
                  <a:off x="6737152" y="1473994"/>
                  <a:ext cx="154721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5943600" y="2432050"/>
                <a:ext cx="1728788" cy="617538"/>
                <a:chOff x="5943600" y="2432050"/>
                <a:chExt cx="1728788" cy="617538"/>
              </a:xfrm>
            </p:grpSpPr>
            <p:cxnSp>
              <p:nvCxnSpPr>
                <p:cNvPr id="105" name="Shape 104"/>
                <p:cNvCxnSpPr>
                  <a:stCxn id="297997" idx="1"/>
                  <a:endCxn id="100" idx="0"/>
                </p:cNvCxnSpPr>
                <p:nvPr/>
              </p:nvCxnSpPr>
              <p:spPr>
                <a:xfrm rot="10800000" flipV="1">
                  <a:off x="5943600" y="2432050"/>
                  <a:ext cx="1728788" cy="2349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06"/>
                <p:cNvCxnSpPr>
                  <a:stCxn id="100" idx="2"/>
                  <a:endCxn id="298000" idx="1"/>
                </p:cNvCxnSpPr>
                <p:nvPr/>
              </p:nvCxnSpPr>
              <p:spPr>
                <a:xfrm>
                  <a:off x="6737152" y="2845594"/>
                  <a:ext cx="827286" cy="203994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/>
            </p:nvGrpSpPr>
            <p:grpSpPr>
              <a:xfrm>
                <a:off x="5943600" y="5056187"/>
                <a:ext cx="2339975" cy="615951"/>
                <a:chOff x="5943600" y="5056187"/>
                <a:chExt cx="2339975" cy="615951"/>
              </a:xfrm>
            </p:grpSpPr>
            <p:cxnSp>
              <p:nvCxnSpPr>
                <p:cNvPr id="116" name="Shape 115"/>
                <p:cNvCxnSpPr>
                  <a:stCxn id="298036" idx="1"/>
                  <a:endCxn id="112" idx="0"/>
                </p:cNvCxnSpPr>
                <p:nvPr/>
              </p:nvCxnSpPr>
              <p:spPr>
                <a:xfrm rot="10800000" flipV="1">
                  <a:off x="5943600" y="5056187"/>
                  <a:ext cx="374650" cy="225425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hape 123"/>
                <p:cNvCxnSpPr>
                  <a:stCxn id="112" idx="2"/>
                  <a:endCxn id="298003" idx="0"/>
                </p:cNvCxnSpPr>
                <p:nvPr/>
              </p:nvCxnSpPr>
              <p:spPr>
                <a:xfrm>
                  <a:off x="6737152" y="5460207"/>
                  <a:ext cx="1546423" cy="21193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/>
            </p:nvGrpSpPr>
            <p:grpSpPr>
              <a:xfrm>
                <a:off x="5926039" y="3659188"/>
                <a:ext cx="393799" cy="1396999"/>
                <a:chOff x="5926039" y="3659188"/>
                <a:chExt cx="393799" cy="1396999"/>
              </a:xfrm>
            </p:grpSpPr>
            <p:cxnSp>
              <p:nvCxnSpPr>
                <p:cNvPr id="111" name="Shape 110"/>
                <p:cNvCxnSpPr>
                  <a:stCxn id="298023" idx="1"/>
                  <a:endCxn id="109" idx="0"/>
                </p:cNvCxnSpPr>
                <p:nvPr/>
              </p:nvCxnSpPr>
              <p:spPr>
                <a:xfrm rot="10800000" flipV="1">
                  <a:off x="5926039" y="3659188"/>
                  <a:ext cx="393799" cy="30321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hape 128"/>
                <p:cNvCxnSpPr>
                  <a:stCxn id="109" idx="4"/>
                  <a:endCxn id="298036" idx="1"/>
                </p:cNvCxnSpPr>
                <p:nvPr/>
              </p:nvCxnSpPr>
              <p:spPr>
                <a:xfrm rot="16200000" flipH="1">
                  <a:off x="5753844" y="4491781"/>
                  <a:ext cx="736601" cy="392212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8" name="Group 197"/>
          <p:cNvGrpSpPr/>
          <p:nvPr/>
        </p:nvGrpSpPr>
        <p:grpSpPr>
          <a:xfrm>
            <a:off x="6692504" y="1295399"/>
            <a:ext cx="1432321" cy="4343401"/>
            <a:chOff x="6692504" y="1295399"/>
            <a:chExt cx="1432321" cy="4343401"/>
          </a:xfrm>
        </p:grpSpPr>
        <p:cxnSp>
          <p:nvCxnSpPr>
            <p:cNvPr id="169" name="Straight Arrow Connector 168"/>
            <p:cNvCxnSpPr>
              <a:stCxn id="161" idx="3"/>
              <a:endCxn id="160" idx="1"/>
            </p:cNvCxnSpPr>
            <p:nvPr/>
          </p:nvCxnSpPr>
          <p:spPr>
            <a:xfrm rot="5400000" flipH="1" flipV="1">
              <a:off x="7300913" y="2171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Group 195"/>
            <p:cNvGrpSpPr/>
            <p:nvPr/>
          </p:nvGrpSpPr>
          <p:grpSpPr>
            <a:xfrm>
              <a:off x="6692504" y="1295399"/>
              <a:ext cx="1432321" cy="4343401"/>
              <a:chOff x="9879809" y="1295399"/>
              <a:chExt cx="1432321" cy="4343401"/>
            </a:xfrm>
          </p:grpSpPr>
          <p:sp>
            <p:nvSpPr>
              <p:cNvPr id="160" name="Round Diagonal Corner Rectangle 159"/>
              <p:cNvSpPr/>
              <p:nvPr/>
            </p:nvSpPr>
            <p:spPr>
              <a:xfrm>
                <a:off x="10654905" y="1295399"/>
                <a:ext cx="657225" cy="381001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0654905" y="2667000"/>
                <a:ext cx="657225" cy="357187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>
                <a:off x="10654905" y="3962398"/>
                <a:ext cx="657225" cy="357189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>
                <a:off x="10654905" y="5286375"/>
                <a:ext cx="657225" cy="352425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cxnSp>
            <p:nvCxnSpPr>
              <p:cNvPr id="165" name="Straight Arrow Connector 164"/>
              <p:cNvCxnSpPr>
                <a:stCxn id="163" idx="3"/>
                <a:endCxn id="162" idx="1"/>
              </p:cNvCxnSpPr>
              <p:nvPr/>
            </p:nvCxnSpPr>
            <p:spPr>
              <a:xfrm rot="5400000" flipH="1" flipV="1">
                <a:off x="10500124" y="4802981"/>
                <a:ext cx="9667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162" idx="3"/>
                <a:endCxn id="161" idx="1"/>
              </p:cNvCxnSpPr>
              <p:nvPr/>
            </p:nvCxnSpPr>
            <p:spPr>
              <a:xfrm rot="5400000" flipH="1" flipV="1">
                <a:off x="10514413" y="3493293"/>
                <a:ext cx="93821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60" idx="2"/>
                <a:endCxn id="79" idx="2"/>
              </p:cNvCxnSpPr>
              <p:nvPr/>
            </p:nvCxnSpPr>
            <p:spPr>
              <a:xfrm rot="10800000">
                <a:off x="9924457" y="1473994"/>
                <a:ext cx="730448" cy="119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161" idx="2"/>
                <a:endCxn id="100" idx="2"/>
              </p:cNvCxnSpPr>
              <p:nvPr/>
            </p:nvCxnSpPr>
            <p:spPr>
              <a:xfrm rot="10800000">
                <a:off x="9924457" y="2845594"/>
                <a:ext cx="7304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62" idx="2"/>
                <a:endCxn id="109" idx="2"/>
              </p:cNvCxnSpPr>
              <p:nvPr/>
            </p:nvCxnSpPr>
            <p:spPr>
              <a:xfrm rot="10800000" flipV="1">
                <a:off x="9879809" y="4140992"/>
                <a:ext cx="7750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stCxn id="163" idx="2"/>
                <a:endCxn id="112" idx="2"/>
              </p:cNvCxnSpPr>
              <p:nvPr/>
            </p:nvCxnSpPr>
            <p:spPr>
              <a:xfrm rot="10800000">
                <a:off x="9924457" y="5460208"/>
                <a:ext cx="730448" cy="2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1BEB8-7E96-4C4E-B160-985D6FBEC66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546100"/>
          </a:xfrm>
          <a:ln>
            <a:solidFill>
              <a:srgbClr val="3366FF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Configuration Data Flow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636963" y="665163"/>
            <a:ext cx="2630487" cy="571500"/>
          </a:xfrm>
          <a:prstGeom prst="octagon">
            <a:avLst>
              <a:gd name="adj" fmla="val 29287"/>
            </a:avLst>
          </a:prstGeom>
          <a:solidFill>
            <a:srgbClr val="9BDEFF">
              <a:alpha val="50195"/>
            </a:srgbClr>
          </a:solidFill>
          <a:ln w="3175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lIns="0" r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>
                <a:solidFill>
                  <a:srgbClr val="FF0000"/>
                </a:solidFill>
                <a:latin typeface="Calibri" pitchFamily="-107" charset="0"/>
              </a:rPr>
              <a:t>TriggerDB</a:t>
            </a:r>
            <a:r>
              <a:rPr lang="en-GB">
                <a:latin typeface="Calibri" pitchFamily="-107" charset="0"/>
              </a:rPr>
              <a:t/>
            </a:r>
            <a:br>
              <a:rPr lang="en-GB">
                <a:latin typeface="Calibri" pitchFamily="-107" charset="0"/>
              </a:rPr>
            </a:br>
            <a:r>
              <a:rPr lang="en-GB" sz="1600" b="1">
                <a:solidFill>
                  <a:srgbClr val="3333FF"/>
                </a:solidFill>
                <a:latin typeface="Calibri" pitchFamily="-107" charset="0"/>
              </a:rPr>
              <a:t>All </a:t>
            </a:r>
            <a:r>
              <a:rPr lang="en-GB" sz="1600" b="1">
                <a:solidFill>
                  <a:srgbClr val="339933"/>
                </a:solidFill>
                <a:latin typeface="Calibri" pitchFamily="-107" charset="0"/>
              </a:rPr>
              <a:t>configuration</a:t>
            </a:r>
            <a:r>
              <a:rPr lang="en-GB" sz="1600" b="1">
                <a:solidFill>
                  <a:srgbClr val="3333FF"/>
                </a:solidFill>
                <a:latin typeface="Calibri" pitchFamily="-107" charset="0"/>
              </a:rPr>
              <a:t> data</a:t>
            </a:r>
            <a:endParaRPr lang="en-US" sz="1600" b="1">
              <a:solidFill>
                <a:srgbClr val="3333FF"/>
              </a:solidFill>
              <a:latin typeface="Calibri" pitchFamily="-107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6483350" y="2181225"/>
            <a:ext cx="1116013" cy="765175"/>
          </a:xfrm>
          <a:prstGeom prst="can">
            <a:avLst>
              <a:gd name="adj" fmla="val 26556"/>
            </a:avLst>
          </a:prstGeom>
          <a:solidFill>
            <a:srgbClr val="FF8585">
              <a:alpha val="45097"/>
            </a:srgbClr>
          </a:solidFill>
          <a:ln w="317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" b="1">
                <a:latin typeface="Calibri" pitchFamily="-107" charset="0"/>
              </a:rPr>
              <a:t> </a:t>
            </a:r>
          </a:p>
          <a:p>
            <a:pPr algn="ctr"/>
            <a:r>
              <a:rPr lang="en-US" sz="1400" b="1">
                <a:latin typeface="Calibri" pitchFamily="-107" charset="0"/>
              </a:rPr>
              <a:t>Online</a:t>
            </a:r>
          </a:p>
          <a:p>
            <a:pPr algn="ctr"/>
            <a:r>
              <a:rPr lang="en-US" sz="1400" b="1">
                <a:latin typeface="Calibri" pitchFamily="-107" charset="0"/>
              </a:rPr>
              <a:t>Conditions</a:t>
            </a:r>
          </a:p>
          <a:p>
            <a:pPr algn="ctr"/>
            <a:r>
              <a:rPr lang="en-US" sz="1400" b="1">
                <a:latin typeface="Calibri" pitchFamily="-107" charset="0"/>
              </a:rPr>
              <a:t>Database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49238" y="820738"/>
            <a:ext cx="1454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  <a:latin typeface="Calibri" pitchFamily="-107" charset="0"/>
              </a:rPr>
              <a:t>Preparation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34975" y="1844675"/>
            <a:ext cx="857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  <a:latin typeface="Calibri" pitchFamily="-107" charset="0"/>
              </a:rPr>
              <a:t>Data</a:t>
            </a:r>
          </a:p>
          <a:p>
            <a:pPr algn="ctr"/>
            <a:r>
              <a:rPr lang="en-US" b="1">
                <a:solidFill>
                  <a:srgbClr val="000080"/>
                </a:solidFill>
                <a:latin typeface="Calibri" pitchFamily="-107" charset="0"/>
              </a:rPr>
              <a:t>taking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11125" y="4638675"/>
            <a:ext cx="192405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  <a:latin typeface="Calibri" pitchFamily="-107" charset="0"/>
              </a:rPr>
              <a:t>Reconstruction/</a:t>
            </a:r>
          </a:p>
          <a:p>
            <a:pPr algn="ctr"/>
            <a:r>
              <a:rPr lang="en-US" b="1">
                <a:solidFill>
                  <a:srgbClr val="000080"/>
                </a:solidFill>
                <a:latin typeface="Calibri" pitchFamily="-107" charset="0"/>
              </a:rPr>
              <a:t>Trigger aware </a:t>
            </a:r>
            <a:br>
              <a:rPr lang="en-US" b="1">
                <a:solidFill>
                  <a:srgbClr val="000080"/>
                </a:solidFill>
                <a:latin typeface="Calibri" pitchFamily="-107" charset="0"/>
              </a:rPr>
            </a:br>
            <a:r>
              <a:rPr lang="en-US" b="1">
                <a:solidFill>
                  <a:srgbClr val="000080"/>
                </a:solidFill>
                <a:latin typeface="Calibri" pitchFamily="-107" charset="0"/>
              </a:rPr>
              <a:t>analysis</a:t>
            </a: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51000" y="1498600"/>
            <a:ext cx="1608138" cy="1449388"/>
          </a:xfrm>
          <a:prstGeom prst="rect">
            <a:avLst/>
          </a:prstGeom>
          <a:noFill/>
          <a:ln w="3175">
            <a:solidFill>
              <a:srgbClr val="C5C5C5"/>
            </a:solidFill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290763" y="3811588"/>
            <a:ext cx="4759325" cy="2782887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u="sng">
                <a:solidFill>
                  <a:srgbClr val="CC3300"/>
                </a:solidFill>
                <a:latin typeface="Calibri" pitchFamily="-107" charset="0"/>
              </a:rPr>
              <a:t>Trigger Result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>
                <a:latin typeface="Calibri" pitchFamily="-107" charset="0"/>
              </a:rPr>
              <a:t> passed?, passed through?,  prescaled?, last successful step in trigger execution?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600" b="1">
              <a:latin typeface="Calibri" pitchFamily="-107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b="1" u="sng">
                <a:solidFill>
                  <a:srgbClr val="CC3300"/>
                </a:solidFill>
                <a:latin typeface="Calibri" pitchFamily="-107" charset="0"/>
              </a:rPr>
              <a:t>Trigger EDM</a:t>
            </a:r>
            <a:endParaRPr lang="en-US" sz="1600" b="1" u="sng">
              <a:latin typeface="Calibri" pitchFamily="-107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>
                <a:latin typeface="Calibri" pitchFamily="-107" charset="0"/>
              </a:rPr>
              <a:t> Trigger objects for trigger selection studies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1400" b="1">
              <a:latin typeface="Calibri" pitchFamily="-107" charset="0"/>
            </a:endParaRPr>
          </a:p>
          <a:p>
            <a:pPr algn="ctr"/>
            <a:r>
              <a:rPr lang="en-US" sz="1600" b="1" u="sng">
                <a:solidFill>
                  <a:srgbClr val="CC3300"/>
                </a:solidFill>
                <a:latin typeface="Calibri" pitchFamily="-107" charset="0"/>
              </a:rPr>
              <a:t>Trigger Configuration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>
                <a:latin typeface="Calibri" pitchFamily="-107" charset="0"/>
              </a:rPr>
              <a:t> Trigger names (version), prescales, pass throughs</a:t>
            </a:r>
          </a:p>
          <a:p>
            <a:pPr>
              <a:lnSpc>
                <a:spcPct val="120000"/>
              </a:lnSpc>
            </a:pPr>
            <a:endParaRPr lang="en-US" sz="600" b="1" u="sng">
              <a:solidFill>
                <a:srgbClr val="CC3300"/>
              </a:solidFill>
              <a:latin typeface="Calibri" pitchFamily="-107" charset="0"/>
            </a:endParaRPr>
          </a:p>
          <a:p>
            <a:pPr algn="r">
              <a:lnSpc>
                <a:spcPct val="120000"/>
              </a:lnSpc>
            </a:pPr>
            <a:r>
              <a:rPr lang="en-US" sz="1400" b="1">
                <a:latin typeface="Calibri" pitchFamily="-107" charset="0"/>
              </a:rPr>
              <a:t>access through </a:t>
            </a:r>
            <a:r>
              <a:rPr lang="en-US" b="1" u="sng">
                <a:solidFill>
                  <a:srgbClr val="000080"/>
                </a:solidFill>
                <a:latin typeface="Calibri" pitchFamily="-107" charset="0"/>
              </a:rPr>
              <a:t>TrigDecisionTool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7337425" y="4292600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>
            <a:solidFill>
              <a:srgbClr val="3333FF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  <a:latin typeface="Calibri" pitchFamily="-107" charset="0"/>
              </a:rPr>
              <a:t>ESD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7339013" y="4775200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>
            <a:solidFill>
              <a:srgbClr val="00CC66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  <a:latin typeface="Calibri" pitchFamily="-107" charset="0"/>
              </a:rPr>
              <a:t>AOD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7351713" y="5743575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  <a:latin typeface="Calibri" pitchFamily="-107" charset="0"/>
              </a:rPr>
              <a:t>TAG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 rot="2891646">
            <a:off x="2894807" y="1154906"/>
            <a:ext cx="1250950" cy="347663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Calibri" pitchFamily="-107" charset="0"/>
              </a:rPr>
              <a:t>Configures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2479406">
            <a:off x="5994400" y="1192213"/>
            <a:ext cx="1069975" cy="1027112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Calibri" pitchFamily="-107" charset="0"/>
              </a:rPr>
              <a:t>Stores</a:t>
            </a:r>
          </a:p>
          <a:p>
            <a:pPr algn="ctr"/>
            <a:r>
              <a:rPr lang="en-US" sz="1200" b="1">
                <a:latin typeface="Calibri" pitchFamily="-107" charset="0"/>
              </a:rPr>
              <a:t>decoded Trigger Menu 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568450" y="3063875"/>
            <a:ext cx="32766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3300"/>
                </a:solidFill>
                <a:latin typeface="Calibri" pitchFamily="-107" charset="0"/>
              </a:rPr>
              <a:t>Encoded trigger decision</a:t>
            </a:r>
          </a:p>
          <a:p>
            <a:pPr algn="ctr"/>
            <a:r>
              <a:rPr lang="en-US" sz="1600" b="1">
                <a:solidFill>
                  <a:srgbClr val="CC3300"/>
                </a:solidFill>
                <a:latin typeface="Calibri" pitchFamily="-107" charset="0"/>
              </a:rPr>
              <a:t> (trigger result from all 3 levels )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6048375" y="3028950"/>
            <a:ext cx="847725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7337425" y="5259388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>
            <a:solidFill>
              <a:srgbClr val="FFCC66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  <a:latin typeface="Calibri" pitchFamily="-107" charset="0"/>
              </a:rPr>
              <a:t>DPD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 rot="5400000">
            <a:off x="7800975" y="48926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9E1E00"/>
                </a:solidFill>
                <a:latin typeface="Calibri" pitchFamily="-107" charset="0"/>
              </a:rPr>
              <a:t>With decreasing</a:t>
            </a:r>
            <a:br>
              <a:rPr lang="en-US" sz="1600" b="1">
                <a:solidFill>
                  <a:srgbClr val="9E1E00"/>
                </a:solidFill>
                <a:latin typeface="Calibri" pitchFamily="-107" charset="0"/>
              </a:rPr>
            </a:br>
            <a:r>
              <a:rPr lang="en-US" sz="1600" b="1">
                <a:solidFill>
                  <a:srgbClr val="9E1E00"/>
                </a:solidFill>
                <a:latin typeface="Calibri" pitchFamily="-107" charset="0"/>
              </a:rPr>
              <a:t>amount of detail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8307388" y="4300538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570163" y="3024188"/>
            <a:ext cx="979487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432425" y="3101975"/>
            <a:ext cx="2384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  <a:latin typeface="Calibri" pitchFamily="-107" charset="0"/>
              </a:rPr>
              <a:t>Decoded Trigger Menu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457200" y="381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600">
              <a:solidFill>
                <a:srgbClr val="CC3300"/>
              </a:solidFill>
              <a:latin typeface="Calibri" pitchFamily="-107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TrigDecisionTool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560732"/>
            <a:ext cx="4419601" cy="1715868"/>
          </a:xfrm>
        </p:spPr>
        <p:txBody>
          <a:bodyPr>
            <a:noAutofit/>
          </a:bodyPr>
          <a:lstStyle/>
          <a:p>
            <a:r>
              <a:rPr lang="en-US" sz="1800" dirty="0" smtClean="0"/>
              <a:t>Dynamic information (event-by-event)</a:t>
            </a:r>
          </a:p>
          <a:p>
            <a:pPr lvl="1"/>
            <a:r>
              <a:rPr lang="en-US" sz="1600" dirty="0" smtClean="0"/>
              <a:t>What triggers </a:t>
            </a:r>
            <a:r>
              <a:rPr lang="en-US" sz="1600" dirty="0" smtClean="0">
                <a:solidFill>
                  <a:srgbClr val="FF0000"/>
                </a:solidFill>
              </a:rPr>
              <a:t>passed/failed</a:t>
            </a:r>
          </a:p>
          <a:p>
            <a:pPr lvl="1"/>
            <a:r>
              <a:rPr lang="en-US" sz="1600" dirty="0" smtClean="0"/>
              <a:t>Did they pass because of e.g. </a:t>
            </a:r>
            <a:r>
              <a:rPr lang="en-US" sz="1600" dirty="0" err="1" smtClean="0"/>
              <a:t>passthrough</a:t>
            </a:r>
            <a:r>
              <a:rPr lang="en-US" sz="1600" dirty="0" smtClean="0"/>
              <a:t>? </a:t>
            </a:r>
          </a:p>
          <a:p>
            <a:pPr lvl="1"/>
            <a:r>
              <a:rPr lang="en-US" sz="1600" dirty="0" smtClean="0"/>
              <a:t>Navigate/</a:t>
            </a:r>
            <a:r>
              <a:rPr lang="en-US" sz="1600" dirty="0" smtClean="0">
                <a:solidFill>
                  <a:srgbClr val="FF0000"/>
                </a:solidFill>
              </a:rPr>
              <a:t>retrieve trigger objects</a:t>
            </a:r>
            <a:r>
              <a:rPr lang="en-US" sz="1600" dirty="0" smtClean="0"/>
              <a:t> from each chain</a:t>
            </a:r>
          </a:p>
        </p:txBody>
      </p:sp>
      <p:sp>
        <p:nvSpPr>
          <p:cNvPr id="73" name="Content Placeholder 72"/>
          <p:cNvSpPr>
            <a:spLocks noGrp="1"/>
          </p:cNvSpPr>
          <p:nvPr>
            <p:ph sz="quarter" idx="4"/>
          </p:nvPr>
        </p:nvSpPr>
        <p:spPr>
          <a:xfrm>
            <a:off x="4876800" y="1560732"/>
            <a:ext cx="3810000" cy="14872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Configuration information: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Configured </a:t>
            </a:r>
            <a:r>
              <a:rPr lang="en-US" sz="1600" dirty="0" smtClean="0"/>
              <a:t>chains</a:t>
            </a:r>
          </a:p>
          <a:p>
            <a:pPr lvl="1"/>
            <a:r>
              <a:rPr lang="en-US" sz="1600" dirty="0" err="1" smtClean="0">
                <a:solidFill>
                  <a:srgbClr val="FF0000"/>
                </a:solidFill>
              </a:rPr>
              <a:t>Prescale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and </a:t>
            </a:r>
            <a:r>
              <a:rPr lang="en-US" sz="1600" dirty="0" err="1" smtClean="0">
                <a:solidFill>
                  <a:srgbClr val="FF0000"/>
                </a:solidFill>
              </a:rPr>
              <a:t>passthrough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factors</a:t>
            </a:r>
          </a:p>
          <a:p>
            <a:pPr lvl="1"/>
            <a:r>
              <a:rPr lang="en-US" sz="1600" dirty="0" smtClean="0"/>
              <a:t>(Trigger) </a:t>
            </a:r>
            <a:r>
              <a:rPr lang="en-US" sz="1600" dirty="0" smtClean="0">
                <a:solidFill>
                  <a:srgbClr val="FF0000"/>
                </a:solidFill>
              </a:rPr>
              <a:t>stream tags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6200" y="3352800"/>
            <a:ext cx="2743200" cy="3048000"/>
            <a:chOff x="228600" y="3697288"/>
            <a:chExt cx="2743200" cy="3048000"/>
          </a:xfrm>
        </p:grpSpPr>
        <p:grpSp>
          <p:nvGrpSpPr>
            <p:cNvPr id="29" name="Group 28"/>
            <p:cNvGrpSpPr/>
            <p:nvPr/>
          </p:nvGrpSpPr>
          <p:grpSpPr>
            <a:xfrm>
              <a:off x="1905001" y="3773487"/>
              <a:ext cx="1066799" cy="2971801"/>
              <a:chOff x="7058026" y="1295399"/>
              <a:chExt cx="1066799" cy="2971801"/>
            </a:xfrm>
          </p:grpSpPr>
          <p:cxnSp>
            <p:nvCxnSpPr>
              <p:cNvPr id="30" name="Straight Arrow Connector 29"/>
              <p:cNvCxnSpPr>
                <a:stCxn id="33" idx="3"/>
                <a:endCxn id="32" idx="1"/>
              </p:cNvCxnSpPr>
              <p:nvPr/>
            </p:nvCxnSpPr>
            <p:spPr>
              <a:xfrm rot="5400000" flipH="1" flipV="1">
                <a:off x="7529513" y="1943100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195"/>
              <p:cNvGrpSpPr/>
              <p:nvPr/>
            </p:nvGrpSpPr>
            <p:grpSpPr>
              <a:xfrm>
                <a:off x="7058026" y="1295399"/>
                <a:ext cx="1066799" cy="2971801"/>
                <a:chOff x="10245331" y="1295399"/>
                <a:chExt cx="1066799" cy="2971801"/>
              </a:xfrm>
            </p:grpSpPr>
            <p:sp>
              <p:nvSpPr>
                <p:cNvPr id="32" name="Round Diagonal Corner Rectangle 31"/>
                <p:cNvSpPr/>
                <p:nvPr/>
              </p:nvSpPr>
              <p:spPr>
                <a:xfrm>
                  <a:off x="10654905" y="1295399"/>
                  <a:ext cx="657225" cy="381001"/>
                </a:xfrm>
                <a:prstGeom prst="round2Diag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T.E.</a:t>
                  </a:r>
                  <a:endParaRPr lang="en-US" dirty="0"/>
                </a:p>
              </p:txBody>
            </p:sp>
            <p:sp>
              <p:nvSpPr>
                <p:cNvPr id="33" name="Round Diagonal Corner Rectangle 32"/>
                <p:cNvSpPr/>
                <p:nvPr/>
              </p:nvSpPr>
              <p:spPr>
                <a:xfrm>
                  <a:off x="10654905" y="2209800"/>
                  <a:ext cx="657225" cy="357187"/>
                </a:xfrm>
                <a:prstGeom prst="round2Diag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T.E.</a:t>
                  </a:r>
                  <a:endParaRPr lang="en-US" dirty="0"/>
                </a:p>
              </p:txBody>
            </p:sp>
            <p:sp>
              <p:nvSpPr>
                <p:cNvPr id="34" name="Round Diagonal Corner Rectangle 33"/>
                <p:cNvSpPr/>
                <p:nvPr/>
              </p:nvSpPr>
              <p:spPr>
                <a:xfrm>
                  <a:off x="10654905" y="3071811"/>
                  <a:ext cx="657225" cy="357189"/>
                </a:xfrm>
                <a:prstGeom prst="round2Diag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T.E.</a:t>
                  </a:r>
                  <a:endParaRPr lang="en-US" dirty="0"/>
                </a:p>
              </p:txBody>
            </p:sp>
            <p:sp>
              <p:nvSpPr>
                <p:cNvPr id="35" name="Round Diagonal Corner Rectangle 34"/>
                <p:cNvSpPr/>
                <p:nvPr/>
              </p:nvSpPr>
              <p:spPr>
                <a:xfrm>
                  <a:off x="10654905" y="3914775"/>
                  <a:ext cx="657225" cy="352425"/>
                </a:xfrm>
                <a:prstGeom prst="round2Diag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T.E.</a:t>
                  </a:r>
                  <a:endParaRPr lang="en-US" dirty="0"/>
                </a:p>
              </p:txBody>
            </p:sp>
            <p:cxnSp>
              <p:nvCxnSpPr>
                <p:cNvPr id="36" name="Straight Arrow Connector 35"/>
                <p:cNvCxnSpPr>
                  <a:stCxn id="35" idx="3"/>
                  <a:endCxn id="34" idx="1"/>
                </p:cNvCxnSpPr>
                <p:nvPr/>
              </p:nvCxnSpPr>
              <p:spPr>
                <a:xfrm rot="5400000" flipH="1" flipV="1">
                  <a:off x="10740631" y="3671888"/>
                  <a:ext cx="48577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stCxn id="34" idx="3"/>
                  <a:endCxn id="33" idx="1"/>
                </p:cNvCxnSpPr>
                <p:nvPr/>
              </p:nvCxnSpPr>
              <p:spPr>
                <a:xfrm rot="5400000" flipH="1" flipV="1">
                  <a:off x="10731106" y="2819399"/>
                  <a:ext cx="504824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32" idx="2"/>
                </p:cNvCxnSpPr>
                <p:nvPr/>
              </p:nvCxnSpPr>
              <p:spPr>
                <a:xfrm rot="10800000">
                  <a:off x="10245331" y="1485900"/>
                  <a:ext cx="40957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3" idx="2"/>
                </p:cNvCxnSpPr>
                <p:nvPr/>
              </p:nvCxnSpPr>
              <p:spPr>
                <a:xfrm rot="10800000" flipV="1">
                  <a:off x="10245331" y="2388394"/>
                  <a:ext cx="409574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>
                  <a:stCxn id="34" idx="2"/>
                </p:cNvCxnSpPr>
                <p:nvPr/>
              </p:nvCxnSpPr>
              <p:spPr>
                <a:xfrm rot="10800000">
                  <a:off x="10245331" y="3250406"/>
                  <a:ext cx="409574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35" idx="2"/>
                </p:cNvCxnSpPr>
                <p:nvPr/>
              </p:nvCxnSpPr>
              <p:spPr>
                <a:xfrm rot="10800000">
                  <a:off x="10245331" y="4088608"/>
                  <a:ext cx="409574" cy="23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/>
            <p:cNvGrpSpPr/>
            <p:nvPr/>
          </p:nvGrpSpPr>
          <p:grpSpPr>
            <a:xfrm>
              <a:off x="228600" y="3697288"/>
              <a:ext cx="1676400" cy="3024187"/>
              <a:chOff x="5029200" y="1295400"/>
              <a:chExt cx="1676400" cy="3024187"/>
            </a:xfrm>
          </p:grpSpPr>
          <p:sp>
            <p:nvSpPr>
              <p:cNvPr id="43" name="Parallelogram 42"/>
              <p:cNvSpPr/>
              <p:nvPr/>
            </p:nvSpPr>
            <p:spPr>
              <a:xfrm>
                <a:off x="5038724" y="1295400"/>
                <a:ext cx="1666876" cy="357187"/>
              </a:xfrm>
              <a:prstGeom prst="parallelogram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/>
                  <a:t>TrigEMCluster</a:t>
                </a:r>
                <a:endParaRPr lang="en-US" sz="1400" dirty="0"/>
              </a:p>
            </p:txBody>
          </p:sp>
          <p:sp>
            <p:nvSpPr>
              <p:cNvPr id="44" name="Parallelogram 43"/>
              <p:cNvSpPr/>
              <p:nvPr/>
            </p:nvSpPr>
            <p:spPr>
              <a:xfrm>
                <a:off x="5029200" y="2209800"/>
                <a:ext cx="1676400" cy="357187"/>
              </a:xfrm>
              <a:prstGeom prst="parallelogram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/>
                  <a:t>TrigInDetTracks</a:t>
                </a:r>
                <a:endParaRPr lang="en-US" sz="1400" dirty="0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5038724" y="3148013"/>
                <a:ext cx="1622228" cy="357187"/>
              </a:xfrm>
              <a:prstGeom prst="parallelogram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/>
                  <a:t>CaloCluster</a:t>
                </a:r>
                <a:endParaRPr lang="en-US" sz="1400" dirty="0"/>
              </a:p>
            </p:txBody>
          </p:sp>
          <p:sp>
            <p:nvSpPr>
              <p:cNvPr id="46" name="Parallelogram 45"/>
              <p:cNvSpPr/>
              <p:nvPr/>
            </p:nvSpPr>
            <p:spPr>
              <a:xfrm>
                <a:off x="5029200" y="3962400"/>
                <a:ext cx="1676400" cy="357187"/>
              </a:xfrm>
              <a:prstGeom prst="parallelogram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/>
                  <a:t>egamma</a:t>
                </a:r>
                <a:endParaRPr lang="en-US" sz="1400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276600" y="3429000"/>
            <a:ext cx="3049588" cy="2945608"/>
            <a:chOff x="2590800" y="2690816"/>
            <a:chExt cx="3049588" cy="2945608"/>
          </a:xfrm>
        </p:grpSpPr>
        <p:sp>
          <p:nvSpPr>
            <p:cNvPr id="20" name="Rectangle 19"/>
            <p:cNvSpPr/>
            <p:nvPr/>
          </p:nvSpPr>
          <p:spPr>
            <a:xfrm>
              <a:off x="2590800" y="2690816"/>
              <a:ext cx="3048000" cy="166449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Class </a:t>
              </a:r>
              <a:r>
                <a:rPr lang="en-US" sz="1600" dirty="0" err="1" smtClean="0"/>
                <a:t>TrigDecision</a:t>
              </a:r>
              <a:endParaRPr lang="en-US" sz="1600" dirty="0" smtClean="0"/>
            </a:p>
            <a:p>
              <a:r>
                <a:rPr lang="en-US" sz="1600" dirty="0"/>
                <a:t>p</a:t>
              </a:r>
              <a:r>
                <a:rPr lang="en-US" sz="1600" dirty="0" smtClean="0"/>
                <a:t>rivate:</a:t>
              </a:r>
            </a:p>
            <a:p>
              <a:r>
                <a:rPr lang="en-US" sz="1600" dirty="0" err="1" smtClean="0"/>
                <a:t>int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m_configMasterKey</a:t>
              </a:r>
              <a:r>
                <a:rPr lang="en-US" sz="1600" dirty="0" smtClean="0"/>
                <a:t>;</a:t>
              </a:r>
            </a:p>
            <a:p>
              <a:r>
                <a:rPr lang="en-US" sz="1600" dirty="0" smtClean="0"/>
                <a:t>Lvl1Result m_l1_result;</a:t>
              </a:r>
            </a:p>
            <a:p>
              <a:r>
                <a:rPr lang="en-US" sz="1600" dirty="0" err="1" smtClean="0"/>
                <a:t>DataLink</a:t>
              </a:r>
              <a:r>
                <a:rPr lang="en-US" sz="1600" dirty="0" smtClean="0"/>
                <a:t>&lt;</a:t>
              </a:r>
              <a:r>
                <a:rPr lang="en-US" sz="1600" dirty="0" err="1" smtClean="0"/>
                <a:t>HLTResult</a:t>
              </a:r>
              <a:r>
                <a:rPr lang="en-US" sz="1600" dirty="0" smtClean="0"/>
                <a:t>&gt; m_l2_result;</a:t>
              </a:r>
            </a:p>
            <a:p>
              <a:r>
                <a:rPr lang="en-US" sz="1600" dirty="0" err="1" smtClean="0"/>
                <a:t>DataLink</a:t>
              </a:r>
              <a:r>
                <a:rPr lang="en-US" sz="1600" dirty="0" smtClean="0"/>
                <a:t>&lt;</a:t>
              </a:r>
              <a:r>
                <a:rPr lang="en-US" sz="1600" dirty="0" err="1" smtClean="0"/>
                <a:t>HLTResult</a:t>
              </a:r>
              <a:r>
                <a:rPr lang="en-US" sz="1600" dirty="0" smtClean="0"/>
                <a:t>&gt; </a:t>
              </a:r>
              <a:r>
                <a:rPr lang="en-US" sz="1600" dirty="0" err="1" smtClean="0"/>
                <a:t>m_ef_result</a:t>
              </a:r>
              <a:r>
                <a:rPr lang="en-US" sz="1600" dirty="0" smtClean="0"/>
                <a:t>;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0800" y="4419600"/>
              <a:ext cx="3048000" cy="533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HLT configuration</a:t>
              </a:r>
            </a:p>
            <a:p>
              <a:pPr algn="ctr"/>
              <a:r>
                <a:rPr lang="en-US" sz="1600" dirty="0" smtClean="0"/>
                <a:t>list of chains and sequences </a:t>
              </a:r>
              <a:endParaRPr lang="en-US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0800" y="5053016"/>
              <a:ext cx="3048000" cy="5834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CTP Configuration</a:t>
              </a:r>
              <a:endParaRPr lang="en-US" sz="1600" dirty="0"/>
            </a:p>
          </p:txBody>
        </p:sp>
        <p:cxnSp>
          <p:nvCxnSpPr>
            <p:cNvPr id="59" name="Shape 58"/>
            <p:cNvCxnSpPr>
              <a:stCxn id="20" idx="3"/>
              <a:endCxn id="21" idx="3"/>
            </p:cNvCxnSpPr>
            <p:nvPr/>
          </p:nvCxnSpPr>
          <p:spPr>
            <a:xfrm>
              <a:off x="5638800" y="3523062"/>
              <a:ext cx="1588" cy="1163238"/>
            </a:xfrm>
            <a:prstGeom prst="bentConnector3">
              <a:avLst>
                <a:gd name="adj1" fmla="val 14395466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hape 63"/>
            <p:cNvCxnSpPr>
              <a:stCxn id="20" idx="3"/>
              <a:endCxn id="22" idx="3"/>
            </p:cNvCxnSpPr>
            <p:nvPr/>
          </p:nvCxnSpPr>
          <p:spPr>
            <a:xfrm>
              <a:off x="5638800" y="3523062"/>
              <a:ext cx="1588" cy="1821658"/>
            </a:xfrm>
            <a:prstGeom prst="bentConnector3">
              <a:avLst>
                <a:gd name="adj1" fmla="val 14395466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858000" y="3352800"/>
            <a:ext cx="2025157" cy="3048000"/>
            <a:chOff x="6499224" y="3657600"/>
            <a:chExt cx="2025157" cy="3048000"/>
          </a:xfrm>
        </p:grpSpPr>
        <p:sp>
          <p:nvSpPr>
            <p:cNvPr id="79" name="Folded Corner 78"/>
            <p:cNvSpPr/>
            <p:nvPr/>
          </p:nvSpPr>
          <p:spPr>
            <a:xfrm rot="16200000">
              <a:off x="5611812" y="4545012"/>
              <a:ext cx="3048000" cy="1273175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TrigDecisionTool</a:t>
              </a:r>
              <a:endParaRPr lang="en-US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7239000" y="4343400"/>
              <a:ext cx="1285381" cy="1789112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457200" y="91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TrigDecisionTool</a:t>
            </a:r>
            <a:r>
              <a:rPr lang="en-US" dirty="0" smtClean="0"/>
              <a:t> is the analysis interface to the trigger information in Athena</a:t>
            </a:r>
          </a:p>
          <a:p>
            <a:pPr lvl="1"/>
            <a:r>
              <a:rPr lang="en-US" dirty="0" smtClean="0"/>
              <a:t>It reads the trigger decision object (</a:t>
            </a:r>
            <a:r>
              <a:rPr lang="en-US" dirty="0" err="1" smtClean="0">
                <a:solidFill>
                  <a:srgbClr val="FF0000"/>
                </a:solidFill>
              </a:rPr>
              <a:t>TrigDecision</a:t>
            </a:r>
            <a:r>
              <a:rPr lang="en-US" dirty="0" smtClean="0"/>
              <a:t>) and the trigger </a:t>
            </a:r>
            <a:r>
              <a:rPr lang="en-US" dirty="0" smtClean="0">
                <a:solidFill>
                  <a:srgbClr val="FF0000"/>
                </a:solidFill>
              </a:rPr>
              <a:t>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5252928" y="330201"/>
            <a:ext cx="3713743" cy="1874838"/>
            <a:chOff x="5252928" y="330201"/>
            <a:chExt cx="3713743" cy="1874838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15200" y="330201"/>
              <a:ext cx="1651471" cy="1346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2928" y="330201"/>
              <a:ext cx="1833672" cy="1346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40" name="Elbow Connector 39"/>
            <p:cNvCxnSpPr>
              <a:stCxn id="38" idx="2"/>
              <a:endCxn id="19462" idx="0"/>
            </p:cNvCxnSpPr>
            <p:nvPr/>
          </p:nvCxnSpPr>
          <p:spPr>
            <a:xfrm rot="16200000" flipH="1">
              <a:off x="6313063" y="1533100"/>
              <a:ext cx="528638" cy="815237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36" idx="2"/>
              <a:endCxn id="19462" idx="0"/>
            </p:cNvCxnSpPr>
            <p:nvPr/>
          </p:nvCxnSpPr>
          <p:spPr>
            <a:xfrm rot="5400000">
              <a:off x="7298650" y="1362752"/>
              <a:ext cx="528638" cy="115593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27 Mar 07</a:t>
            </a:r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Ricardo Goncalo - new TrigDecision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604DB1-E14A-3D4F-8F9B-E3C6DCD4D449}" type="slidenum">
              <a:rPr lang="en-US"/>
              <a:pPr/>
              <a:t>6</a:t>
            </a:fld>
            <a:endParaRPr lang="en-US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1258888" y="2205038"/>
            <a:ext cx="2233612" cy="865187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TrigDecision</a:t>
            </a:r>
          </a:p>
          <a:p>
            <a:pPr algn="ctr"/>
            <a:r>
              <a:rPr lang="en-US"/>
              <a:t>transient object</a:t>
            </a: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5868988" y="2205038"/>
            <a:ext cx="2232025" cy="865187"/>
          </a:xfrm>
          <a:prstGeom prst="flowChartProcess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TrigDecision_p3</a:t>
            </a:r>
          </a:p>
          <a:p>
            <a:pPr algn="ctr"/>
            <a:r>
              <a:rPr lang="en-US" dirty="0"/>
              <a:t>persistent object</a:t>
            </a:r>
          </a:p>
        </p:txBody>
      </p:sp>
      <p:pic>
        <p:nvPicPr>
          <p:cNvPr id="19463" name="Picture 12" descr="j01953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137" y="4719638"/>
            <a:ext cx="17954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AutoShape 13"/>
          <p:cNvSpPr>
            <a:spLocks noChangeArrowheads="1"/>
          </p:cNvSpPr>
          <p:nvPr/>
        </p:nvSpPr>
        <p:spPr bwMode="auto">
          <a:xfrm>
            <a:off x="3995738" y="2278063"/>
            <a:ext cx="1439862" cy="719137"/>
          </a:xfrm>
          <a:prstGeom prst="flowChart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T/P </a:t>
            </a:r>
          </a:p>
          <a:p>
            <a:pPr algn="ctr"/>
            <a:r>
              <a:rPr lang="en-US"/>
              <a:t>converter</a:t>
            </a:r>
          </a:p>
        </p:txBody>
      </p:sp>
      <p:cxnSp>
        <p:nvCxnSpPr>
          <p:cNvPr id="19465" name="AutoShape 14"/>
          <p:cNvCxnSpPr>
            <a:cxnSpLocks noChangeShapeType="1"/>
            <a:stCxn id="19464" idx="3"/>
            <a:endCxn id="19462" idx="1"/>
          </p:cNvCxnSpPr>
          <p:nvPr/>
        </p:nvCxnSpPr>
        <p:spPr bwMode="auto">
          <a:xfrm>
            <a:off x="5435600" y="2638425"/>
            <a:ext cx="4333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66" name="AutoShape 15"/>
          <p:cNvCxnSpPr>
            <a:cxnSpLocks noChangeShapeType="1"/>
            <a:stCxn id="19464" idx="1"/>
            <a:endCxn id="19461" idx="3"/>
          </p:cNvCxnSpPr>
          <p:nvPr/>
        </p:nvCxnSpPr>
        <p:spPr bwMode="auto">
          <a:xfrm flipH="1">
            <a:off x="3492500" y="263842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467" name="AutoShape 16"/>
          <p:cNvSpPr>
            <a:spLocks noChangeArrowheads="1"/>
          </p:cNvSpPr>
          <p:nvPr/>
        </p:nvSpPr>
        <p:spPr bwMode="auto">
          <a:xfrm>
            <a:off x="1258888" y="3573463"/>
            <a:ext cx="2232025" cy="792162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TrigDecisionTool</a:t>
            </a:r>
          </a:p>
          <a:p>
            <a:pPr algn="ctr"/>
            <a:r>
              <a:rPr lang="en-US"/>
              <a:t>user interface</a:t>
            </a:r>
          </a:p>
        </p:txBody>
      </p:sp>
      <p:cxnSp>
        <p:nvCxnSpPr>
          <p:cNvPr id="19468" name="AutoShape 17"/>
          <p:cNvCxnSpPr>
            <a:cxnSpLocks noChangeShapeType="1"/>
            <a:stCxn id="19461" idx="2"/>
            <a:endCxn id="19467" idx="0"/>
          </p:cNvCxnSpPr>
          <p:nvPr/>
        </p:nvCxnSpPr>
        <p:spPr bwMode="auto">
          <a:xfrm flipH="1">
            <a:off x="2374900" y="3070225"/>
            <a:ext cx="1588" cy="503238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69" name="AutoShape 18"/>
          <p:cNvCxnSpPr>
            <a:cxnSpLocks noChangeShapeType="1"/>
            <a:stCxn id="19467" idx="2"/>
            <a:endCxn id="19463" idx="0"/>
          </p:cNvCxnSpPr>
          <p:nvPr/>
        </p:nvCxnSpPr>
        <p:spPr bwMode="auto">
          <a:xfrm rot="16200000" flipH="1">
            <a:off x="2199879" y="4540647"/>
            <a:ext cx="354013" cy="39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470" name="AutoShape 19"/>
          <p:cNvSpPr>
            <a:spLocks noChangeArrowheads="1"/>
          </p:cNvSpPr>
          <p:nvPr/>
        </p:nvSpPr>
        <p:spPr bwMode="auto">
          <a:xfrm>
            <a:off x="3922713" y="3717925"/>
            <a:ext cx="1657350" cy="503238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TrigConfigSvc</a:t>
            </a:r>
          </a:p>
        </p:txBody>
      </p:sp>
      <p:sp>
        <p:nvSpPr>
          <p:cNvPr id="19471" name="AutoShape 20"/>
          <p:cNvSpPr>
            <a:spLocks noChangeArrowheads="1"/>
          </p:cNvSpPr>
          <p:nvPr/>
        </p:nvSpPr>
        <p:spPr bwMode="auto">
          <a:xfrm>
            <a:off x="6372225" y="3717925"/>
            <a:ext cx="1843088" cy="503238"/>
          </a:xfrm>
          <a:prstGeom prst="flowChartProcess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/>
              <a:t>TriggerDB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72" name="AutoShape 21"/>
          <p:cNvSpPr>
            <a:spLocks noChangeArrowheads="1"/>
          </p:cNvSpPr>
          <p:nvPr/>
        </p:nvSpPr>
        <p:spPr bwMode="auto">
          <a:xfrm>
            <a:off x="6372225" y="4510088"/>
            <a:ext cx="1843088" cy="503237"/>
          </a:xfrm>
          <a:prstGeom prst="flowChartProcess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COOL</a:t>
            </a:r>
          </a:p>
        </p:txBody>
      </p:sp>
      <p:sp>
        <p:nvSpPr>
          <p:cNvPr id="19473" name="AutoShape 22"/>
          <p:cNvSpPr>
            <a:spLocks noChangeArrowheads="1"/>
          </p:cNvSpPr>
          <p:nvPr/>
        </p:nvSpPr>
        <p:spPr bwMode="auto">
          <a:xfrm>
            <a:off x="6372225" y="5373688"/>
            <a:ext cx="1843088" cy="504825"/>
          </a:xfrm>
          <a:prstGeom prst="flowChart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AOD header</a:t>
            </a:r>
          </a:p>
        </p:txBody>
      </p:sp>
      <p:cxnSp>
        <p:nvCxnSpPr>
          <p:cNvPr id="19474" name="AutoShape 23"/>
          <p:cNvCxnSpPr>
            <a:cxnSpLocks noChangeShapeType="1"/>
            <a:stCxn id="19470" idx="1"/>
            <a:endCxn id="19467" idx="3"/>
          </p:cNvCxnSpPr>
          <p:nvPr/>
        </p:nvCxnSpPr>
        <p:spPr bwMode="auto">
          <a:xfrm flipH="1">
            <a:off x="3490913" y="3970338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9475" name="AutoShape 24"/>
          <p:cNvCxnSpPr>
            <a:cxnSpLocks noChangeShapeType="1"/>
            <a:stCxn id="19470" idx="3"/>
            <a:endCxn id="19471" idx="1"/>
          </p:cNvCxnSpPr>
          <p:nvPr/>
        </p:nvCxnSpPr>
        <p:spPr bwMode="auto">
          <a:xfrm>
            <a:off x="5580063" y="3970338"/>
            <a:ext cx="7921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none" w="lg" len="lg"/>
          </a:ln>
        </p:spPr>
      </p:cxnSp>
      <p:cxnSp>
        <p:nvCxnSpPr>
          <p:cNvPr id="19476" name="AutoShape 25"/>
          <p:cNvCxnSpPr>
            <a:cxnSpLocks noChangeShapeType="1"/>
            <a:stCxn id="19470" idx="3"/>
            <a:endCxn id="19472" idx="1"/>
          </p:cNvCxnSpPr>
          <p:nvPr/>
        </p:nvCxnSpPr>
        <p:spPr bwMode="auto">
          <a:xfrm>
            <a:off x="5580063" y="3970338"/>
            <a:ext cx="792162" cy="7921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</p:cxnSp>
      <p:cxnSp>
        <p:nvCxnSpPr>
          <p:cNvPr id="19477" name="AutoShape 26"/>
          <p:cNvCxnSpPr>
            <a:cxnSpLocks noChangeShapeType="1"/>
            <a:stCxn id="19470" idx="3"/>
            <a:endCxn id="19473" idx="1"/>
          </p:cNvCxnSpPr>
          <p:nvPr/>
        </p:nvCxnSpPr>
        <p:spPr bwMode="auto">
          <a:xfrm>
            <a:off x="5580063" y="3970338"/>
            <a:ext cx="792162" cy="1655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</p:spPr>
      </p:cxnSp>
      <p:sp>
        <p:nvSpPr>
          <p:cNvPr id="494625" name="AutoShape 33"/>
          <p:cNvSpPr>
            <a:spLocks/>
          </p:cNvSpPr>
          <p:nvPr/>
        </p:nvSpPr>
        <p:spPr bwMode="auto">
          <a:xfrm>
            <a:off x="531813" y="381000"/>
            <a:ext cx="3457575" cy="1223962"/>
          </a:xfrm>
          <a:prstGeom prst="borderCallout1">
            <a:avLst>
              <a:gd name="adj1" fmla="val 11356"/>
              <a:gd name="adj2" fmla="val 102157"/>
              <a:gd name="adj3" fmla="val 145374"/>
              <a:gd name="adj4" fmla="val 16273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Persistent object stored POOL</a:t>
            </a:r>
            <a:endParaRPr lang="en-US" dirty="0" smtClean="0"/>
          </a:p>
          <a:p>
            <a:pPr algn="ctr"/>
            <a:r>
              <a:rPr lang="en-US" dirty="0"/>
              <a:t>C</a:t>
            </a:r>
            <a:r>
              <a:rPr lang="en-US" dirty="0" smtClean="0"/>
              <a:t>ontains </a:t>
            </a:r>
            <a:r>
              <a:rPr lang="en-US" dirty="0" err="1"/>
              <a:t>CTPDecision</a:t>
            </a:r>
            <a:r>
              <a:rPr lang="en-US" dirty="0"/>
              <a:t> and </a:t>
            </a:r>
            <a:r>
              <a:rPr lang="en-US" dirty="0" err="1"/>
              <a:t>HLTResult</a:t>
            </a:r>
            <a:endParaRPr lang="en-US" dirty="0"/>
          </a:p>
        </p:txBody>
      </p:sp>
      <p:sp>
        <p:nvSpPr>
          <p:cNvPr id="494626" name="AutoShape 34"/>
          <p:cNvSpPr>
            <a:spLocks/>
          </p:cNvSpPr>
          <p:nvPr/>
        </p:nvSpPr>
        <p:spPr bwMode="auto">
          <a:xfrm>
            <a:off x="533400" y="381000"/>
            <a:ext cx="3455988" cy="1223963"/>
          </a:xfrm>
          <a:prstGeom prst="borderCallout1">
            <a:avLst>
              <a:gd name="adj1" fmla="val 107384"/>
              <a:gd name="adj2" fmla="val 49718"/>
              <a:gd name="adj3" fmla="val 147427"/>
              <a:gd name="adj4" fmla="val 5349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Transient object</a:t>
            </a:r>
          </a:p>
          <a:p>
            <a:pPr algn="ctr"/>
            <a:r>
              <a:rPr lang="en-US" dirty="0"/>
              <a:t>On request by Tool, expands and caches Configuration and Navigation information</a:t>
            </a:r>
          </a:p>
        </p:txBody>
      </p:sp>
      <p:sp>
        <p:nvSpPr>
          <p:cNvPr id="494627" name="AutoShape 35"/>
          <p:cNvSpPr>
            <a:spLocks/>
          </p:cNvSpPr>
          <p:nvPr/>
        </p:nvSpPr>
        <p:spPr bwMode="auto">
          <a:xfrm>
            <a:off x="3581400" y="4790281"/>
            <a:ext cx="2238376" cy="1610519"/>
          </a:xfrm>
          <a:prstGeom prst="borderCallout1">
            <a:avLst>
              <a:gd name="adj1" fmla="val 9338"/>
              <a:gd name="adj2" fmla="val -2204"/>
              <a:gd name="adj3" fmla="val -22470"/>
              <a:gd name="adj4" fmla="val -22451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TrigDecisionTool</a:t>
            </a:r>
            <a:r>
              <a:rPr lang="en-US" dirty="0"/>
              <a:t>: user interface; unpacks and interprets </a:t>
            </a:r>
            <a:r>
              <a:rPr lang="en-US" dirty="0" err="1"/>
              <a:t>TrigDecision</a:t>
            </a:r>
            <a:r>
              <a:rPr lang="en-US" dirty="0"/>
              <a:t> through configuration info</a:t>
            </a:r>
          </a:p>
        </p:txBody>
      </p:sp>
      <p:sp>
        <p:nvSpPr>
          <p:cNvPr id="494628" name="AutoShape 36"/>
          <p:cNvSpPr>
            <a:spLocks/>
          </p:cNvSpPr>
          <p:nvPr/>
        </p:nvSpPr>
        <p:spPr bwMode="auto">
          <a:xfrm>
            <a:off x="531813" y="403225"/>
            <a:ext cx="3457575" cy="1201737"/>
          </a:xfrm>
          <a:prstGeom prst="borderCallout1">
            <a:avLst>
              <a:gd name="adj1" fmla="val 104294"/>
              <a:gd name="adj2" fmla="val 50810"/>
              <a:gd name="adj3" fmla="val 260760"/>
              <a:gd name="adj4" fmla="val 109546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TrigConfigSvc</a:t>
            </a:r>
            <a:endParaRPr lang="en-US" dirty="0"/>
          </a:p>
          <a:p>
            <a:pPr algn="ctr"/>
            <a:r>
              <a:rPr lang="en-US" dirty="0"/>
              <a:t>Common interface to several configuration DB implementations</a:t>
            </a:r>
          </a:p>
        </p:txBody>
      </p:sp>
      <p:sp>
        <p:nvSpPr>
          <p:cNvPr id="494629" name="AutoShape 37"/>
          <p:cNvSpPr>
            <a:spLocks/>
          </p:cNvSpPr>
          <p:nvPr/>
        </p:nvSpPr>
        <p:spPr bwMode="auto">
          <a:xfrm>
            <a:off x="533400" y="380999"/>
            <a:ext cx="3455988" cy="1223963"/>
          </a:xfrm>
          <a:prstGeom prst="borderCallout1">
            <a:avLst>
              <a:gd name="adj1" fmla="val 9338"/>
              <a:gd name="adj2" fmla="val 102157"/>
              <a:gd name="adj3" fmla="val 253761"/>
              <a:gd name="adj4" fmla="val 200675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 type="none" w="lg" len="lg"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Different configuration</a:t>
            </a:r>
            <a:r>
              <a:rPr lang="en-US" dirty="0" smtClean="0"/>
              <a:t> data supports </a:t>
            </a:r>
            <a:r>
              <a:rPr lang="en-US" dirty="0"/>
              <a:t>for different use cases: online, offline, </a:t>
            </a:r>
            <a:r>
              <a:rPr lang="en-US" dirty="0" smtClean="0"/>
              <a:t>AOD/ESD </a:t>
            </a:r>
            <a:r>
              <a:rPr lang="en-US" dirty="0"/>
              <a:t>analysis</a:t>
            </a:r>
          </a:p>
        </p:txBody>
      </p:sp>
      <p:sp>
        <p:nvSpPr>
          <p:cNvPr id="494631" name="Rectangle 39"/>
          <p:cNvSpPr>
            <a:spLocks noChangeArrowheads="1"/>
          </p:cNvSpPr>
          <p:nvPr/>
        </p:nvSpPr>
        <p:spPr bwMode="auto">
          <a:xfrm>
            <a:off x="6156325" y="3500438"/>
            <a:ext cx="2559050" cy="2519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486" name="AutoShape 41"/>
          <p:cNvCxnSpPr>
            <a:cxnSpLocks noChangeShapeType="1"/>
            <a:stCxn id="19467" idx="1"/>
            <a:endCxn id="19461" idx="1"/>
          </p:cNvCxnSpPr>
          <p:nvPr/>
        </p:nvCxnSpPr>
        <p:spPr bwMode="auto">
          <a:xfrm rot="10800000" flipH="1">
            <a:off x="1258888" y="2638425"/>
            <a:ext cx="1587" cy="1331913"/>
          </a:xfrm>
          <a:prstGeom prst="bentConnector3">
            <a:avLst>
              <a:gd name="adj1" fmla="val -2270000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</p:spPr>
      </p:cxnSp>
      <p:sp>
        <p:nvSpPr>
          <p:cNvPr id="19487" name="Rectangle 42"/>
          <p:cNvSpPr>
            <a:spLocks noChangeArrowheads="1"/>
          </p:cNvSpPr>
          <p:nvPr/>
        </p:nvSpPr>
        <p:spPr bwMode="auto">
          <a:xfrm>
            <a:off x="395288" y="3141663"/>
            <a:ext cx="936625" cy="35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unpack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9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9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9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9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9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25" grpId="0" animBg="1"/>
      <p:bldP spid="494625" grpId="1" animBg="1"/>
      <p:bldP spid="494626" grpId="0" animBg="1"/>
      <p:bldP spid="494626" grpId="1" animBg="1"/>
      <p:bldP spid="494627" grpId="0" animBg="1"/>
      <p:bldP spid="494628" grpId="0" animBg="1"/>
      <p:bldP spid="494628" grpId="1" animBg="1"/>
      <p:bldP spid="494629" grpId="0" animBg="1"/>
      <p:bldP spid="494629" grpId="1" animBg="1"/>
      <p:bldP spid="494629" grpId="2" animBg="1"/>
      <p:bldP spid="4946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How-to use </a:t>
            </a:r>
            <a:r>
              <a:rPr lang="en-US" dirty="0" err="1" smtClean="0"/>
              <a:t>TrigDecisionTool</a:t>
            </a:r>
            <a:r>
              <a:rPr lang="en-US" dirty="0" smtClean="0"/>
              <a:t> in Athena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1066800"/>
            <a:ext cx="3429000" cy="411479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to your algorithm a </a:t>
            </a:r>
            <a:r>
              <a:rPr lang="en-US" dirty="0" err="1" smtClean="0"/>
              <a:t>ToolHandle</a:t>
            </a:r>
            <a:r>
              <a:rPr lang="en-US" dirty="0" smtClean="0"/>
              <a:t> to point to a </a:t>
            </a:r>
            <a:r>
              <a:rPr lang="en-US" dirty="0" err="1" smtClean="0"/>
              <a:t>TrigDecisionTool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</a:t>
            </a:r>
            <a:r>
              <a:rPr lang="en-US" dirty="0" err="1" smtClean="0"/>
              <a:t>ToolHandle</a:t>
            </a:r>
            <a:r>
              <a:rPr lang="en-US" dirty="0" smtClean="0"/>
              <a:t> in constructor (</a:t>
            </a:r>
            <a:r>
              <a:rPr lang="en-US" dirty="0" err="1" smtClean="0"/>
              <a:t>adviseable</a:t>
            </a:r>
            <a:r>
              <a:rPr lang="en-US" dirty="0" smtClean="0"/>
              <a:t> to use as public tool)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Retrieve tool in initialization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tool in execute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1000780"/>
            <a:ext cx="5105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/>
              </a:rPr>
              <a:t>private:</a:t>
            </a:r>
          </a:p>
          <a:p>
            <a:r>
              <a:rPr lang="en-US" sz="1400" dirty="0" smtClean="0">
                <a:latin typeface="Courier"/>
              </a:rPr>
              <a:t>	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ToolHandle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&lt;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TrigDecisionTool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&gt;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m_trigDec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676400"/>
            <a:ext cx="51054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err="1" smtClean="0">
                <a:latin typeface="Courier"/>
              </a:rPr>
              <a:t>MyAlgo::MyAlgo(const</a:t>
            </a:r>
            <a:r>
              <a:rPr lang="en-US" sz="1400" dirty="0" smtClean="0">
                <a:latin typeface="Courier"/>
              </a:rPr>
              <a:t> </a:t>
            </a:r>
            <a:r>
              <a:rPr lang="en-US" sz="1400" dirty="0" err="1" smtClean="0">
                <a:latin typeface="Courier"/>
              </a:rPr>
              <a:t>std::string</a:t>
            </a:r>
            <a:r>
              <a:rPr lang="en-US" sz="1400" dirty="0" smtClean="0">
                <a:latin typeface="Courier"/>
              </a:rPr>
              <a:t> &amp;name, … 	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m_trigDec("TrigDec::TrigDecisionTool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/	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TrigDecisionTool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”)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{</a:t>
            </a:r>
          </a:p>
          <a:p>
            <a:pPr>
              <a:buNone/>
            </a:pPr>
            <a:r>
              <a:rPr lang="en-US" sz="1400" dirty="0" smtClean="0"/>
              <a:t> 	</a:t>
            </a:r>
            <a:r>
              <a:rPr lang="en-US" sz="1400" dirty="0" err="1" smtClean="0">
                <a:latin typeface="Courier"/>
              </a:rPr>
              <a:t>declareProperty("TrigDecisionTool</a:t>
            </a:r>
            <a:r>
              <a:rPr lang="en-US" sz="1400" dirty="0" smtClean="0">
                <a:latin typeface="Courier"/>
              </a:rPr>
              <a:t>", </a:t>
            </a:r>
            <a:r>
              <a:rPr lang="en-US" sz="1400" dirty="0" err="1" smtClean="0">
                <a:latin typeface="Courier"/>
              </a:rPr>
              <a:t>m_trigDec</a:t>
            </a:r>
            <a:r>
              <a:rPr lang="en-US" sz="1400" dirty="0" smtClean="0">
                <a:latin typeface="Courier"/>
              </a:rPr>
              <a:t>, ”The tool to access </a:t>
            </a:r>
            <a:r>
              <a:rPr lang="en-US" sz="1400" dirty="0" err="1" smtClean="0">
                <a:latin typeface="Courier"/>
              </a:rPr>
              <a:t>TrigDecision</a:t>
            </a:r>
            <a:r>
              <a:rPr lang="en-US" sz="1400" dirty="0" smtClean="0">
                <a:latin typeface="Courier"/>
              </a:rPr>
              <a:t>”);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3200400"/>
            <a:ext cx="51054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urier"/>
              </a:rPr>
              <a:t>StatusCode</a:t>
            </a:r>
            <a:r>
              <a:rPr lang="en-US" sz="1400" dirty="0" smtClean="0">
                <a:latin typeface="Courier"/>
              </a:rPr>
              <a:t> sc 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=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m_trigDec.retrieve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();  </a:t>
            </a:r>
          </a:p>
          <a:p>
            <a:r>
              <a:rPr lang="en-US" sz="1400" dirty="0" smtClean="0">
                <a:latin typeface="Courier"/>
              </a:rPr>
              <a:t>if ( </a:t>
            </a:r>
            <a:r>
              <a:rPr lang="en-US" sz="1400" dirty="0" err="1" smtClean="0">
                <a:latin typeface="Courier"/>
              </a:rPr>
              <a:t>sc.isFailure</a:t>
            </a:r>
            <a:r>
              <a:rPr lang="en-US" sz="1400" dirty="0" smtClean="0">
                <a:latin typeface="Courier"/>
              </a:rPr>
              <a:t>() ) {</a:t>
            </a:r>
          </a:p>
          <a:p>
            <a:r>
              <a:rPr lang="en-US" sz="1400" dirty="0" smtClean="0">
                <a:latin typeface="Courier"/>
              </a:rPr>
              <a:t>	(*</a:t>
            </a:r>
            <a:r>
              <a:rPr lang="en-US" sz="1400" dirty="0" err="1" smtClean="0">
                <a:latin typeface="Courier"/>
              </a:rPr>
              <a:t>m_log</a:t>
            </a:r>
            <a:r>
              <a:rPr lang="en-US" sz="1400" dirty="0" smtClean="0">
                <a:latin typeface="Courier"/>
              </a:rPr>
              <a:t>)&lt;&lt; MSG::ERROR&lt;&lt; “Help!”&lt;&lt; </a:t>
            </a:r>
            <a:r>
              <a:rPr lang="en-US" sz="1400" dirty="0" err="1" smtClean="0">
                <a:latin typeface="Courier"/>
              </a:rPr>
              <a:t>endreq</a:t>
            </a:r>
            <a:r>
              <a:rPr lang="en-US" sz="1400" dirty="0" smtClean="0">
                <a:latin typeface="Courier"/>
              </a:rPr>
              <a:t>;</a:t>
            </a:r>
          </a:p>
          <a:p>
            <a:r>
              <a:rPr lang="en-US" sz="1400" dirty="0" smtClean="0">
                <a:latin typeface="Courier"/>
              </a:rPr>
              <a:t>	return sc;  </a:t>
            </a:r>
          </a:p>
          <a:p>
            <a:r>
              <a:rPr lang="en-US" sz="1400" dirty="0" smtClean="0">
                <a:latin typeface="Courier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4508718"/>
            <a:ext cx="51054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err="1" smtClean="0">
                <a:latin typeface="Courier"/>
              </a:rPr>
              <a:t>std::string</a:t>
            </a:r>
            <a:r>
              <a:rPr lang="en-US" sz="1400" dirty="0" smtClean="0">
                <a:latin typeface="Courier"/>
              </a:rPr>
              <a:t> sig_name(“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L2_e15i</a:t>
            </a:r>
            <a:r>
              <a:rPr lang="en-US" sz="1400" dirty="0" smtClean="0">
                <a:latin typeface="Courier"/>
              </a:rPr>
              <a:t>”);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if (</a:t>
            </a:r>
            <a:r>
              <a:rPr lang="en-US" sz="1400" dirty="0" err="1" smtClean="0">
                <a:latin typeface="Courier"/>
              </a:rPr>
              <a:t>m_trigDec</a:t>
            </a:r>
            <a:r>
              <a:rPr lang="en-US" sz="1400" dirty="0" smtClean="0">
                <a:latin typeface="Courier"/>
              </a:rPr>
              <a:t>-&gt;</a:t>
            </a:r>
            <a:r>
              <a:rPr lang="en-US" sz="1400" dirty="0" err="1" smtClean="0">
                <a:latin typeface="Courier"/>
              </a:rPr>
              <a:t>isConfigured</a:t>
            </a:r>
            <a:r>
              <a:rPr lang="en-US" sz="1400" dirty="0" smtClean="0">
                <a:latin typeface="Courier"/>
              </a:rPr>
              <a:t>( </a:t>
            </a:r>
            <a:r>
              <a:rPr lang="en-US" sz="1400" dirty="0" err="1" smtClean="0">
                <a:latin typeface="Courier"/>
              </a:rPr>
              <a:t>sig_name</a:t>
            </a:r>
            <a:r>
              <a:rPr lang="en-US" sz="1400" dirty="0" smtClean="0">
                <a:latin typeface="Courier"/>
              </a:rPr>
              <a:t> )) {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	if (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m_trigDec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-&gt;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isPassed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(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sig_name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 )</a:t>
            </a:r>
            <a:r>
              <a:rPr lang="en-US" sz="1400" dirty="0" smtClean="0">
                <a:latin typeface="Courier"/>
              </a:rPr>
              <a:t>) {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		(*</a:t>
            </a:r>
            <a:r>
              <a:rPr lang="en-US" sz="1400" dirty="0" err="1" smtClean="0">
                <a:latin typeface="Courier"/>
              </a:rPr>
              <a:t>m_log</a:t>
            </a:r>
            <a:r>
              <a:rPr lang="en-US" sz="1400" dirty="0" smtClean="0">
                <a:latin typeface="Courier"/>
              </a:rPr>
              <a:t>) &lt;&lt; MSG::INFO 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				&lt;&lt; ”I’m happy!" 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				&lt;&lt; </a:t>
            </a:r>
            <a:r>
              <a:rPr lang="en-US" sz="1400" dirty="0" err="1" smtClean="0">
                <a:latin typeface="Courier"/>
              </a:rPr>
              <a:t>endreq</a:t>
            </a:r>
            <a:r>
              <a:rPr lang="en-US" sz="1400" dirty="0" smtClean="0">
                <a:latin typeface="Courier"/>
              </a:rPr>
              <a:t>;    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	}</a:t>
            </a:r>
          </a:p>
          <a:p>
            <a:pPr>
              <a:buNone/>
            </a:pPr>
            <a:r>
              <a:rPr lang="en-US" sz="1400" dirty="0" smtClean="0">
                <a:latin typeface="Courier"/>
              </a:rPr>
              <a:t>}</a:t>
            </a:r>
          </a:p>
        </p:txBody>
      </p:sp>
      <p:sp useBgFill="1">
        <p:nvSpPr>
          <p:cNvPr id="19" name="TextBox 18"/>
          <p:cNvSpPr txBox="1"/>
          <p:nvPr/>
        </p:nvSpPr>
        <p:spPr>
          <a:xfrm>
            <a:off x="3429000" y="6336268"/>
            <a:ext cx="5715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complete example in </a:t>
            </a:r>
            <a:r>
              <a:rPr lang="en-US" dirty="0" smtClean="0">
                <a:hlinkClick r:id="rId2"/>
              </a:rPr>
              <a:t>TrigDecisionTool14</a:t>
            </a:r>
            <a:r>
              <a:rPr lang="en-US" dirty="0" smtClean="0"/>
              <a:t> </a:t>
            </a:r>
            <a:r>
              <a:rPr lang="en-US" dirty="0" err="1" smtClean="0"/>
              <a:t>twiki</a:t>
            </a:r>
            <a:endParaRPr lang="en-US" dirty="0" smtClean="0"/>
          </a:p>
        </p:txBody>
      </p:sp>
      <p:grpSp>
        <p:nvGrpSpPr>
          <p:cNvPr id="20" name="Group 302"/>
          <p:cNvGrpSpPr>
            <a:grpSpLocks/>
          </p:cNvGrpSpPr>
          <p:nvPr/>
        </p:nvGrpSpPr>
        <p:grpSpPr bwMode="auto">
          <a:xfrm>
            <a:off x="381000" y="5562600"/>
            <a:ext cx="2305050" cy="942975"/>
            <a:chOff x="1519" y="1888"/>
            <a:chExt cx="1452" cy="594"/>
          </a:xfrm>
        </p:grpSpPr>
        <p:sp>
          <p:nvSpPr>
            <p:cNvPr id="21" name="Text Box 293"/>
            <p:cNvSpPr txBox="1">
              <a:spLocks noChangeArrowheads="1"/>
            </p:cNvSpPr>
            <p:nvPr/>
          </p:nvSpPr>
          <p:spPr bwMode="auto">
            <a:xfrm>
              <a:off x="1519" y="1888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 dirty="0" smtClean="0">
                  <a:solidFill>
                    <a:srgbClr val="0000FF"/>
                  </a:solidFill>
                </a:rPr>
                <a:t>e</a:t>
              </a:r>
              <a:r>
                <a:rPr lang="en-US" sz="2800" dirty="0">
                  <a:solidFill>
                    <a:srgbClr val="FF3300"/>
                  </a:solidFill>
                </a:rPr>
                <a:t>1</a:t>
              </a:r>
              <a:r>
                <a:rPr lang="en-US" sz="2800" b="0" dirty="0" smtClean="0">
                  <a:solidFill>
                    <a:srgbClr val="FF3300"/>
                  </a:solidFill>
                </a:rPr>
                <a:t>5</a:t>
              </a:r>
              <a:r>
                <a:rPr lang="en-US" sz="2800" b="0" dirty="0" smtClean="0">
                  <a:solidFill>
                    <a:srgbClr val="339933"/>
                  </a:solidFill>
                </a:rPr>
                <a:t>i</a:t>
              </a:r>
              <a:endParaRPr lang="en-US" sz="2800" b="0" dirty="0">
                <a:solidFill>
                  <a:srgbClr val="339933"/>
                </a:solidFill>
              </a:endParaRPr>
            </a:p>
          </p:txBody>
        </p:sp>
        <p:sp>
          <p:nvSpPr>
            <p:cNvPr id="22" name="Text Box 294"/>
            <p:cNvSpPr txBox="1">
              <a:spLocks noChangeArrowheads="1"/>
            </p:cNvSpPr>
            <p:nvPr/>
          </p:nvSpPr>
          <p:spPr bwMode="auto">
            <a:xfrm>
              <a:off x="2109" y="2251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electron</a:t>
              </a:r>
            </a:p>
          </p:txBody>
        </p:sp>
        <p:sp>
          <p:nvSpPr>
            <p:cNvPr id="23" name="Text Box 295"/>
            <p:cNvSpPr txBox="1">
              <a:spLocks noChangeArrowheads="1"/>
            </p:cNvSpPr>
            <p:nvPr/>
          </p:nvSpPr>
          <p:spPr bwMode="auto">
            <a:xfrm>
              <a:off x="2109" y="2069"/>
              <a:ext cx="8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rgbClr val="FF3300"/>
                  </a:solidFill>
                </a:rPr>
                <a:t>p</a:t>
              </a:r>
              <a:r>
                <a:rPr lang="en-US" baseline="-25000" dirty="0" err="1">
                  <a:solidFill>
                    <a:srgbClr val="FF3300"/>
                  </a:solidFill>
                </a:rPr>
                <a:t>T</a:t>
              </a:r>
              <a:r>
                <a:rPr lang="en-US" dirty="0" smtClean="0">
                  <a:solidFill>
                    <a:srgbClr val="FF3300"/>
                  </a:solidFill>
                </a:rPr>
                <a:t>&gt;15 </a:t>
              </a:r>
              <a:r>
                <a:rPr lang="en-US" dirty="0" err="1">
                  <a:solidFill>
                    <a:srgbClr val="FF3300"/>
                  </a:solidFill>
                </a:rPr>
                <a:t>GeV</a:t>
              </a:r>
              <a:endParaRPr lang="en-US" dirty="0">
                <a:solidFill>
                  <a:srgbClr val="FF3300"/>
                </a:solidFill>
              </a:endParaRPr>
            </a:p>
          </p:txBody>
        </p:sp>
        <p:sp>
          <p:nvSpPr>
            <p:cNvPr id="24" name="Text Box 296"/>
            <p:cNvSpPr txBox="1">
              <a:spLocks noChangeArrowheads="1"/>
            </p:cNvSpPr>
            <p:nvPr/>
          </p:nvSpPr>
          <p:spPr bwMode="auto">
            <a:xfrm>
              <a:off x="2108" y="1933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CC00"/>
                  </a:solidFill>
                </a:rPr>
                <a:t>isolated</a:t>
              </a:r>
            </a:p>
          </p:txBody>
        </p:sp>
        <p:sp>
          <p:nvSpPr>
            <p:cNvPr id="25" name="Line 297"/>
            <p:cNvSpPr>
              <a:spLocks noChangeShapeType="1"/>
            </p:cNvSpPr>
            <p:nvPr/>
          </p:nvSpPr>
          <p:spPr bwMode="auto">
            <a:xfrm>
              <a:off x="2018" y="206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98"/>
            <p:cNvSpPr>
              <a:spLocks noChangeShapeType="1"/>
            </p:cNvSpPr>
            <p:nvPr/>
          </p:nvSpPr>
          <p:spPr bwMode="auto">
            <a:xfrm>
              <a:off x="1837" y="2205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99"/>
            <p:cNvSpPr>
              <a:spLocks noChangeShapeType="1"/>
            </p:cNvSpPr>
            <p:nvPr/>
          </p:nvSpPr>
          <p:spPr bwMode="auto">
            <a:xfrm>
              <a:off x="1655" y="234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00"/>
            <p:cNvSpPr>
              <a:spLocks noChangeShapeType="1"/>
            </p:cNvSpPr>
            <p:nvPr/>
          </p:nvSpPr>
          <p:spPr bwMode="auto">
            <a:xfrm flipV="1">
              <a:off x="1655" y="2160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01"/>
            <p:cNvSpPr>
              <a:spLocks noChangeShapeType="1"/>
            </p:cNvSpPr>
            <p:nvPr/>
          </p:nvSpPr>
          <p:spPr bwMode="auto">
            <a:xfrm flipV="1">
              <a:off x="1837" y="2161"/>
              <a:ext cx="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GB"/>
              <a:t>06Aug07 BNL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Trigger analysis - S George &amp; R Goncalo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2BCA8-1ACA-F049-BC8E-EB47AB6F6A18}" type="slidenum">
              <a:rPr lang="en-GB" smtClean="0">
                <a:latin typeface="Arial" charset="0"/>
              </a:rPr>
              <a:pPr/>
              <a:t>8</a:t>
            </a:fld>
            <a:endParaRPr lang="en-GB" smtClean="0">
              <a:latin typeface="Arial" charset="0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52400" y="1295400"/>
            <a:ext cx="8610600" cy="2819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None/>
            </a:pPr>
            <a:r>
              <a:rPr lang="en-US" sz="1400" dirty="0" err="1" smtClean="0">
                <a:latin typeface="Courier"/>
              </a:rPr>
              <a:t>std::vector</a:t>
            </a:r>
            <a:r>
              <a:rPr lang="en-US" sz="1400" dirty="0" smtClean="0">
                <a:latin typeface="Courier"/>
              </a:rPr>
              <a:t>&lt;const </a:t>
            </a:r>
            <a:r>
              <a:rPr lang="en-US" sz="1400" dirty="0" err="1" smtClean="0">
                <a:latin typeface="Courier"/>
              </a:rPr>
              <a:t>TrigTauCluster</a:t>
            </a:r>
            <a:r>
              <a:rPr lang="en-US" sz="1400" dirty="0" smtClean="0">
                <a:latin typeface="Courier"/>
              </a:rPr>
              <a:t>* &gt; </a:t>
            </a:r>
            <a:r>
              <a:rPr lang="en-US" sz="1400" dirty="0" err="1" smtClean="0">
                <a:latin typeface="Courier"/>
              </a:rPr>
              <a:t>vec_tauClust</a:t>
            </a:r>
            <a:r>
              <a:rPr lang="en-US" sz="1400" dirty="0" smtClean="0">
                <a:latin typeface="Courier"/>
              </a:rPr>
              <a:t>;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   </a:t>
            </a:r>
            <a:r>
              <a:rPr lang="en-US" sz="1400" dirty="0" err="1" smtClean="0">
                <a:latin typeface="Courier"/>
              </a:rPr>
              <a:t>ec</a:t>
            </a:r>
            <a:r>
              <a:rPr lang="en-US" sz="1400" dirty="0" smtClean="0">
                <a:latin typeface="Courier"/>
              </a:rPr>
              <a:t> =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m_trigDec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-&gt;getPassFeatures("L2_"+trigItem, </a:t>
            </a:r>
            <a:r>
              <a:rPr lang="en-US" sz="1400" dirty="0" err="1" smtClean="0">
                <a:solidFill>
                  <a:srgbClr val="FF0000"/>
                </a:solidFill>
                <a:latin typeface="Courier"/>
              </a:rPr>
              <a:t>vec_tauClus</a:t>
            </a:r>
            <a:r>
              <a:rPr lang="en-US" sz="1400" dirty="0" smtClean="0">
                <a:solidFill>
                  <a:srgbClr val="FF0000"/>
                </a:solidFill>
                <a:latin typeface="Courier"/>
              </a:rPr>
              <a:t>)</a:t>
            </a:r>
            <a:r>
              <a:rPr lang="en-US" sz="1400" dirty="0" smtClean="0">
                <a:latin typeface="Courier"/>
              </a:rPr>
              <a:t>;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   if (</a:t>
            </a:r>
            <a:r>
              <a:rPr lang="en-US" sz="1400" dirty="0" err="1" smtClean="0">
                <a:latin typeface="Courier"/>
              </a:rPr>
              <a:t>ec</a:t>
            </a:r>
            <a:r>
              <a:rPr lang="en-US" sz="1400" dirty="0" smtClean="0">
                <a:latin typeface="Courier"/>
              </a:rPr>
              <a:t> == HLT::OK) {    	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</a:t>
            </a:r>
            <a:r>
              <a:rPr lang="en-US" sz="1400" dirty="0" err="1" smtClean="0">
                <a:latin typeface="Courier"/>
              </a:rPr>
              <a:t>std::vector</a:t>
            </a:r>
            <a:r>
              <a:rPr lang="en-US" sz="1400" dirty="0" smtClean="0">
                <a:latin typeface="Courier"/>
              </a:rPr>
              <a:t>&lt;const </a:t>
            </a:r>
            <a:r>
              <a:rPr lang="en-US" sz="1400" dirty="0" err="1" smtClean="0">
                <a:latin typeface="Courier"/>
              </a:rPr>
              <a:t>TrigTauCluster</a:t>
            </a:r>
            <a:r>
              <a:rPr lang="en-US" sz="1400" dirty="0" smtClean="0">
                <a:latin typeface="Courier"/>
              </a:rPr>
              <a:t>* &gt;::</a:t>
            </a:r>
            <a:r>
              <a:rPr lang="en-US" sz="1400" dirty="0" err="1" smtClean="0">
                <a:latin typeface="Courier"/>
              </a:rPr>
              <a:t>const_iterator</a:t>
            </a:r>
            <a:r>
              <a:rPr lang="en-US" sz="1400" dirty="0" smtClean="0">
                <a:latin typeface="Courier"/>
              </a:rPr>
              <a:t> CI=</a:t>
            </a:r>
            <a:r>
              <a:rPr lang="en-US" sz="1400" dirty="0" err="1" smtClean="0">
                <a:latin typeface="Courier"/>
              </a:rPr>
              <a:t>vec_tauClus.begin</a:t>
            </a:r>
            <a:r>
              <a:rPr lang="en-US" sz="1400" dirty="0" smtClean="0">
                <a:latin typeface="Courier"/>
              </a:rPr>
              <a:t>();  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for ( ; CI != </a:t>
            </a:r>
            <a:r>
              <a:rPr lang="en-US" sz="1400" dirty="0" err="1" smtClean="0">
                <a:latin typeface="Courier"/>
              </a:rPr>
              <a:t>vec_tauClust.end</a:t>
            </a:r>
            <a:r>
              <a:rPr lang="en-US" sz="1400" dirty="0" smtClean="0">
                <a:latin typeface="Courier"/>
              </a:rPr>
              <a:t>() ; ++CI) {     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  (*</a:t>
            </a:r>
            <a:r>
              <a:rPr lang="en-US" sz="1400" dirty="0" err="1" smtClean="0">
                <a:latin typeface="Courier"/>
              </a:rPr>
              <a:t>m_log</a:t>
            </a:r>
            <a:r>
              <a:rPr lang="en-US" sz="1400" dirty="0" smtClean="0">
                <a:latin typeface="Courier"/>
              </a:rPr>
              <a:t>) &lt;&lt; MSG::INFO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	&lt;&lt; ”Energy in EB sampling 1: "&lt;&lt; (*CI)-&gt;energy(CaloSampling::EMB1)     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	&lt;&lt; “ Energy in EB sampling 2: "&lt;&lt;(*CI)-&gt;energy(CaloSampling::EMB2)     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	&lt;&lt; " Energy in EB sampling 3: "&lt;&lt;(*CI)-&gt;energy(CaloSampling::EMB3) 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	&lt;&lt; </a:t>
            </a:r>
            <a:r>
              <a:rPr lang="en-US" sz="1400" dirty="0" err="1" smtClean="0">
                <a:latin typeface="Courier"/>
              </a:rPr>
              <a:t>endreq</a:t>
            </a:r>
            <a:r>
              <a:rPr lang="en-US" sz="1400" dirty="0" smtClean="0">
                <a:latin typeface="Courier"/>
              </a:rPr>
              <a:t>;        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	}  </a:t>
            </a:r>
          </a:p>
          <a:p>
            <a:pPr>
              <a:lnSpc>
                <a:spcPct val="90000"/>
              </a:lnSpc>
              <a:buNone/>
            </a:pPr>
            <a:r>
              <a:rPr lang="en-US" sz="1400" dirty="0" smtClean="0">
                <a:latin typeface="Courier"/>
              </a:rPr>
              <a:t>   }  else return </a:t>
            </a:r>
            <a:r>
              <a:rPr lang="en-US" sz="1400" dirty="0" err="1" smtClean="0">
                <a:latin typeface="Courier"/>
              </a:rPr>
              <a:t>StatusCode::FAILURE</a:t>
            </a:r>
            <a:r>
              <a:rPr lang="en-US" sz="1400" dirty="0" smtClean="0">
                <a:latin typeface="Courier"/>
              </a:rPr>
              <a:t>;</a:t>
            </a:r>
          </a:p>
          <a:p>
            <a:endParaRPr lang="en-US" dirty="0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Retrieving trigger objects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2400" y="4419600"/>
            <a:ext cx="87630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TrigDecChecker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   INFO REGTEST L1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RoI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Eta,Phi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: 0.4, -1.47262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TrigDecChecker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   INFO REGTEST  Energy in EB sampling 1: 26935 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                               Energy in EB sampling 2: 53473 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                               Energy in EB sampling 3: 824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TrigDecChecker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   INFO REGTEST L2 leading track pt: 55944.9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xygen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920"/>
            <a:ext cx="9144000" cy="563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else can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096000"/>
            <a:ext cx="4572000" cy="334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Well documented in the code and in </a:t>
            </a:r>
            <a:r>
              <a:rPr lang="en-US" dirty="0" err="1" smtClean="0"/>
              <a:t>Doxygen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1892</Words>
  <Application>Microsoft Macintosh PowerPoint</Application>
  <PresentationFormat>On-screen Show (4:3)</PresentationFormat>
  <Paragraphs>461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What’s in the ATLAS data : Trigger Decision</vt:lpstr>
      <vt:lpstr>Trigger Selection</vt:lpstr>
      <vt:lpstr>Slide 3</vt:lpstr>
      <vt:lpstr>Configuration Data Flow</vt:lpstr>
      <vt:lpstr>TrigDecisionTool</vt:lpstr>
      <vt:lpstr>Slide 6</vt:lpstr>
      <vt:lpstr>How-to use TrigDecisionTool in Athena</vt:lpstr>
      <vt:lpstr>Retrieving trigger objects</vt:lpstr>
      <vt:lpstr>What else can it do?</vt:lpstr>
      <vt:lpstr>Outlook</vt:lpstr>
      <vt:lpstr>More info</vt:lpstr>
      <vt:lpstr>Backup</vt:lpstr>
      <vt:lpstr>Slide 13</vt:lpstr>
      <vt:lpstr>Slide 14</vt:lpstr>
      <vt:lpstr>Slide 15</vt:lpstr>
    </vt:vector>
  </TitlesOfParts>
  <Company>Royal Holloway University of London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User Interface to Trigger Information: TrigDecisionTool</dc:title>
  <dc:creator>Ricardo Goncalo</dc:creator>
  <cp:lastModifiedBy>Ricardo Goncalo</cp:lastModifiedBy>
  <cp:revision>65</cp:revision>
  <dcterms:created xsi:type="dcterms:W3CDTF">2008-08-21T09:45:06Z</dcterms:created>
  <dcterms:modified xsi:type="dcterms:W3CDTF">2008-08-21T09:45:24Z</dcterms:modified>
</cp:coreProperties>
</file>