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816" r:id="rId1"/>
  </p:sldMasterIdLst>
  <p:notesMasterIdLst>
    <p:notesMasterId r:id="rId39"/>
  </p:notesMasterIdLst>
  <p:handoutMasterIdLst>
    <p:handoutMasterId r:id="rId40"/>
  </p:handoutMasterIdLst>
  <p:sldIdLst>
    <p:sldId id="256" r:id="rId2"/>
    <p:sldId id="257" r:id="rId3"/>
    <p:sldId id="286" r:id="rId4"/>
    <p:sldId id="258" r:id="rId5"/>
    <p:sldId id="280" r:id="rId6"/>
    <p:sldId id="279" r:id="rId7"/>
    <p:sldId id="261" r:id="rId8"/>
    <p:sldId id="267" r:id="rId9"/>
    <p:sldId id="278" r:id="rId10"/>
    <p:sldId id="262" r:id="rId11"/>
    <p:sldId id="271" r:id="rId12"/>
    <p:sldId id="299" r:id="rId13"/>
    <p:sldId id="260" r:id="rId14"/>
    <p:sldId id="288" r:id="rId15"/>
    <p:sldId id="281" r:id="rId16"/>
    <p:sldId id="284" r:id="rId17"/>
    <p:sldId id="273" r:id="rId18"/>
    <p:sldId id="283" r:id="rId19"/>
    <p:sldId id="282" r:id="rId20"/>
    <p:sldId id="295" r:id="rId21"/>
    <p:sldId id="269" r:id="rId22"/>
    <p:sldId id="268" r:id="rId23"/>
    <p:sldId id="306" r:id="rId24"/>
    <p:sldId id="307" r:id="rId25"/>
    <p:sldId id="289" r:id="rId26"/>
    <p:sldId id="312" r:id="rId27"/>
    <p:sldId id="313" r:id="rId28"/>
    <p:sldId id="309" r:id="rId29"/>
    <p:sldId id="310" r:id="rId30"/>
    <p:sldId id="311" r:id="rId31"/>
    <p:sldId id="292" r:id="rId32"/>
    <p:sldId id="293" r:id="rId33"/>
    <p:sldId id="294" r:id="rId34"/>
    <p:sldId id="270" r:id="rId35"/>
    <p:sldId id="300" r:id="rId36"/>
    <p:sldId id="302" r:id="rId37"/>
    <p:sldId id="305" r:id="rId38"/>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A34E4"/>
    <a:srgbClr val="0000FF"/>
    <a:srgbClr val="60B5CC"/>
    <a:srgbClr val="000000"/>
    <a:srgbClr val="13C20A"/>
    <a:srgbClr val="00CCFF"/>
    <a:srgbClr val="356FE3"/>
    <a:srgbClr val="FFFFC1"/>
    <a:srgbClr val="FFEBAB"/>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p:cViewPr varScale="1">
        <p:scale>
          <a:sx n="101" d="100"/>
          <a:sy n="101" d="100"/>
        </p:scale>
        <p:origin x="-100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248"/>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esProps" Target="pres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92CEF562-1844-804D-B88E-CDC45E136DDF}" type="datetimeFigureOut">
              <a:rPr lang="en-US" smtClean="0"/>
              <a:pPr/>
              <a:t>2/3/10</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8BD564C3-DA54-A144-98F4-F4250C85EBF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10" tIns="43105" rIns="86210" bIns="43105" rtlCol="0"/>
          <a:lstStyle>
            <a:lvl1pPr algn="r">
              <a:defRPr sz="1100"/>
            </a:lvl1pPr>
          </a:lstStyle>
          <a:p>
            <a:fld id="{866C3E51-B842-4778-8258-A5E4C711E488}" type="datetimeFigureOut">
              <a:rPr lang="en-US" smtClean="0"/>
              <a:pPr/>
              <a:t>2/3/10</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10" tIns="43105" rIns="86210" bIns="4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2"/>
            <a:ext cx="2773680" cy="434340"/>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10" tIns="43105" rIns="86210" bIns="43105" rtlCol="0" anchor="b"/>
          <a:lstStyle>
            <a:lvl1pPr algn="r">
              <a:defRPr sz="1100"/>
            </a:lvl1pPr>
          </a:lstStyle>
          <a:p>
            <a:fld id="{388D77DD-5E6C-4E99-B123-57C5A60380C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6A72C3C-471B-FE41-831C-3073CFA9845E}" type="slidenum">
              <a:rPr lang="en-US"/>
              <a:pPr/>
              <a:t>12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54B3409-0ABC-7E49-BDBE-6C2BB5174C58}" type="slidenum">
              <a:rPr lang="en-US"/>
              <a:pPr/>
              <a:t>35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725E5B-CBCB-2842-A47C-E5C09DD68050}" type="slidenum">
              <a:rPr lang="en-US"/>
              <a:pPr/>
              <a:t>36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2AFDECF-34DC-A94E-A941-BB8932C3A251}" type="slidenum">
              <a:rPr lang="en-US"/>
              <a:pPr/>
              <a:t>37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75000"/>
            </a:schemeClr>
          </a:solidFill>
          <a:ln>
            <a:noFill/>
          </a:ln>
        </p:spPr>
        <p:txBody>
          <a:bodyPr vert="horz" lIns="457200" rIns="0" rtlCol="0" anchor="ctr">
            <a:normAutofit/>
          </a:bodyPr>
          <a:lstStyle/>
          <a:p>
            <a:pPr algn="l" rtl="0" eaLnBrk="1" latinLnBrk="0" hangingPunct="1">
              <a:spcBef>
                <a:spcPct val="0"/>
              </a:spcBef>
              <a:buNone/>
            </a:pPr>
            <a:endPara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endParaRPr>
          </a:p>
        </p:txBody>
      </p:sp>
      <p:sp>
        <p:nvSpPr>
          <p:cNvPr id="2" name="Title 1"/>
          <p:cNvSpPr>
            <a:spLocks noGrp="1"/>
          </p:cNvSpPr>
          <p:nvPr>
            <p:ph type="ctrTitle"/>
          </p:nvPr>
        </p:nvSpPr>
        <p:spPr>
          <a:xfrm>
            <a:off x="685800" y="3355848"/>
            <a:ext cx="8077200" cy="1673352"/>
          </a:xfrm>
          <a:noFill/>
          <a:ln>
            <a:noFill/>
          </a:ln>
        </p:spPr>
        <p:txBody>
          <a:bodyPr vert="horz" lIns="457200" rIns="0" rtlCol="0" anchor="ctr">
            <a:normAutofit/>
          </a:bodyPr>
          <a:lstStyle>
            <a:lvl1pPr marL="0" algn="l" defTabSz="914400" rtl="0" eaLnBrk="1" latinLnBrk="0" hangingPunct="1">
              <a:spcBef>
                <a:spcPct val="0"/>
              </a:spcBef>
              <a:buNone/>
              <a:def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a:noFill/>
          <a:ln>
            <a:noFill/>
          </a:ln>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a:lstStyle>
          <a:p>
            <a:r>
              <a:rPr kumimoji="0" lang="en-US" dirty="0" smtClean="0"/>
              <a:t>Click to edit Master title style</a:t>
            </a:r>
            <a:endParaRPr kumimoji="0" lang="en-US" dirty="0"/>
          </a:p>
        </p:txBody>
      </p:sp>
      <p:cxnSp>
        <p:nvCxnSpPr>
          <p:cNvPr id="8" name="Connecteur droit 7"/>
          <p:cNvCxnSpPr/>
          <p:nvPr userDrawn="1"/>
        </p:nvCxnSpPr>
        <p:spPr>
          <a:xfrm flipV="1">
            <a:off x="190500" y="64389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a:solidFill>
            <a:schemeClr val="bg1"/>
          </a:solidFill>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19200"/>
            <a:ext cx="4038600" cy="51785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219200"/>
            <a:ext cx="4038600" cy="517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Espace réservé du numéro de diapositive 7"/>
          <p:cNvSpPr>
            <a:spLocks noGrp="1"/>
          </p:cNvSpPr>
          <p:nvPr>
            <p:ph type="sldNum" sz="quarter" idx="10"/>
          </p:nvPr>
        </p:nvSpPr>
        <p:spPr/>
        <p:txBody>
          <a:bodyPr/>
          <a:lstStyle/>
          <a:p>
            <a:fld id="{B6F15528-21DE-4FAA-801E-634DDDAF4B2B}" type="slidenum">
              <a:rPr lang="en-US" smtClean="0"/>
              <a:pPr/>
              <a:t>‹#›</a:t>
            </a:fld>
            <a:endParaRPr lang="en-US"/>
          </a:p>
        </p:txBody>
      </p:sp>
      <p:sp>
        <p:nvSpPr>
          <p:cNvPr id="9" name="Espace réservé du pied de page 8"/>
          <p:cNvSpPr>
            <a:spLocks noGrp="1"/>
          </p:cNvSpPr>
          <p:nvPr>
            <p:ph type="ftr" sz="quarter" idx="11"/>
          </p:nvPr>
        </p:nvSpPr>
        <p:spPr/>
        <p:txBody>
          <a:bodyPr/>
          <a:lstStyle/>
          <a:p>
            <a:r>
              <a:rPr lang="en-US" smtClean="0"/>
              <a:t>ATLAS Software Tutorial - Trigger Data</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8" name="Footer Placeholder 7"/>
          <p:cNvSpPr>
            <a:spLocks noGrp="1"/>
          </p:cNvSpPr>
          <p:nvPr>
            <p:ph type="ftr" sz="quarter" idx="11"/>
          </p:nvPr>
        </p:nvSpPr>
        <p:spPr/>
        <p:txBody>
          <a:bodyPr/>
          <a:lstStyle/>
          <a:p>
            <a:r>
              <a:rPr lang="en-US" smtClean="0"/>
              <a:t>ATLAS Software Tutorial - Trigger Data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3" name="Footer Placeholder 2"/>
          <p:cNvSpPr>
            <a:spLocks noGrp="1"/>
          </p:cNvSpPr>
          <p:nvPr>
            <p:ph type="ftr" sz="quarter" idx="11"/>
          </p:nvPr>
        </p:nvSpPr>
        <p:spPr/>
        <p:txBody>
          <a:bodyPr/>
          <a:lstStyle/>
          <a:p>
            <a:r>
              <a:rPr lang="en-US" smtClean="0"/>
              <a:t>ATLAS Software Tutorial - Trigger Data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r>
              <a:rPr lang="en-US" smtClean="0"/>
              <a:t>09/02/2010</a:t>
            </a:r>
            <a:endParaRPr lang="en-US"/>
          </a:p>
        </p:txBody>
      </p:sp>
      <p:sp>
        <p:nvSpPr>
          <p:cNvPr id="6" name="Footer Placeholder 5"/>
          <p:cNvSpPr>
            <a:spLocks noGrp="1"/>
          </p:cNvSpPr>
          <p:nvPr>
            <p:ph type="ftr" sz="quarter" idx="11"/>
          </p:nvPr>
        </p:nvSpPr>
        <p:spPr/>
        <p:txBody>
          <a:bodyPr/>
          <a:lstStyle/>
          <a:p>
            <a:r>
              <a:rPr lang="en-US" smtClean="0"/>
              <a:t>ATLAS Software Tutorial - Trigger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r>
              <a:rPr lang="en-US" smtClean="0"/>
              <a:t>09/02/2010</a:t>
            </a: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ATLAS Software Tutorial - Trigger Data</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77800" y="723900"/>
            <a:ext cx="8813800" cy="560070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Footer Placeholder 4"/>
          <p:cNvSpPr>
            <a:spLocks noGrp="1"/>
          </p:cNvSpPr>
          <p:nvPr>
            <p:ph type="ftr" sz="quarter" idx="3"/>
          </p:nvPr>
        </p:nvSpPr>
        <p:spPr>
          <a:xfrm>
            <a:off x="1916696" y="6476999"/>
            <a:ext cx="5507719" cy="274320"/>
          </a:xfrm>
          <a:prstGeom prst="rect">
            <a:avLst/>
          </a:prstGeom>
        </p:spPr>
        <p:txBody>
          <a:bodyPr vert="horz" lIns="45720" rIns="45720" bIns="0" rtlCol="0" anchor="b"/>
          <a:lstStyle>
            <a:lvl1pPr algn="ctr" eaLnBrk="1" latinLnBrk="0" hangingPunct="1">
              <a:defRPr kumimoji="0" sz="1200">
                <a:solidFill>
                  <a:schemeClr val="tx1">
                    <a:tint val="95000"/>
                  </a:schemeClr>
                </a:solidFill>
              </a:defRPr>
            </a:lvl1pPr>
          </a:lstStyle>
          <a:p>
            <a:r>
              <a:rPr lang="en-US" smtClean="0"/>
              <a:t>ATLAS Software Tutorial - Trigger Data</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B6F15528-21DE-4FAA-801E-634DDDAF4B2B}" type="slidenum">
              <a:rPr lang="en-US" smtClean="0"/>
              <a:pPr/>
              <a:t>‹#›</a:t>
            </a:fld>
            <a:endParaRPr lang="en-US"/>
          </a:p>
        </p:txBody>
      </p:sp>
      <p:cxnSp>
        <p:nvCxnSpPr>
          <p:cNvPr id="14" name="Connecteur droit 13"/>
          <p:cNvCxnSpPr/>
          <p:nvPr/>
        </p:nvCxnSpPr>
        <p:spPr>
          <a:xfrm flipV="1">
            <a:off x="203200" y="6223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4"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7"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trigconf.cern.ch/" TargetMode="External"/><Relationship Id="rId3" Type="http://schemas.openxmlformats.org/officeDocument/2006/relationships/hyperlink" Target="http://atlas-runquery.cern.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trigconf.cern.ch/" TargetMode="External"/><Relationship Id="rId3" Type="http://schemas.openxmlformats.org/officeDocument/2006/relationships/image" Target="../media/image6.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hyperlink" Target="http://atlas-service-db-runlist.web.cern.ch/atlas-service-db-runlist/quer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cern.ch/triggertool" TargetMode="External"/><Relationship Id="rId3" Type="http://schemas.openxmlformats.org/officeDocument/2006/relationships/hyperlink" Target="https://twiki.cern.ch/twiki/pub/Atlas/TriggerConfiguration/TriggerTutorial_V3.ppt" TargetMode="External"/><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trigconf.cern.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4" Type="http://schemas.openxmlformats.org/officeDocument/2006/relationships/hyperlink" Target="https://twiki.cern.ch/twiki/bin/view/Atlas/TriggerPhysicsMenu" TargetMode="External"/><Relationship Id="rId4" Type="http://schemas.openxmlformats.org/officeDocument/2006/relationships/hyperlink" Target="https://twiki.cern.ch/twiki/bin/view/Atlas/TrigDecisionTool" TargetMode="External"/><Relationship Id="rId7" Type="http://schemas.openxmlformats.org/officeDocument/2006/relationships/hyperlink" Target="http://atlas-computing.web.cern.ch/atlas-computing/links/nightlyDevDirectory/AtlasOffline/latest_doxygen/InstallArea/doc/TrigAnalysisExamples/html/index.html" TargetMode="External"/><Relationship Id="rId11" Type="http://schemas.openxmlformats.org/officeDocument/2006/relationships/hyperlink" Target="http://atlas-runquery.cern.ch/" TargetMode="External"/><Relationship Id="rId1" Type="http://schemas.openxmlformats.org/officeDocument/2006/relationships/slideLayout" Target="../slideLayouts/slideLayout2.xml"/><Relationship Id="rId6" Type="http://schemas.openxmlformats.org/officeDocument/2006/relationships/hyperlink" Target="https://twiki.cern.ch/twiki/bin/view/Atlas/TriggerObjectsMatching" TargetMode="External"/><Relationship Id="rId16" Type="http://schemas.openxmlformats.org/officeDocument/2006/relationships/hyperlink" Target="https://twiki.cern.ch/twiki/bin/view/Atlas/TriggerConfiguration" TargetMode="External"/><Relationship Id="rId8" Type="http://schemas.openxmlformats.org/officeDocument/2006/relationships/hyperlink" Target="https://twiki.cern.ch/twiki/bin/view/AtlasProtected/UserAnalysis" TargetMode="External"/><Relationship Id="rId13" Type="http://schemas.openxmlformats.org/officeDocument/2006/relationships/hyperlink" Target="http://alxr.usatlas.bnl.gov/lxr/source/atlas/Trigger/TrigEvent/TrigEventARA/TrigEventARA/selection.xml" TargetMode="External"/><Relationship Id="rId10" Type="http://schemas.openxmlformats.org/officeDocument/2006/relationships/hyperlink" Target="http://www.cern.ch/triggertool" TargetMode="External"/><Relationship Id="rId5" Type="http://schemas.openxmlformats.org/officeDocument/2006/relationships/hyperlink" Target="http://atlas-computing.web.cern.ch/atlas-computing/links/nightlyDevDirectory/AtlasOffline/latest_doxygen/InstallArea/doc/TrigDecisionTool/html/index.html" TargetMode="External"/><Relationship Id="rId15" Type="http://schemas.openxmlformats.org/officeDocument/2006/relationships/hyperlink" Target="https://twiki.cern.ch/twiki/bin/view/Atlas/TAPMCoreSW" TargetMode="External"/><Relationship Id="rId12" Type="http://schemas.openxmlformats.org/officeDocument/2006/relationships/hyperlink" Target="https://twiki.cern.ch/twiki/bin/view/Atlas/TriggerEDM" TargetMode="External"/><Relationship Id="rId2" Type="http://schemas.openxmlformats.org/officeDocument/2006/relationships/hyperlink" Target="https://twiki.cern.ch/twiki/bin/view/Atlas/TriggerUserPages" TargetMode="External"/><Relationship Id="rId9" Type="http://schemas.openxmlformats.org/officeDocument/2006/relationships/hyperlink" Target="http://trigconf.cern.ch/" TargetMode="External"/><Relationship Id="rId3" Type="http://schemas.openxmlformats.org/officeDocument/2006/relationships/hyperlink" Target="https://twiki.cern.ch/twiki/bin/view/Atlas/TriggerSoftwareTutorialPag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DecisionAccess.html%234bbf92073dcc53d79ee33094e93b6d72"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DecisionAccess.html%234ebd449b66e6fe0a0c630b04d43acca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 Id="rId7"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TriggerElement.html" TargetMode="External"/><Relationship Id="rId4" Type="http://schemas.openxmlformats.org/officeDocument/2006/relationships/hyperlink" Target="http://atlas-computing.web.cern.ch/atlas-computing/links/nightlyDevDirectory/AtlasOffline/latest_doxygen/InstallArea/doc/TrigDecisionTool/html/classTrig_1_1DecisionAccess.html%230a9d2a43a327d8f3c5ab6bc2af16e76d" TargetMode="External"/><Relationship Id="rId10" Type="http://schemas.openxmlformats.org/officeDocument/2006/relationships/hyperlink" Target="http://atlas-computing.web.cern.ch/atlas-computing/links/nightlyDevDirectory/AtlasOffline/latest_doxygen/InstallArea/doc/TrigDecisionTool/html/classTrig_1_1Combination.html" TargetMode="External"/><Relationship Id="rId5" Type="http://schemas.openxmlformats.org/officeDocument/2006/relationships/hyperlink" Target="http://atlas-computing.web.cern.ch/atlas-computing/links/nightlyDevDirectory/AtlasOffline/latest_doxygen/InstallArea/doc/TrigDecisionTool/html/classTrig_1_1ChainGroup.html" TargetMode="External"/><Relationship Id="rId7" Type="http://schemas.openxmlformats.org/officeDocument/2006/relationships/hyperlink" Target="http://atlas-computing.web.cern.ch/atlas-computing/links/nightlyDevDirectory/AtlasOffline/latest_doxygen/InstallArea/doc/TrigDecisionTool/html/classTrig_1_1DecisionAccess.html%2392171386106d616014a46dc3592c71a3" TargetMode="External"/><Relationship Id="rId11" Type="http://schemas.openxmlformats.org/officeDocument/2006/relationships/hyperlink" Target="http://atlas-computing.web.cern.ch/atlas-computing/links/nightlyDevDirectory/AtlasOffline/latest_doxygen/InstallArea/doc/TrigDecisionTool/html/classTrig_1_1FeatureContainer.html%239da7bd009ad87fac4f2a5c9296ed8bdd" TargetMode="External"/><Relationship Id="rId12" Type="http://schemas.openxmlformats.org/officeDocument/2006/relationships/hyperlink" Target="http://atlas-computing.web.cern.ch/atlas-computing/links/nightlyDevDirectory/AtlasOffline/latest_doxygen/InstallArea/doc/TrigDecisionTool/html/classTrig_1_1Combination.html%230f22c3e759e690761e8c222f330d1c9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9" Type="http://schemas.openxmlformats.org/officeDocument/2006/relationships/hyperlink" Target="http://atlas-computing.web.cern.ch/atlas-computing/links/nightlyDevDirectory/AtlasOffline/latest_doxygen/InstallArea/doc/TrigDecisionTool/html/classTrig_1_1FeatureContainer.html%23f27831881099191ac711634aa5ce279d" TargetMode="External"/><Relationship Id="rId3" Type="http://schemas.openxmlformats.org/officeDocument/2006/relationships/hyperlink" Target="http://atlas-computing.web.cern.ch/atlas-computing/links/nightlyDevDirectory/AtlasOffline/latest_doxygen/InstallArea/doc/TrigDecisionTool/html/classTrig_1_1FeatureContainer.html" TargetMode="External"/><Relationship Id="rId6" Type="http://schemas.openxmlformats.org/officeDocument/2006/relationships/hyperlink" Target="http://atlas-computing.web.cern.ch/atlas-computing/links/nightlyDevDirectory/AtlasOffline/latest_doxygen/InstallArea/doc/TrigDecisionTool/html/classTrig_1_1Featur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classTrig_1_1Feature.html%230a77389b1ee1b7c9322795612570e463" TargetMode="External"/><Relationship Id="rId4" Type="http://schemas.openxmlformats.org/officeDocument/2006/relationships/hyperlink" Target="http://atlas-computing.web.cern.ch/atlas-computing/links/nightlyDevDirectory/AtlasOffline/latest_doxygen/InstallArea/doc/TrigDecisionTool/html/classTrig_1_1Feature.html%231803c8b2f9cf9c5952b5ed0bcbcee0da" TargetMode="External"/><Relationship Id="rId5" Type="http://schemas.openxmlformats.org/officeDocument/2006/relationships/hyperlink" Target="http://atlas-computing.web.cern.ch/atlas-computing/links/nightlyDevDirectory/AtlasOffline/latest_doxygen/InstallArea/doc/TrigDecisionTool/html/classTrig_1_1Feature.html%23e117393f6f302b1df90a9992579435ee" TargetMode="External"/><Relationship Id="rId7" Type="http://schemas.openxmlformats.org/officeDocument/2006/relationships/hyperlink" Target="http://atlas-computing.web.cern.ch/atlas-computing/links/nightlyDevDirectory/AtlasOffline/latest_doxygen/InstallArea/doc/TrigDecisionTool/html/classTrig_1_1Feature.html%232bd3bb2ed7b4cb7ed8226dbfd6df2e0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Feature.html" TargetMode="External"/><Relationship Id="rId3" Type="http://schemas.openxmlformats.org/officeDocument/2006/relationships/hyperlink" Target="http://atlas-computing.web.cern.ch/atlas-computing/links/nightlyDevDirectory/AtlasOffline/latest_doxygen/InstallArea/doc/TrigDecisionTool/html/classTrig_1_1Feature.html%233a544b29a730273ef379f25807d8faa8" TargetMode="External"/><Relationship Id="rId6" Type="http://schemas.openxmlformats.org/officeDocument/2006/relationships/hyperlink" Target="http://atlas-computing.web.cern.ch/atlas-computing/links/nightlyDevDirectory/AtlasOffline/latest_doxygen/InstallArea/doc/TrigDecisionTool/html/classTrig_1_1Feature.html%236283ed1885c6f92eb8e58c95250f542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NavigationCore.html" TargetMode="External"/><Relationship Id="rId4" Type="http://schemas.openxmlformats.org/officeDocument/2006/relationships/hyperlink" Target="http://cern.ch/atlas-computing/links/buildDirectory/nightlies/dev/AtlasOffline/rel_0/InstallArea/doc/TrigSteeringEvent/html/classLVL1CTP_1_1Lvl1Item.html" TargetMode="External"/><Relationship Id="rId10" Type="http://schemas.openxmlformats.org/officeDocument/2006/relationships/hyperlink" Target="http://atlas-computing.web.cern.ch/atlas-computing/links/nightlyDevDirectory/AtlasOffline/latest_doxygen/InstallArea/doc/TrigDecisionTool/html/classTrig_1_1ExpertMethods.html" TargetMode="External"/><Relationship Id="rId5" Type="http://schemas.openxmlformats.org/officeDocument/2006/relationships/hyperlink" Target="http://atlas-computing.web.cern.ch/atlas-computing/links/nightlyDevDirectory/AtlasOffline/latest_doxygen/InstallArea/doc/TrigDecisionTool/html/classTrig_1_1ExpertMethods.html%238b5a79ae486c12c013724af38893b3e1" TargetMode="External"/><Relationship Id="rId7" Type="http://schemas.openxmlformats.org/officeDocument/2006/relationships/hyperlink" Target="http://atlas-computing.web.cern.ch/atlas-computing/links/nightlyDevDirectory/AtlasOffline/latest_doxygen/InstallArea/doc/TrigDecisionTool/html/classTrig_1_1ExpertMethods.html%23c8cc77225a722fa4d8752b7d26ddb915"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ExpertMethods.html%23403e7981f18864c362c400e79fb5a93b" TargetMode="External"/><Relationship Id="rId9" Type="http://schemas.openxmlformats.org/officeDocument/2006/relationships/hyperlink" Target="http://atlas-computing.web.cern.ch/atlas-computing/links/nightlyDevDirectory/AtlasOffline/latest_doxygen/InstallArea/doc/TrigDecisionTool/html/classTrig_1_1ExpertMethods.html%234f0b588b4d1ffdbdb7c6750be359e94f" TargetMode="External"/><Relationship Id="rId3" Type="http://schemas.openxmlformats.org/officeDocument/2006/relationships/hyperlink" Target="http://atlas-computing.web.cern.ch/atlas-computing/links/nightlyDevDirectory/AtlasOffline/latest_doxygen/InstallArea/doc/TrigDecisionTool/html/classTrig_1_1ExpertMethods.html%23e2d25ddcbf82d50fa5d17b53afd8fca5" TargetMode="External"/><Relationship Id="rId6" Type="http://schemas.openxmlformats.org/officeDocument/2006/relationships/hyperlink" Target="http://cern.ch/atlas-computing/links/buildDirectory/nightlies/dev/AtlasOffline/rel_0/InstallArea/doc/TrigSteering/html/classHLT_1_1Chain.html"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twiki.cern.ch/twiki/bin/view/Atlas/TriggerEDM" TargetMode="External"/><Relationship Id="rId3"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atlas-computing.web.cern.ch/atlas-computing/links/nightlyDevDirectory/AtlasOffline/latest_doxygen/InstallArea/doc/TrigAnalysisExamples/html/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wiki.cern.ch/twiki/bin/view/Atlas/TrigDecisionTool15" TargetMode="External"/><Relationship Id="rId3" Type="http://schemas.openxmlformats.org/officeDocument/2006/relationships/hyperlink" Target="http://atlas-computing.web.cern.ch/.../TrigDecisionToo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019" y="2075186"/>
            <a:ext cx="7106174" cy="1673352"/>
          </a:xfrm>
          <a:noFill/>
          <a:ln>
            <a:noFill/>
          </a:ln>
          <a:effectLst/>
        </p:spPr>
        <p:txBody>
          <a:bodyPr/>
          <a:lstStyle/>
          <a:p>
            <a:r>
              <a:rPr lang="en-US" dirty="0" smtClean="0"/>
              <a:t>Trigger Data for Analysis</a:t>
            </a:r>
            <a:endParaRPr lang="en-US" dirty="0"/>
          </a:p>
        </p:txBody>
      </p:sp>
      <p:sp>
        <p:nvSpPr>
          <p:cNvPr id="3" name="Subtitle 2"/>
          <p:cNvSpPr>
            <a:spLocks noGrp="1"/>
          </p:cNvSpPr>
          <p:nvPr>
            <p:ph type="subTitle" idx="1"/>
          </p:nvPr>
        </p:nvSpPr>
        <p:spPr>
          <a:xfrm>
            <a:off x="384453" y="182234"/>
            <a:ext cx="8077200" cy="1033857"/>
          </a:xfrm>
          <a:noFill/>
          <a:ln>
            <a:noFill/>
          </a:ln>
        </p:spPr>
        <p:txBody>
          <a:bodyPr>
            <a:normAutofit/>
          </a:bodyPr>
          <a:lstStyle/>
          <a:p>
            <a:r>
              <a:rPr lang="en-US" dirty="0" smtClean="0"/>
              <a:t>ATLAS Software </a:t>
            </a:r>
            <a:r>
              <a:rPr lang="en-US" dirty="0" smtClean="0"/>
              <a:t>tutorial</a:t>
            </a:r>
            <a:endParaRPr lang="en-US" dirty="0" smtClean="0"/>
          </a:p>
          <a:p>
            <a:r>
              <a:rPr lang="en-US" dirty="0" smtClean="0"/>
              <a:t>9</a:t>
            </a:r>
            <a:r>
              <a:rPr lang="en-US" baseline="30000" dirty="0" smtClean="0"/>
              <a:t>th</a:t>
            </a:r>
            <a:r>
              <a:rPr lang="en-US" dirty="0" smtClean="0"/>
              <a:t> </a:t>
            </a:r>
            <a:r>
              <a:rPr lang="en-US" dirty="0" smtClean="0"/>
              <a:t>–</a:t>
            </a:r>
            <a:r>
              <a:rPr lang="en-US" dirty="0" smtClean="0"/>
              <a:t> </a:t>
            </a:r>
            <a:r>
              <a:rPr lang="en-US" dirty="0" err="1" smtClean="0"/>
              <a:t>12</a:t>
            </a:r>
            <a:r>
              <a:rPr lang="en-US" baseline="30000" dirty="0" err="1" smtClean="0"/>
              <a:t>rd</a:t>
            </a:r>
            <a:r>
              <a:rPr lang="en-US" dirty="0" smtClean="0"/>
              <a:t> February 2010</a:t>
            </a:r>
            <a:endParaRPr lang="en-US" dirty="0"/>
          </a:p>
        </p:txBody>
      </p:sp>
      <p:sp>
        <p:nvSpPr>
          <p:cNvPr id="4" name="TextBox 3"/>
          <p:cNvSpPr txBox="1"/>
          <p:nvPr/>
        </p:nvSpPr>
        <p:spPr>
          <a:xfrm>
            <a:off x="6911728" y="4648200"/>
            <a:ext cx="2346203" cy="900246"/>
          </a:xfrm>
          <a:prstGeom prst="rect">
            <a:avLst/>
          </a:prstGeom>
          <a:noFill/>
        </p:spPr>
        <p:txBody>
          <a:bodyPr wrap="none" rtlCol="0">
            <a:spAutoFit/>
          </a:bodyPr>
          <a:lstStyle/>
          <a:p>
            <a:pPr>
              <a:lnSpc>
                <a:spcPct val="150000"/>
              </a:lnSpc>
            </a:pPr>
            <a:r>
              <a:rPr lang="en-US" i="1" dirty="0" err="1" smtClean="0"/>
              <a:t>Jörg</a:t>
            </a:r>
            <a:r>
              <a:rPr lang="en-US" i="1" dirty="0" smtClean="0"/>
              <a:t> </a:t>
            </a:r>
            <a:r>
              <a:rPr lang="en-US" i="1" dirty="0" err="1" smtClean="0"/>
              <a:t>Stelzer</a:t>
            </a:r>
            <a:r>
              <a:rPr lang="en-US" i="1" dirty="0" smtClean="0"/>
              <a:t> DESY</a:t>
            </a:r>
          </a:p>
          <a:p>
            <a:pPr algn="r">
              <a:lnSpc>
                <a:spcPct val="150000"/>
              </a:lnSpc>
            </a:pPr>
            <a:r>
              <a:rPr lang="en-US" i="1" dirty="0" smtClean="0"/>
              <a:t>Ricardo </a:t>
            </a:r>
            <a:r>
              <a:rPr lang="en-US" i="1" dirty="0" err="1" smtClean="0"/>
              <a:t>Gonçalo</a:t>
            </a:r>
            <a:r>
              <a:rPr lang="en-US" i="1" dirty="0" smtClean="0"/>
              <a:t> RHUL</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Athena Example for using Features</a:t>
            </a:r>
            <a:endParaRPr lang="en-US" dirty="0"/>
          </a:p>
        </p:txBody>
      </p:sp>
      <p:sp>
        <p:nvSpPr>
          <p:cNvPr id="8" name="Content Placeholder 7"/>
          <p:cNvSpPr>
            <a:spLocks noGrp="1"/>
          </p:cNvSpPr>
          <p:nvPr>
            <p:ph sz="half" idx="1"/>
          </p:nvPr>
        </p:nvSpPr>
        <p:spPr>
          <a:xfrm>
            <a:off x="156759" y="746235"/>
            <a:ext cx="2250110" cy="3805445"/>
          </a:xfrm>
        </p:spPr>
        <p:txBody>
          <a:bodyPr>
            <a:normAutofit fontScale="70000" lnSpcReduction="20000"/>
          </a:bodyPr>
          <a:lstStyle/>
          <a:p>
            <a:pPr marL="0" indent="0">
              <a:buNone/>
            </a:pPr>
            <a:r>
              <a:rPr lang="en-US" sz="2400" dirty="0" err="1" smtClean="0"/>
              <a:t>FeatureContainer</a:t>
            </a:r>
            <a:r>
              <a:rPr lang="en-US" sz="2400" dirty="0" smtClean="0"/>
              <a:t> for ‘EF_tau16i_loose_2j23’</a:t>
            </a:r>
          </a:p>
          <a:p>
            <a:pPr marL="0" indent="0">
              <a:buNone/>
            </a:pPr>
            <a:endParaRPr lang="en-US" sz="2400" dirty="0" smtClean="0"/>
          </a:p>
          <a:p>
            <a:pPr marL="0" indent="0">
              <a:buNone/>
            </a:pPr>
            <a:r>
              <a:rPr lang="en-US" sz="2400" dirty="0" smtClean="0"/>
              <a:t>Access the feature </a:t>
            </a:r>
          </a:p>
          <a:p>
            <a:pPr marL="0" indent="0">
              <a:buNone/>
            </a:pPr>
            <a:r>
              <a:rPr lang="en-US" sz="2400" dirty="0" smtClean="0"/>
              <a:t>You need to know the type of the Feature: ‘</a:t>
            </a:r>
            <a:r>
              <a:rPr lang="en-US" sz="2400" dirty="0" err="1" smtClean="0"/>
              <a:t>JetCollection</a:t>
            </a:r>
            <a:r>
              <a:rPr lang="en-US" sz="2400" dirty="0" smtClean="0"/>
              <a:t>’ in EF</a:t>
            </a:r>
          </a:p>
          <a:p>
            <a:pPr marL="0" indent="0">
              <a:buNone/>
            </a:pPr>
            <a:endParaRPr lang="en-US" sz="2400" dirty="0" smtClean="0"/>
          </a:p>
          <a:p>
            <a:pPr marL="0" indent="0">
              <a:buNone/>
            </a:pPr>
            <a:r>
              <a:rPr lang="en-US" sz="2400" dirty="0" smtClean="0"/>
              <a:t>Access the object (implicit conversion)</a:t>
            </a:r>
          </a:p>
          <a:p>
            <a:pPr marL="0" indent="0">
              <a:buNone/>
            </a:pPr>
            <a:endParaRPr lang="en-US" sz="2400" dirty="0" smtClean="0"/>
          </a:p>
          <a:p>
            <a:pPr marL="0" indent="0">
              <a:buNone/>
            </a:pPr>
            <a:r>
              <a:rPr lang="en-US" sz="2400" dirty="0" smtClean="0"/>
              <a:t>Access information of object</a:t>
            </a:r>
          </a:p>
          <a:p>
            <a:pPr marL="0" indent="0">
              <a:buNone/>
            </a:pPr>
            <a:endParaRPr lang="en-US" sz="2400" dirty="0" smtClean="0"/>
          </a:p>
          <a:p>
            <a:pPr marL="0" indent="0">
              <a:buNone/>
            </a:pPr>
            <a:r>
              <a:rPr lang="en-US" sz="2400" dirty="0" smtClean="0"/>
              <a:t>Find corresponding L2 jet using TDT::ancestor&lt;T&gt;</a:t>
            </a:r>
          </a:p>
        </p:txBody>
      </p:sp>
      <p:sp>
        <p:nvSpPr>
          <p:cNvPr id="6" name="Rectangle 4"/>
          <p:cNvSpPr>
            <a:spLocks noChangeArrowheads="1"/>
          </p:cNvSpPr>
          <p:nvPr/>
        </p:nvSpPr>
        <p:spPr bwMode="auto">
          <a:xfrm>
            <a:off x="2706410" y="740845"/>
            <a:ext cx="6283430" cy="5332229"/>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tIns="0" bIns="0" rtlCol="0">
            <a:spAutoFit/>
          </a:bodyPr>
          <a:lstStyle/>
          <a:p>
            <a:pPr defTabSz="287338">
              <a:lnSpc>
                <a:spcPct val="150000"/>
              </a:lnSpc>
            </a:pPr>
            <a:r>
              <a:rPr lang="en-US" sz="1100" b="1" dirty="0" err="1" smtClean="0">
                <a:solidFill>
                  <a:srgbClr val="FFFF00"/>
                </a:solidFill>
                <a:latin typeface="Arial" pitchFamily="34" charset="0"/>
                <a:cs typeface="Arial" pitchFamily="34" charset="0"/>
              </a:rPr>
              <a:t>FeatureContainer</a:t>
            </a:r>
            <a:r>
              <a:rPr lang="en-US" sz="1100" b="1" dirty="0" smtClean="0">
                <a:solidFill>
                  <a:srgbClr val="FFFF00"/>
                </a:solidFill>
                <a:latin typeface="Arial" pitchFamily="34" charset="0"/>
                <a:cs typeface="Arial" pitchFamily="34" charset="0"/>
              </a:rPr>
              <a:t> f</a:t>
            </a:r>
            <a:r>
              <a:rPr lang="en-US" sz="1100" dirty="0" smtClean="0">
                <a:solidFill>
                  <a:schemeClr val="tx1"/>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-&gt;features</a:t>
            </a:r>
            <a:r>
              <a:rPr lang="en-US" sz="1100" dirty="0" smtClean="0">
                <a:solidFill>
                  <a:schemeClr val="tx1"/>
                </a:solidFill>
                <a:latin typeface="Arial" pitchFamily="34" charset="0"/>
                <a:cs typeface="Arial" pitchFamily="34" charset="0"/>
              </a:rPr>
              <a:t>("</a:t>
            </a:r>
            <a:r>
              <a:rPr lang="en-US" sz="1100" b="1" dirty="0" smtClean="0">
                <a:solidFill>
                  <a:srgbClr val="FFFF00"/>
                </a:solidFill>
                <a:latin typeface="Arial" pitchFamily="34" charset="0"/>
                <a:cs typeface="Arial" pitchFamily="34" charset="0"/>
              </a:rPr>
              <a:t>EF_tau16i_loose_2j23</a:t>
            </a:r>
            <a:r>
              <a:rPr lang="en-US" sz="1100" dirty="0" smtClean="0">
                <a:solidFill>
                  <a:schemeClr val="tx1"/>
                </a:solidFill>
                <a:latin typeface="Arial" pitchFamily="34" charset="0"/>
                <a:cs typeface="Arial" pitchFamily="34" charset="0"/>
              </a:rPr>
              <a:t>")</a:t>
            </a:r>
            <a:r>
              <a:rPr lang="en-US" sz="1100" dirty="0" smtClean="0">
                <a:latin typeface="Arial" pitchFamily="34" charset="0"/>
                <a:cs typeface="Arial" pitchFamily="34" charset="0"/>
              </a:rPr>
              <a:t>;</a:t>
            </a:r>
            <a:r>
              <a:rPr lang="en-US" sz="1100" i="1" dirty="0" smtClean="0">
                <a:latin typeface="Arial" pitchFamily="34" charset="0"/>
                <a:cs typeface="Arial" pitchFamily="34" charset="0"/>
              </a:rPr>
              <a:t>  // creating the feature container</a:t>
            </a:r>
          </a:p>
          <a:p>
            <a:pPr defTabSz="287338">
              <a:lnSpc>
                <a:spcPct val="150000"/>
              </a:lnSpc>
            </a:pPr>
            <a:r>
              <a:rPr lang="en-US" sz="1100" b="1" dirty="0" smtClean="0">
                <a:solidFill>
                  <a:srgbClr val="FFFF00"/>
                </a:solidFill>
                <a:latin typeface="Arial" pitchFamily="34" charset="0"/>
                <a:cs typeface="Arial" pitchFamily="34" charset="0"/>
              </a:rPr>
              <a:t>std::vector&lt;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 &gt;</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f.get</a:t>
            </a:r>
            <a:r>
              <a:rPr lang="en-US" sz="1100" b="1" dirty="0" smtClean="0">
                <a:solidFill>
                  <a:srgbClr val="FFFF00"/>
                </a:solidFill>
                <a:latin typeface="Arial" pitchFamily="34" charset="0"/>
                <a:cs typeface="Arial" pitchFamily="34" charset="0"/>
              </a:rPr>
              <a:t>&lt;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t>
            </a:r>
            <a:r>
              <a:rPr lang="en-US" sz="1100" dirty="0" smtClean="0">
                <a:latin typeface="Arial" pitchFamily="34" charset="0"/>
                <a:cs typeface="Arial" pitchFamily="34" charset="0"/>
              </a:rPr>
              <a:t>();</a:t>
            </a:r>
          </a:p>
          <a:p>
            <a:pPr defTabSz="287338">
              <a:lnSpc>
                <a:spcPct val="150000"/>
              </a:lnSpc>
            </a:pP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a:t>
            </a:r>
            <a:r>
              <a:rPr lang="en-US" sz="1100" dirty="0" err="1" smtClean="0">
                <a:latin typeface="Arial" pitchFamily="34" charset="0"/>
                <a:cs typeface="Arial" pitchFamily="34" charset="0"/>
              </a:rPr>
              <a:t>JetCollections</a:t>
            </a:r>
            <a:r>
              <a:rPr lang="en-US" sz="1100" dirty="0" smtClean="0">
                <a:latin typeface="Arial" pitchFamily="34" charset="0"/>
                <a:cs typeface="Arial" pitchFamily="34" charset="0"/>
              </a:rPr>
              <a:t>: " &lt;&lt; </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if(</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()&gt;0)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&gt;&amp;</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jcf</a:t>
            </a:r>
            <a:r>
              <a:rPr lang="en-US" sz="1100" dirty="0" smtClean="0">
                <a:latin typeface="Arial" pitchFamily="34" charset="0"/>
                <a:cs typeface="Arial" pitchFamily="34" charset="0"/>
              </a:rPr>
              <a:t> =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[0]; </a:t>
            </a:r>
            <a:r>
              <a:rPr lang="en-US" sz="1100" i="1" dirty="0" smtClean="0">
                <a:latin typeface="Arial" pitchFamily="34" charset="0"/>
                <a:cs typeface="Arial" pitchFamily="34" charset="0"/>
              </a:rPr>
              <a:t>// get the first Feature </a:t>
            </a:r>
            <a:endParaRPr lang="en-US" sz="1100" dirty="0" smtClean="0">
              <a:latin typeface="Arial" pitchFamily="34" charset="0"/>
              <a:cs typeface="Arial" pitchFamily="34" charset="0"/>
            </a:endParaRP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"Label: " &lt;&lt; </a:t>
            </a:r>
            <a:r>
              <a:rPr lang="en-US" sz="1100" dirty="0" err="1" smtClean="0">
                <a:latin typeface="Arial" pitchFamily="34" charset="0"/>
                <a:cs typeface="Arial" pitchFamily="34" charset="0"/>
              </a:rPr>
              <a:t>jcf.label</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 </a:t>
            </a:r>
            <a:r>
              <a:rPr lang="en-US" sz="1100" b="1" dirty="0" err="1" smtClean="0">
                <a:solidFill>
                  <a:srgbClr val="FFFF00"/>
                </a:solidFill>
                <a:latin typeface="Arial" pitchFamily="34" charset="0"/>
                <a:cs typeface="Arial" pitchFamily="34" charset="0"/>
              </a:rPr>
              <a:t>jc</a:t>
            </a:r>
            <a:r>
              <a:rPr lang="en-US" sz="1100" b="1" dirty="0" smtClean="0">
                <a:solidFill>
                  <a:srgbClr val="FFFF00"/>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jcf</a:t>
            </a:r>
            <a:r>
              <a:rPr lang="en-US" sz="1100" dirty="0" smtClean="0">
                <a:latin typeface="Arial" pitchFamily="34" charset="0"/>
                <a:cs typeface="Arial" pitchFamily="34" charset="0"/>
              </a:rPr>
              <a:t>;    // implicit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Jets: " &lt;&lt; </a:t>
            </a:r>
            <a:r>
              <a:rPr lang="en-US" sz="1100" dirty="0" err="1" smtClean="0">
                <a:latin typeface="Arial" pitchFamily="34" charset="0"/>
                <a:cs typeface="Arial" pitchFamily="34" charset="0"/>
              </a:rPr>
              <a:t>jc</a:t>
            </a:r>
            <a:r>
              <a:rPr lang="en-US" sz="1100" dirty="0" smtClean="0">
                <a:latin typeface="Arial" pitchFamily="34" charset="0"/>
                <a:cs typeface="Arial" pitchFamily="34" charset="0"/>
              </a:rPr>
              <a:t>-&gt;size()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JetCollection</a:t>
            </a:r>
            <a:r>
              <a:rPr lang="en-US" sz="1100" dirty="0" smtClean="0">
                <a:latin typeface="Arial" pitchFamily="34" charset="0"/>
                <a:cs typeface="Arial" pitchFamily="34" charset="0"/>
              </a:rPr>
              <a:t>::</a:t>
            </a:r>
            <a:r>
              <a:rPr lang="en-US" sz="1100" dirty="0" err="1" smtClean="0">
                <a:latin typeface="Arial" pitchFamily="34" charset="0"/>
                <a:cs typeface="Arial" pitchFamily="34" charset="0"/>
              </a:rPr>
              <a:t>const_iterator</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-&gt;begin();</a:t>
            </a:r>
          </a:p>
          <a:p>
            <a:pPr defTabSz="287338">
              <a:lnSpc>
                <a:spcPct val="150000"/>
              </a:lnSpc>
            </a:pPr>
            <a:r>
              <a:rPr lang="en-US" sz="1100" dirty="0" smtClean="0">
                <a:latin typeface="Arial" pitchFamily="34" charset="0"/>
                <a:cs typeface="Arial" pitchFamily="34" charset="0"/>
              </a:rPr>
              <a:t>    for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-&gt;end();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p>
          <a:p>
            <a:pPr defTabSz="287338">
              <a:lnSpc>
                <a:spcPct val="150000"/>
              </a:lnSpc>
            </a:pPr>
            <a:r>
              <a:rPr lang="en-US" sz="1100" dirty="0" smtClean="0">
                <a:latin typeface="Arial" pitchFamily="34" charset="0"/>
                <a:cs typeface="Arial" pitchFamily="34" charset="0"/>
              </a:rPr>
              <a:t>        Jet* jet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"Jet e : " &lt;&lt; jet-&gt;e()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i="1" dirty="0" smtClean="0">
                <a:latin typeface="Arial" pitchFamily="34" charset="0"/>
                <a:cs typeface="Arial" pitchFamily="34" charset="0"/>
              </a:rPr>
              <a:t>    // find the corresponding jets in Lvl2 through the inheritance tree (navigation does that all)</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Feature&lt;TrigT2Jet&gt;</a:t>
            </a:r>
            <a:r>
              <a:rPr lang="en-US" sz="1100" dirty="0" smtClean="0">
                <a:latin typeface="Arial" pitchFamily="34" charset="0"/>
                <a:cs typeface="Arial" pitchFamily="34" charset="0"/>
              </a:rPr>
              <a:t> l2jetF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-&gt;ancestor&lt;TrigT2Jet&gt;(</a:t>
            </a:r>
            <a:r>
              <a:rPr lang="en-US" sz="1100" b="1" dirty="0" err="1" smtClean="0">
                <a:solidFill>
                  <a:srgbClr val="FFFF00"/>
                </a:solidFill>
                <a:latin typeface="Arial" pitchFamily="34" charset="0"/>
                <a:cs typeface="Arial" pitchFamily="34" charset="0"/>
              </a:rPr>
              <a:t>jcf</a:t>
            </a:r>
            <a:r>
              <a:rPr lang="en-US" sz="1100" b="1" dirty="0" smtClean="0">
                <a:solidFill>
                  <a:srgbClr val="FFFF00"/>
                </a:solidFill>
                <a:latin typeface="Arial" pitchFamily="34" charset="0"/>
                <a:cs typeface="Arial" pitchFamily="34" charset="0"/>
              </a:rPr>
              <a:t>)</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MSG::INFO&lt;&lt;"Found “&lt;&lt; (l2jetF.empty()?"no ":"“)&lt;&lt; "corresponding L2 Jet.”&lt;&lt;</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if ( !l2jetF.empty() )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TrigT2Jet* t2jet = l2jetF.cptr()</a:t>
            </a:r>
            <a:r>
              <a:rPr lang="en-US" sz="1100" dirty="0" smtClean="0">
                <a:latin typeface="Arial" pitchFamily="34" charset="0"/>
                <a:cs typeface="Arial" pitchFamily="34" charset="0"/>
              </a:rPr>
              <a:t>; // explicit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 e : " &lt;&lt; </a:t>
            </a:r>
            <a:r>
              <a:rPr lang="en-US" sz="1100" b="1" dirty="0" smtClean="0">
                <a:solidFill>
                  <a:srgbClr val="FFFF00"/>
                </a:solidFill>
                <a:latin typeface="Arial" pitchFamily="34" charset="0"/>
                <a:cs typeface="Arial" pitchFamily="34" charset="0"/>
              </a:rPr>
              <a:t>t2jet</a:t>
            </a:r>
            <a:r>
              <a:rPr lang="en-US" sz="1100" dirty="0" smtClean="0">
                <a:latin typeface="Arial" pitchFamily="34" charset="0"/>
                <a:cs typeface="Arial" pitchFamily="34" charset="0"/>
              </a:rPr>
              <a: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a:t>
            </a:r>
          </a:p>
        </p:txBody>
      </p:sp>
      <p:sp>
        <p:nvSpPr>
          <p:cNvPr id="13" name="Footer Placeholder 3"/>
          <p:cNvSpPr>
            <a:spLocks noGrp="1"/>
          </p:cNvSpPr>
          <p:nvPr>
            <p:ph type="ftr" sz="quarter" idx="11"/>
          </p:nvPr>
        </p:nvSpPr>
        <p:spPr>
          <a:xfrm>
            <a:off x="1916696" y="6476999"/>
            <a:ext cx="5507719" cy="274320"/>
          </a:xfrm>
        </p:spPr>
        <p:txBody>
          <a:bodyPr/>
          <a:lstStyle/>
          <a:p>
            <a:r>
              <a:rPr lang="en-US" smtClean="0"/>
              <a:t>ATLAS Software Tutorial - Trigger Data</a:t>
            </a:r>
            <a:endParaRPr lang="en-US" dirty="0"/>
          </a:p>
        </p:txBody>
      </p:sp>
      <p:sp>
        <p:nvSpPr>
          <p:cNvPr id="15" name="Slide Number Placeholder 4"/>
          <p:cNvSpPr>
            <a:spLocks noGrp="1"/>
          </p:cNvSpPr>
          <p:nvPr>
            <p:ph type="sldNum" sz="quarter" idx="4294967295"/>
          </p:nvPr>
        </p:nvSpPr>
        <p:spPr>
          <a:xfrm>
            <a:off x="8204396" y="6476999"/>
            <a:ext cx="733864" cy="274320"/>
          </a:xfrm>
          <a:prstGeom prst="rect">
            <a:avLst/>
          </a:prstGeom>
        </p:spPr>
        <p:txBody>
          <a:bodyPr vert="horz" bIns="0" rtlCol="0" anchor="b"/>
          <a:lstStyle/>
          <a:p>
            <a:pPr algn="r"/>
            <a:fld id="{B6F15528-21DE-4FAA-801E-634DDDAF4B2B}" type="slidenum">
              <a:rPr lang="en-US" sz="1200" smtClean="0">
                <a:solidFill>
                  <a:schemeClr val="tx1">
                    <a:tint val="95000"/>
                  </a:schemeClr>
                </a:solidFill>
              </a:rPr>
              <a:pPr algn="r"/>
              <a:t>11</a:t>
            </a:fld>
            <a:endParaRPr lang="en-US" sz="1200" dirty="0">
              <a:solidFill>
                <a:schemeClr val="tx1">
                  <a:tint val="95000"/>
                </a:schemeClr>
              </a:solidFill>
            </a:endParaRPr>
          </a:p>
        </p:txBody>
      </p:sp>
      <p:sp>
        <p:nvSpPr>
          <p:cNvPr id="13313" name="Rectangle 1"/>
          <p:cNvSpPr>
            <a:spLocks noChangeArrowheads="1"/>
          </p:cNvSpPr>
          <p:nvPr/>
        </p:nvSpPr>
        <p:spPr bwMode="auto">
          <a:xfrm>
            <a:off x="97396" y="5145164"/>
            <a:ext cx="2534044" cy="120032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a:t>
            </a:r>
            <a:r>
              <a:rPr kumimoji="0" lang="en-US" sz="1200" i="0" u="none" strike="noStrike" cap="none" normalizeH="0" baseline="0" dirty="0" err="1" smtClean="0">
                <a:ln>
                  <a:noFill/>
                </a:ln>
                <a:solidFill>
                  <a:schemeClr val="tx1"/>
                </a:solidFill>
                <a:effectLst/>
                <a:latin typeface="Consolas" pitchFamily="49" charset="0"/>
              </a:rPr>
              <a:t>JetCollections</a:t>
            </a:r>
            <a:r>
              <a:rPr kumimoji="0" lang="en-US" sz="1200" i="0" u="none" strike="noStrike" cap="none" normalizeH="0" baseline="0" dirty="0" smtClean="0">
                <a:ln>
                  <a:noFill/>
                </a:ln>
                <a:solidFill>
                  <a:schemeClr val="tx1"/>
                </a:solidFill>
                <a:effectLst/>
                <a:latin typeface="Consolas" pitchFamily="49" charset="0"/>
              </a:rPr>
              <a: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TE Label: </a:t>
            </a:r>
            <a:r>
              <a:rPr kumimoji="0" lang="en-US" sz="1200" i="0" u="none" strike="noStrike" cap="none" normalizeH="0" baseline="0" dirty="0" err="1" smtClean="0">
                <a:ln>
                  <a:noFill/>
                </a:ln>
                <a:solidFill>
                  <a:schemeClr val="tx1"/>
                </a:solidFill>
                <a:effectLst/>
                <a:latin typeface="Consolas" pitchFamily="49" charset="0"/>
              </a:rPr>
              <a:t>TrigJetRec</a:t>
            </a:r>
            <a:r>
              <a:rPr kumimoji="0" lang="en-US" sz="1200" i="0" u="none" strike="noStrike" cap="none" normalizeH="0" baseline="0" dirty="0" smtClean="0">
                <a:ln>
                  <a:noFill/>
                </a:ln>
                <a:solidFill>
                  <a:schemeClr val="tx1"/>
                </a:solidFill>
                <a:effectLst/>
                <a:latin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Jets: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Jet e : 82827.9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Found corresponding L2 Jet.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e : 83197.4 </a:t>
            </a:r>
          </a:p>
        </p:txBody>
      </p:sp>
      <p:sp>
        <p:nvSpPr>
          <p:cNvPr id="16" name="ZoneTexte 15"/>
          <p:cNvSpPr txBox="1"/>
          <p:nvPr/>
        </p:nvSpPr>
        <p:spPr>
          <a:xfrm>
            <a:off x="91440" y="4805680"/>
            <a:ext cx="844142" cy="369332"/>
          </a:xfrm>
          <a:prstGeom prst="rect">
            <a:avLst/>
          </a:prstGeom>
          <a:noFill/>
        </p:spPr>
        <p:txBody>
          <a:bodyPr wrap="none" lIns="0" rtlCol="0">
            <a:spAutoFit/>
          </a:bodyPr>
          <a:lstStyle/>
          <a:p>
            <a:r>
              <a:rPr lang="en-US" u="sng" dirty="0" smtClean="0"/>
              <a:t>Output:</a:t>
            </a:r>
            <a:endParaRPr lang="en-US" u="sng" dirty="0"/>
          </a:p>
        </p:txBody>
      </p:sp>
      <p:cxnSp>
        <p:nvCxnSpPr>
          <p:cNvPr id="18" name="Connecteur droit avec flèche 17"/>
          <p:cNvCxnSpPr/>
          <p:nvPr/>
        </p:nvCxnSpPr>
        <p:spPr>
          <a:xfrm>
            <a:off x="2245360" y="904240"/>
            <a:ext cx="5181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1960880" y="1148080"/>
            <a:ext cx="822960" cy="386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869440" y="2428240"/>
            <a:ext cx="1016000" cy="16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235200" y="2946400"/>
            <a:ext cx="2682240" cy="2641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838960" y="4033520"/>
            <a:ext cx="1026160" cy="325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09/02/2010</a:t>
            </a:r>
            <a:endParaRPr lang="en-US"/>
          </a:p>
        </p:txBody>
      </p:sp>
      <p:sp>
        <p:nvSpPr>
          <p:cNvPr id="20483"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0484" name="Slide Number Placeholder 5"/>
          <p:cNvSpPr>
            <a:spLocks noGrp="1"/>
          </p:cNvSpPr>
          <p:nvPr>
            <p:ph type="sldNum" sz="quarter" idx="12"/>
          </p:nvPr>
        </p:nvSpPr>
        <p:spPr>
          <a:noFill/>
        </p:spPr>
        <p:txBody>
          <a:bodyPr/>
          <a:lstStyle/>
          <a:p>
            <a:fld id="{6A9C74C6-9C8E-114A-8B11-93DAF6B0899B}" type="slidenum">
              <a:rPr lang="en-US" smtClean="0"/>
              <a:pPr/>
              <a:t>12</a:t>
            </a:fld>
            <a:endParaRPr lang="en-US" smtClean="0"/>
          </a:p>
        </p:txBody>
      </p:sp>
      <p:sp>
        <p:nvSpPr>
          <p:cNvPr id="20485" name="Rectangle 2"/>
          <p:cNvSpPr>
            <a:spLocks noGrp="1" noChangeArrowheads="1"/>
          </p:cNvSpPr>
          <p:nvPr>
            <p:ph type="title"/>
          </p:nvPr>
        </p:nvSpPr>
        <p:spPr/>
        <p:txBody>
          <a:bodyPr/>
          <a:lstStyle/>
          <a:p>
            <a:pPr eaLnBrk="1" hangingPunct="1"/>
            <a:r>
              <a:rPr lang="en-US" sz="3200" dirty="0" smtClean="0"/>
              <a:t>Trigger Object </a:t>
            </a:r>
            <a:r>
              <a:rPr lang="en-US" sz="3200" dirty="0"/>
              <a:t>Matching</a:t>
            </a:r>
            <a:endParaRPr lang="en-US" dirty="0"/>
          </a:p>
        </p:txBody>
      </p:sp>
      <p:sp>
        <p:nvSpPr>
          <p:cNvPr id="20486" name="Rectangle 3"/>
          <p:cNvSpPr>
            <a:spLocks noGrp="1" noChangeArrowheads="1"/>
          </p:cNvSpPr>
          <p:nvPr>
            <p:ph type="body" idx="1"/>
          </p:nvPr>
        </p:nvSpPr>
        <p:spPr/>
        <p:txBody>
          <a:bodyPr>
            <a:normAutofit/>
          </a:bodyPr>
          <a:lstStyle/>
          <a:p>
            <a:pPr eaLnBrk="1" hangingPunct="1">
              <a:lnSpc>
                <a:spcPct val="90000"/>
              </a:lnSpc>
            </a:pPr>
            <a:r>
              <a:rPr lang="en-US" sz="2400" dirty="0" smtClean="0"/>
              <a:t>Why?</a:t>
            </a:r>
          </a:p>
          <a:p>
            <a:pPr lvl="1">
              <a:lnSpc>
                <a:spcPct val="90000"/>
              </a:lnSpc>
            </a:pPr>
            <a:r>
              <a:rPr lang="en-US" sz="2000" dirty="0" smtClean="0"/>
              <a:t>Some </a:t>
            </a:r>
            <a:r>
              <a:rPr lang="en-US" sz="2000" dirty="0"/>
              <a:t>analyses require </a:t>
            </a:r>
            <a:r>
              <a:rPr lang="en-US" sz="2000" dirty="0">
                <a:solidFill>
                  <a:schemeClr val="accent2"/>
                </a:solidFill>
              </a:rPr>
              <a:t>object level </a:t>
            </a:r>
            <a:r>
              <a:rPr lang="en-US" sz="2000" dirty="0"/>
              <a:t>trigger </a:t>
            </a:r>
            <a:r>
              <a:rPr lang="en-US" sz="2000" dirty="0" smtClean="0"/>
              <a:t>information: </a:t>
            </a:r>
            <a:r>
              <a:rPr lang="en-US" sz="1800" dirty="0" smtClean="0"/>
              <a:t>Tag </a:t>
            </a:r>
            <a:r>
              <a:rPr lang="en-US" sz="1800" dirty="0"/>
              <a:t>and Probe</a:t>
            </a:r>
          </a:p>
          <a:p>
            <a:pPr lvl="1">
              <a:lnSpc>
                <a:spcPct val="90000"/>
              </a:lnSpc>
            </a:pPr>
            <a:r>
              <a:rPr lang="en-US" sz="2000" dirty="0"/>
              <a:t>Some analyses have </a:t>
            </a:r>
            <a:r>
              <a:rPr lang="en-US" sz="2000" dirty="0">
                <a:solidFill>
                  <a:schemeClr val="accent2"/>
                </a:solidFill>
              </a:rPr>
              <a:t>multiple objects </a:t>
            </a:r>
            <a:r>
              <a:rPr lang="en-US" sz="2000" dirty="0"/>
              <a:t>of same </a:t>
            </a:r>
            <a:r>
              <a:rPr lang="en-US" sz="2000" dirty="0" smtClean="0"/>
              <a:t>type and need matching for detailed efficiency estimation</a:t>
            </a:r>
          </a:p>
          <a:p>
            <a:pPr lvl="1"/>
            <a:r>
              <a:rPr lang="en-US" sz="2000" dirty="0" smtClean="0"/>
              <a:t>Trigger selection design and </a:t>
            </a:r>
            <a:r>
              <a:rPr lang="en-US" sz="2000" dirty="0" err="1" smtClean="0"/>
              <a:t>optimisation</a:t>
            </a:r>
            <a:endParaRPr lang="en-US" sz="2000" dirty="0" smtClean="0"/>
          </a:p>
          <a:p>
            <a:endParaRPr lang="en-US" sz="1800" dirty="0" smtClean="0"/>
          </a:p>
          <a:p>
            <a:r>
              <a:rPr lang="en-US" sz="2000" dirty="0" smtClean="0"/>
              <a:t>Matching framework available in Trigger/</a:t>
            </a:r>
            <a:r>
              <a:rPr lang="en-US" sz="2000" dirty="0" err="1" smtClean="0"/>
              <a:t>TrigAnalysis/TrigObjectMatching</a:t>
            </a:r>
            <a:r>
              <a:rPr lang="en-US" sz="2000" dirty="0" smtClean="0"/>
              <a:t> package in release </a:t>
            </a:r>
            <a:r>
              <a:rPr lang="en-US" sz="2000" dirty="0" smtClean="0">
                <a:solidFill>
                  <a:srgbClr val="008040"/>
                </a:solidFill>
              </a:rPr>
              <a:t>15.3.0</a:t>
            </a:r>
            <a:r>
              <a:rPr lang="en-US" sz="2000" dirty="0" smtClean="0"/>
              <a:t> and later</a:t>
            </a:r>
          </a:p>
          <a:p>
            <a:r>
              <a:rPr lang="en-US" sz="2000" dirty="0" smtClean="0"/>
              <a:t>Examples available in Trigger/</a:t>
            </a:r>
            <a:r>
              <a:rPr lang="en-US" sz="2000" dirty="0" err="1" smtClean="0"/>
              <a:t>TrigAnalysis/TrigAnalysisExamples</a:t>
            </a:r>
            <a:r>
              <a:rPr lang="en-US" sz="2000" dirty="0" smtClean="0"/>
              <a:t> in release </a:t>
            </a:r>
            <a:r>
              <a:rPr lang="en-US" sz="2000" dirty="0" smtClean="0">
                <a:solidFill>
                  <a:srgbClr val="008040"/>
                </a:solidFill>
              </a:rPr>
              <a:t>15.4.0</a:t>
            </a:r>
            <a:r>
              <a:rPr lang="en-US" sz="2000" dirty="0" smtClean="0"/>
              <a:t> and later</a:t>
            </a:r>
          </a:p>
          <a:p>
            <a:pPr lvl="1"/>
            <a:r>
              <a:rPr lang="en-US" sz="1800" dirty="0" err="1" smtClean="0">
                <a:solidFill>
                  <a:srgbClr val="008040"/>
                </a:solidFill>
              </a:rPr>
              <a:t>TrigMatchExAlg</a:t>
            </a:r>
            <a:r>
              <a:rPr lang="en-US" sz="1800" dirty="0" smtClean="0"/>
              <a:t> - </a:t>
            </a:r>
            <a:r>
              <a:rPr lang="en-US" sz="1800" dirty="0" smtClean="0">
                <a:solidFill>
                  <a:schemeClr val="accent2"/>
                </a:solidFill>
              </a:rPr>
              <a:t>Athena</a:t>
            </a:r>
            <a:r>
              <a:rPr lang="en-US" sz="1800" dirty="0" smtClean="0"/>
              <a:t> example of matching for each common offline type</a:t>
            </a:r>
          </a:p>
          <a:p>
            <a:pPr lvl="1"/>
            <a:r>
              <a:rPr lang="en-US" sz="1800" dirty="0" err="1" smtClean="0">
                <a:solidFill>
                  <a:srgbClr val="008040"/>
                </a:solidFill>
              </a:rPr>
              <a:t>TrigMatchExampleARA</a:t>
            </a:r>
            <a:r>
              <a:rPr lang="en-US" sz="1800" dirty="0" smtClean="0"/>
              <a:t> - Example of trigger matching in </a:t>
            </a:r>
            <a:r>
              <a:rPr lang="en-US" sz="1800" dirty="0" smtClean="0">
                <a:solidFill>
                  <a:schemeClr val="accent2"/>
                </a:solidFill>
              </a:rPr>
              <a:t>ARA</a:t>
            </a:r>
            <a:endParaRPr lang="en-US" sz="1800" dirty="0" smtClean="0"/>
          </a:p>
          <a:p>
            <a:pPr lvl="1"/>
            <a:r>
              <a:rPr lang="en-US" sz="1800" dirty="0" err="1" smtClean="0">
                <a:solidFill>
                  <a:srgbClr val="008040"/>
                </a:solidFill>
              </a:rPr>
              <a:t>TagAndProbeExAlg</a:t>
            </a:r>
            <a:r>
              <a:rPr lang="en-US" sz="1800" dirty="0" smtClean="0"/>
              <a:t> - Athena example of </a:t>
            </a:r>
            <a:r>
              <a:rPr lang="en-US" sz="1800" dirty="0" smtClean="0">
                <a:solidFill>
                  <a:schemeClr val="accent2"/>
                </a:solidFill>
              </a:rPr>
              <a:t>tag and probe</a:t>
            </a:r>
            <a:r>
              <a:rPr lang="en-US" sz="1800" dirty="0" smtClean="0"/>
              <a:t> analysis with trigger matching</a:t>
            </a:r>
          </a:p>
          <a:p>
            <a:r>
              <a:rPr lang="en-US" sz="2000" dirty="0" err="1" smtClean="0">
                <a:solidFill>
                  <a:schemeClr val="accent2"/>
                </a:solidFill>
              </a:rPr>
              <a:t>TWiki</a:t>
            </a:r>
            <a:r>
              <a:rPr lang="en-US" sz="2000" dirty="0" smtClean="0"/>
              <a:t> available with detailed information for users and developers</a:t>
            </a:r>
          </a:p>
          <a:p>
            <a:pPr lvl="1"/>
            <a:r>
              <a:rPr lang="en-US" sz="1800" dirty="0" err="1" smtClean="0">
                <a:solidFill>
                  <a:srgbClr val="008040"/>
                </a:solidFill>
              </a:rPr>
              <a:t>https://twiki.cern.ch/twiki/bin/view/Atlas/TriggerObjectsMatching</a:t>
            </a:r>
            <a:endParaRPr lang="en-US" sz="2400" dirty="0" smtClean="0"/>
          </a:p>
          <a:p>
            <a:pPr eaLnBrk="1" hangingPunct="1">
              <a:lnSpc>
                <a:spcPct val="90000"/>
              </a:lnSpc>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3"/>
                        </a:rPr>
                        <a:t>getListOfTriggers</a:t>
                      </a:r>
                      <a:r>
                        <a:rPr lang="en-US" sz="1400" b="1" dirty="0"/>
                        <a:t> (const </a:t>
                      </a:r>
                      <a:r>
                        <a:rPr lang="en-US" sz="1400" b="1" dirty="0">
                          <a:hlinkClick r:id="rId4"/>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5"/>
                        </a:rPr>
                        <a:t>getListOfStreams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6"/>
                        </a:rPr>
                        <a:t>getListOfTriggerElements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7"/>
                        </a:rPr>
                        <a:t>getPrescale</a:t>
                      </a:r>
                      <a:r>
                        <a:rPr lang="en-US" sz="1400" b="1" dirty="0"/>
                        <a:t> (const </a:t>
                      </a:r>
                      <a:r>
                        <a:rPr lang="en-US" sz="1400" b="1" dirty="0">
                          <a:hlinkClick r:id="rId4"/>
                        </a:rPr>
                        <a:t>Trig::ChainGroup</a:t>
                      </a:r>
                      <a:r>
                        <a:rPr lang="en-US" sz="1400" b="1" dirty="0"/>
                        <a:t> *chaingroup, unsigned </a:t>
                      </a:r>
                      <a:r>
                        <a:rPr lang="en-US" sz="1400" b="1" dirty="0" err="1"/>
                        <a:t>int</a:t>
                      </a:r>
                      <a:r>
                        <a:rPr lang="en-US" sz="1400" b="1" dirty="0"/>
                        <a:t> condition=</a:t>
                      </a:r>
                      <a:r>
                        <a:rPr lang="en-US" sz="1400" b="1" dirty="0" err="1">
                          <a:hlinkClick r:id="rId8"/>
                        </a:rPr>
                        <a:t>TrigDefs</a:t>
                      </a:r>
                      <a:r>
                        <a:rPr lang="en-US" sz="1400" b="1" dirty="0">
                          <a:hlinkClick r:id="rId8"/>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4"/>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en-US" dirty="0" smtClean="0">
                <a:hlinkClick r:id="rId2"/>
              </a:rPr>
              <a:t>http://trigconf.cern.ch</a:t>
            </a:r>
            <a:r>
              <a:rPr lang="en-US" dirty="0" smtClean="0"/>
              <a:t>:</a:t>
            </a:r>
          </a:p>
          <a:p>
            <a:pPr lvl="1"/>
            <a:r>
              <a:rPr lang="en-US" dirty="0" smtClean="0"/>
              <a:t>Main web portal to trigger configuration by run number, MC menu name, configuration keys </a:t>
            </a:r>
          </a:p>
          <a:p>
            <a:pPr lvl="1"/>
            <a:r>
              <a:rPr lang="en-US" dirty="0" smtClean="0"/>
              <a:t>Uses </a:t>
            </a:r>
            <a:r>
              <a:rPr lang="en-US" dirty="0" err="1" smtClean="0"/>
              <a:t>TriggerTool</a:t>
            </a:r>
            <a:r>
              <a:rPr lang="en-US" dirty="0" smtClean="0"/>
              <a:t> and AtlCoolTrigger.py underneath</a:t>
            </a:r>
          </a:p>
          <a:p>
            <a:endParaRPr lang="en-US" dirty="0" smtClean="0"/>
          </a:p>
          <a:p>
            <a:r>
              <a:rPr lang="en-US" dirty="0" err="1" smtClean="0"/>
              <a:t>TriggerTool</a:t>
            </a:r>
            <a:r>
              <a:rPr lang="en-US" dirty="0" smtClean="0"/>
              <a:t>:</a:t>
            </a:r>
          </a:p>
          <a:p>
            <a:pPr lvl="1"/>
            <a:r>
              <a:rPr lang="en-US" dirty="0" smtClean="0"/>
              <a:t> Java based GUI to browse the </a:t>
            </a:r>
            <a:r>
              <a:rPr lang="en-US" dirty="0" err="1" smtClean="0"/>
              <a:t>TriggerDB</a:t>
            </a:r>
            <a:r>
              <a:rPr lang="en-US" dirty="0" smtClean="0"/>
              <a:t> (replica) for all information</a:t>
            </a:r>
          </a:p>
          <a:p>
            <a:pPr lvl="1"/>
            <a:r>
              <a:rPr lang="en-US" dirty="0" smtClean="0"/>
              <a:t>Also used at point 1 for preparation of trigger</a:t>
            </a:r>
          </a:p>
          <a:p>
            <a:endParaRPr lang="en-US" dirty="0" smtClean="0"/>
          </a:p>
          <a:p>
            <a:r>
              <a:rPr lang="en-US" dirty="0" smtClean="0"/>
              <a:t>AtlCoolTrigger.py: </a:t>
            </a:r>
          </a:p>
          <a:p>
            <a:pPr lvl="1"/>
            <a:r>
              <a:rPr lang="en-US" dirty="0" smtClean="0"/>
              <a:t>Command line tool to show release, configuration keys, menu information, streams for data</a:t>
            </a:r>
          </a:p>
          <a:p>
            <a:pPr>
              <a:buNone/>
            </a:pPr>
            <a:endParaRPr lang="en-US" dirty="0" smtClean="0"/>
          </a:p>
          <a:p>
            <a:r>
              <a:rPr lang="en-US" dirty="0" smtClean="0">
                <a:hlinkClick r:id="rId3"/>
              </a:rPr>
              <a:t>http://atlas-runquery.cern.ch/</a:t>
            </a:r>
            <a:endParaRPr lang="en-US" dirty="0" smtClean="0"/>
          </a:p>
          <a:p>
            <a:pPr lvl="1"/>
            <a:r>
              <a:rPr lang="en-US" dirty="0" smtClean="0"/>
              <a:t>Query page for trigger chains, prescales, trigger release for data</a:t>
            </a:r>
          </a:p>
          <a:p>
            <a:endParaRPr lang="en-US" dirty="0" smtClean="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itre 4"/>
          <p:cNvSpPr>
            <a:spLocks noGrp="1"/>
          </p:cNvSpPr>
          <p:nvPr>
            <p:ph type="title"/>
          </p:nvPr>
        </p:nvSpPr>
        <p:spPr/>
        <p:txBody>
          <a:bodyPr/>
          <a:lstStyle/>
          <a:p>
            <a:r>
              <a:rPr smtClean="0"/>
              <a:t>Tools to Investige the Trigger Setup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Go to </a:t>
            </a:r>
            <a:r>
              <a:rPr lang="en-US" sz="2800" dirty="0" smtClean="0">
                <a:hlinkClick r:id="rId2"/>
              </a:rPr>
              <a:t>http:/</a:t>
            </a:r>
            <a:r>
              <a:rPr lang="en-US" sz="2800" smtClean="0">
                <a:hlinkClick r:id="rId2"/>
              </a:rPr>
              <a:t>/atlas-trigconf</a:t>
            </a:r>
            <a:r>
              <a:rPr lang="en-US" sz="2800" dirty="0" smtClean="0">
                <a:hlinkClick r:id="rId2"/>
              </a:rPr>
              <a:t>.cern.ch</a:t>
            </a:r>
            <a:r>
              <a:rPr lang="en-US" sz="2800" dirty="0" smtClean="0"/>
              <a:t> </a:t>
            </a:r>
          </a:p>
          <a:p>
            <a:pPr>
              <a:buNone/>
            </a:pPr>
            <a:endParaRPr lang="en-US" sz="2800"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re 4"/>
          <p:cNvSpPr>
            <a:spLocks noGrp="1"/>
          </p:cNvSpPr>
          <p:nvPr>
            <p:ph type="title"/>
          </p:nvPr>
        </p:nvSpPr>
        <p:spPr/>
        <p:txBody>
          <a:bodyPr/>
          <a:lstStyle/>
          <a:p>
            <a:r>
              <a:rPr smtClean="0"/>
              <a:t>Example for the Configuration Portal</a:t>
            </a:r>
            <a:endParaRPr lang="en-US" dirty="0"/>
          </a:p>
        </p:txBody>
      </p:sp>
      <p:grpSp>
        <p:nvGrpSpPr>
          <p:cNvPr id="33" name="Groupe 32"/>
          <p:cNvGrpSpPr/>
          <p:nvPr/>
        </p:nvGrpSpPr>
        <p:grpSpPr>
          <a:xfrm>
            <a:off x="152400" y="3469640"/>
            <a:ext cx="4572000" cy="2569776"/>
            <a:chOff x="152400" y="3469640"/>
            <a:chExt cx="4572000" cy="2569776"/>
          </a:xfrm>
        </p:grpSpPr>
        <p:pic>
          <p:nvPicPr>
            <p:cNvPr id="8" name="Image 7" descr="JJ5.png"/>
            <p:cNvPicPr>
              <a:picLocks noChangeAspect="1"/>
            </p:cNvPicPr>
            <p:nvPr/>
          </p:nvPicPr>
          <p:blipFill>
            <a:blip r:embed="rId3"/>
            <a:stretch>
              <a:fillRect/>
            </a:stretch>
          </p:blipFill>
          <p:spPr>
            <a:xfrm>
              <a:off x="609600" y="4038600"/>
              <a:ext cx="4114800" cy="2000816"/>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508000" y="3469640"/>
              <a:ext cx="2744085" cy="307777"/>
            </a:xfrm>
            <a:prstGeom prst="rect">
              <a:avLst/>
            </a:prstGeom>
            <a:noFill/>
          </p:spPr>
          <p:txBody>
            <a:bodyPr wrap="none" rtlCol="0">
              <a:spAutoFit/>
            </a:bodyPr>
            <a:lstStyle/>
            <a:p>
              <a:r>
                <a:rPr lang="en-US" sz="1400" b="1" dirty="0" smtClean="0"/>
                <a:t>2. Click on link in resulting run list</a:t>
              </a:r>
              <a:endParaRPr lang="en-US" sz="1400" b="1" dirty="0"/>
            </a:p>
          </p:txBody>
        </p:sp>
        <p:cxnSp>
          <p:nvCxnSpPr>
            <p:cNvPr id="14" name="Connecteur droit avec flèche 13"/>
            <p:cNvCxnSpPr>
              <a:stCxn id="12" idx="3"/>
            </p:cNvCxnSpPr>
            <p:nvPr/>
          </p:nvCxnSpPr>
          <p:spPr>
            <a:xfrm>
              <a:off x="3252085" y="3623529"/>
              <a:ext cx="314075" cy="846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152400" y="3765395"/>
              <a:ext cx="2802690" cy="276999"/>
            </a:xfrm>
            <a:prstGeom prst="rect">
              <a:avLst/>
            </a:prstGeom>
            <a:noFill/>
          </p:spPr>
          <p:txBody>
            <a:bodyPr wrap="none" rtlCol="0">
              <a:spAutoFit/>
            </a:bodyPr>
            <a:lstStyle/>
            <a:p>
              <a:r>
                <a:rPr lang="en-US" sz="1200" dirty="0" smtClean="0"/>
                <a:t>Also with simple comparison functionality</a:t>
              </a:r>
              <a:endParaRPr lang="en-US" sz="1200" dirty="0"/>
            </a:p>
          </p:txBody>
        </p:sp>
        <p:cxnSp>
          <p:nvCxnSpPr>
            <p:cNvPr id="17" name="Connecteur droit avec flèche 16"/>
            <p:cNvCxnSpPr>
              <a:stCxn id="16" idx="3"/>
            </p:cNvCxnSpPr>
            <p:nvPr/>
          </p:nvCxnSpPr>
          <p:spPr>
            <a:xfrm>
              <a:off x="2955090" y="3903895"/>
              <a:ext cx="102435" cy="20138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pic>
        <p:nvPicPr>
          <p:cNvPr id="9" name="Image 8" descr="JJ4.png"/>
          <p:cNvPicPr>
            <a:picLocks noChangeAspect="1"/>
          </p:cNvPicPr>
          <p:nvPr/>
        </p:nvPicPr>
        <p:blipFill>
          <a:blip r:embed="rId4"/>
          <a:stretch>
            <a:fillRect/>
          </a:stretch>
        </p:blipFill>
        <p:spPr>
          <a:xfrm>
            <a:off x="401319" y="1295400"/>
            <a:ext cx="3712191" cy="1882698"/>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4280925" y="1225663"/>
            <a:ext cx="949299" cy="523220"/>
          </a:xfrm>
          <a:prstGeom prst="rect">
            <a:avLst/>
          </a:prstGeom>
          <a:noFill/>
        </p:spPr>
        <p:txBody>
          <a:bodyPr wrap="none" rtlCol="0">
            <a:spAutoFit/>
          </a:bodyPr>
          <a:lstStyle/>
          <a:p>
            <a:r>
              <a:rPr lang="en-US" sz="1400" b="1" dirty="0" smtClean="0"/>
              <a:t>1. Enter </a:t>
            </a:r>
            <a:br>
              <a:rPr lang="en-US" sz="1400" b="1" dirty="0" smtClean="0"/>
            </a:br>
            <a:r>
              <a:rPr lang="en-US" sz="1400" b="1" dirty="0" smtClean="0"/>
              <a:t>run-range</a:t>
            </a:r>
            <a:endParaRPr lang="en-US" sz="1400" b="1" dirty="0"/>
          </a:p>
        </p:txBody>
      </p:sp>
      <p:cxnSp>
        <p:nvCxnSpPr>
          <p:cNvPr id="11" name="Connecteur droit avec flèche 10"/>
          <p:cNvCxnSpPr>
            <a:stCxn id="10" idx="1"/>
          </p:cNvCxnSpPr>
          <p:nvPr/>
        </p:nvCxnSpPr>
        <p:spPr>
          <a:xfrm rot="10800000" flipV="1">
            <a:off x="1918011" y="1487272"/>
            <a:ext cx="2362915" cy="118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2" name="Groupe 31"/>
          <p:cNvGrpSpPr/>
          <p:nvPr/>
        </p:nvGrpSpPr>
        <p:grpSpPr>
          <a:xfrm>
            <a:off x="4264970" y="823579"/>
            <a:ext cx="4631286" cy="5134058"/>
            <a:chOff x="4264970" y="823579"/>
            <a:chExt cx="4631286" cy="5134058"/>
          </a:xfrm>
        </p:grpSpPr>
        <p:pic>
          <p:nvPicPr>
            <p:cNvPr id="7" name="Image 6" descr="JJ8.png"/>
            <p:cNvPicPr>
              <a:picLocks noChangeAspect="1"/>
            </p:cNvPicPr>
            <p:nvPr/>
          </p:nvPicPr>
          <p:blipFill>
            <a:blip r:embed="rId5"/>
            <a:stretch>
              <a:fillRect/>
            </a:stretch>
          </p:blipFill>
          <p:spPr>
            <a:xfrm>
              <a:off x="4264970" y="1828802"/>
              <a:ext cx="4631286" cy="4128835"/>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5497303" y="823579"/>
              <a:ext cx="3114635" cy="523220"/>
            </a:xfrm>
            <a:prstGeom prst="rect">
              <a:avLst/>
            </a:prstGeom>
            <a:noFill/>
          </p:spPr>
          <p:txBody>
            <a:bodyPr wrap="none" rtlCol="0">
              <a:spAutoFit/>
            </a:bodyPr>
            <a:lstStyle/>
            <a:p>
              <a:r>
                <a:rPr lang="en-US" sz="1400" b="1" dirty="0" smtClean="0"/>
                <a:t>3. Browse the trigger configuration</a:t>
              </a:r>
              <a:br>
                <a:rPr lang="en-US" sz="1400" b="1" dirty="0" smtClean="0"/>
              </a:br>
              <a:r>
                <a:rPr lang="en-US" sz="1400" b="1" dirty="0" smtClean="0"/>
                <a:t>(definition, algorithms, selection cuts)</a:t>
              </a:r>
              <a:endParaRPr lang="en-US" sz="1400" b="1" dirty="0"/>
            </a:p>
          </p:txBody>
        </p:sp>
        <p:cxnSp>
          <p:nvCxnSpPr>
            <p:cNvPr id="15" name="Connecteur droit avec flèche 14"/>
            <p:cNvCxnSpPr>
              <a:stCxn id="13" idx="2"/>
              <a:endCxn id="7" idx="0"/>
            </p:cNvCxnSpPr>
            <p:nvPr/>
          </p:nvCxnSpPr>
          <p:spPr>
            <a:xfrm rot="5400000">
              <a:off x="6576616" y="1350796"/>
              <a:ext cx="482003" cy="474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Trigger Menu and L1 rates stored in COOL, HLT rates coming. Quick access via</a:t>
            </a:r>
          </a:p>
          <a:p>
            <a:pPr lvl="1"/>
            <a:r>
              <a:rPr lang="en-US" dirty="0" smtClean="0"/>
              <a:t>AtlCoolTrigger.py (command line tool)</a:t>
            </a:r>
          </a:p>
          <a:p>
            <a:pPr lvl="2"/>
            <a:r>
              <a:rPr lang="en-US" dirty="0" smtClean="0"/>
              <a:t>AtlCoolTrigger.py –r 91000‐99000 (many run summary)</a:t>
            </a:r>
          </a:p>
          <a:p>
            <a:pPr lvl="2"/>
            <a:r>
              <a:rPr lang="en-US" dirty="0" err="1" smtClean="0"/>
              <a:t>AtlCoolTrigger</a:t>
            </a:r>
            <a:r>
              <a:rPr lang="en-US" dirty="0" smtClean="0"/>
              <a:t> –v –m –r 90272 (single run menu)</a:t>
            </a:r>
          </a:p>
          <a:p>
            <a:pPr lvl="3"/>
            <a:r>
              <a:rPr lang="en-US" dirty="0" smtClean="0"/>
              <a:t>Prints keys, trigger menus, streams, allows diff‐</a:t>
            </a:r>
            <a:r>
              <a:rPr lang="en-US" dirty="0" err="1" smtClean="0"/>
              <a:t>ing</a:t>
            </a:r>
            <a:r>
              <a:rPr lang="en-US" dirty="0" smtClean="0"/>
              <a:t> of menus in different runs, creates menu in xml format</a:t>
            </a:r>
            <a:endParaRPr lang="en-US" sz="300" dirty="0" smtClean="0"/>
          </a:p>
          <a:p>
            <a:pPr lvl="1"/>
            <a:endParaRPr lang="en-US" dirty="0" smtClean="0"/>
          </a:p>
          <a:p>
            <a:pPr lvl="1"/>
            <a:r>
              <a:rPr lang="en-US" dirty="0" smtClean="0"/>
              <a:t>Run summary pages (WEB based):</a:t>
            </a:r>
            <a:r>
              <a:rPr lang="en-US" sz="2000" b="1" dirty="0" smtClean="0">
                <a:hlinkClick r:id="rId2"/>
              </a:rPr>
              <a:t>http://atlas-service-db-runlist.web.cern.ch/atlas-service-db-runlist/query.html</a:t>
            </a:r>
            <a:r>
              <a:rPr lang="en-US" sz="2000" b="1" dirty="0" smtClean="0"/>
              <a:t>  </a:t>
            </a:r>
            <a:endParaRPr lang="en-US" b="1" dirty="0" smtClean="0"/>
          </a:p>
          <a:p>
            <a:pPr lvl="2"/>
            <a:r>
              <a:rPr lang="en-US" dirty="0" smtClean="0"/>
              <a:t>Trigger names, rates for single run</a:t>
            </a:r>
          </a:p>
          <a:p>
            <a:pPr lvl="1"/>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dirty="0"/>
          </a:p>
        </p:txBody>
      </p:sp>
      <p:sp>
        <p:nvSpPr>
          <p:cNvPr id="7" name="Titre 6"/>
          <p:cNvSpPr>
            <a:spLocks noGrp="1"/>
          </p:cNvSpPr>
          <p:nvPr>
            <p:ph type="title"/>
          </p:nvPr>
        </p:nvSpPr>
        <p:spPr/>
        <p:txBody>
          <a:bodyPr/>
          <a:lstStyle/>
          <a:p>
            <a:r>
              <a:rPr smtClean="0"/>
              <a:t>Trigger Menu Listing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4489734" cy="5600700"/>
          </a:xfrm>
        </p:spPr>
        <p:txBody>
          <a:bodyPr>
            <a:normAutofit fontScale="92500" lnSpcReduction="10000"/>
          </a:bodyPr>
          <a:lstStyle/>
          <a:p>
            <a:r>
              <a:rPr lang="en-US" sz="2400" dirty="0" smtClean="0"/>
              <a:t>Java based front end to TriggerDB,  launch from the web (Java web-start): </a:t>
            </a:r>
            <a:r>
              <a:rPr lang="en-US" sz="2400" dirty="0" smtClean="0">
                <a:hlinkClick r:id="rId2"/>
              </a:rPr>
              <a:t>http://www.cern.ch/triggertool</a:t>
            </a:r>
            <a:endParaRPr lang="en-US" sz="2400" dirty="0" smtClean="0"/>
          </a:p>
          <a:p>
            <a:pPr lvl="1"/>
            <a:r>
              <a:rPr lang="en-US" sz="2000" dirty="0" smtClean="0"/>
              <a:t>Overview of all trigger configurations (data taking and MC)</a:t>
            </a:r>
          </a:p>
          <a:p>
            <a:pPr lvl="1"/>
            <a:r>
              <a:rPr lang="en-US" sz="2000" dirty="0" smtClean="0"/>
              <a:t>Detailed and convenient investigation of trigger menus</a:t>
            </a:r>
          </a:p>
          <a:p>
            <a:pPr lvl="2"/>
            <a:r>
              <a:rPr lang="en-US" sz="1800" dirty="0" smtClean="0"/>
              <a:t>Trigger definition L1-&gt;L2-&gt;EF: </a:t>
            </a:r>
            <a:br>
              <a:rPr lang="en-US" sz="1800" dirty="0" smtClean="0"/>
            </a:br>
            <a:r>
              <a:rPr lang="en-US" sz="1800" dirty="0" smtClean="0"/>
              <a:t>prescales, threshold algorithms, selection criteria, streaming information, etc.</a:t>
            </a:r>
          </a:p>
          <a:p>
            <a:endParaRPr lang="en-US" sz="1100" dirty="0" smtClean="0"/>
          </a:p>
          <a:p>
            <a:r>
              <a:rPr lang="en-US" sz="2400" dirty="0" smtClean="0"/>
              <a:t>Possibility to compare </a:t>
            </a:r>
            <a:br>
              <a:rPr lang="en-US" sz="2400" dirty="0" smtClean="0"/>
            </a:br>
            <a:r>
              <a:rPr lang="en-US" sz="2400" dirty="0" smtClean="0"/>
              <a:t>different trigger configurations</a:t>
            </a:r>
          </a:p>
          <a:p>
            <a:endParaRPr lang="en-US" sz="2400" dirty="0" smtClean="0"/>
          </a:p>
          <a:p>
            <a:r>
              <a:rPr lang="en-US" sz="2400" dirty="0" smtClean="0"/>
              <a:t>Used at point 1 for trigger operation</a:t>
            </a:r>
          </a:p>
          <a:p>
            <a:r>
              <a:rPr lang="en-US" sz="2400" dirty="0" smtClean="0">
                <a:hlinkClick r:id="rId3"/>
              </a:rPr>
              <a:t>TDAQ training tutorial for the TT</a:t>
            </a:r>
            <a:r>
              <a:rPr lang="en-US" sz="2400" dirty="0" smtClean="0"/>
              <a:t>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Titre 4"/>
          <p:cNvSpPr>
            <a:spLocks noGrp="1"/>
          </p:cNvSpPr>
          <p:nvPr>
            <p:ph type="title"/>
          </p:nvPr>
        </p:nvSpPr>
        <p:spPr/>
        <p:txBody>
          <a:bodyPr/>
          <a:lstStyle/>
          <a:p>
            <a:r>
              <a:rPr smtClean="0"/>
              <a:t>TriggerTool</a:t>
            </a:r>
            <a:endParaRPr lang="en-US" dirty="0"/>
          </a:p>
        </p:txBody>
      </p:sp>
      <p:pic>
        <p:nvPicPr>
          <p:cNvPr id="6" name="Picture 11"/>
          <p:cNvPicPr>
            <a:picLocks noChangeArrowheads="1"/>
          </p:cNvPicPr>
          <p:nvPr/>
        </p:nvPicPr>
        <p:blipFill>
          <a:blip r:embed="rId4" cstate="print"/>
          <a:srcRect l="19413" t="11268" r="2272" b="13961"/>
          <a:stretch>
            <a:fillRect/>
          </a:stretch>
        </p:blipFill>
        <p:spPr bwMode="auto">
          <a:xfrm>
            <a:off x="5638800" y="990600"/>
            <a:ext cx="3324225" cy="213360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rrowheads="1"/>
          </p:cNvPicPr>
          <p:nvPr/>
        </p:nvPicPr>
        <p:blipFill>
          <a:blip r:embed="rId5" cstate="print"/>
          <a:srcRect l="308" t="2859" r="-548" b="20964"/>
          <a:stretch>
            <a:fillRect/>
          </a:stretch>
        </p:blipFill>
        <p:spPr bwMode="auto">
          <a:xfrm>
            <a:off x="4800600" y="3429000"/>
            <a:ext cx="4191000" cy="2590800"/>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p:cNvCxnSpPr/>
          <p:nvPr/>
        </p:nvCxnSpPr>
        <p:spPr>
          <a:xfrm>
            <a:off x="4175760" y="3637280"/>
            <a:ext cx="2301240" cy="10109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3271520" y="2346960"/>
            <a:ext cx="229108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000" dirty="0" smtClean="0"/>
              <a:t>checkTrigger.py </a:t>
            </a:r>
            <a:r>
              <a:rPr lang="en-US" sz="2000" dirty="0" err="1" smtClean="0"/>
              <a:t>AOD.pool.root</a:t>
            </a:r>
            <a:endParaRPr lang="en-US" sz="2000" dirty="0" smtClean="0"/>
          </a:p>
          <a:p>
            <a:pPr lvl="1"/>
            <a:r>
              <a:rPr lang="en-US" sz="1800" dirty="0" smtClean="0"/>
              <a:t>Runs over ESD/AOD/DPD and presents</a:t>
            </a:r>
            <a:br>
              <a:rPr lang="en-US" sz="1800" dirty="0" smtClean="0"/>
            </a:br>
            <a:r>
              <a:rPr lang="en-US" sz="1800" dirty="0" smtClean="0"/>
              <a:t>detailed (chain‐wise) counts of the </a:t>
            </a:r>
            <a:br>
              <a:rPr lang="en-US" sz="1800" dirty="0" smtClean="0"/>
            </a:br>
            <a:r>
              <a:rPr lang="en-US" sz="1800" dirty="0" smtClean="0"/>
              <a:t>trigger decision</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a:p>
            <a:r>
              <a:rPr lang="en-US" sz="2000" dirty="0" smtClean="0"/>
              <a:t>checkTriggerConfig.py ‐d </a:t>
            </a:r>
            <a:r>
              <a:rPr lang="en-US" sz="2000" dirty="0" err="1" smtClean="0"/>
              <a:t>AOD.pool.root</a:t>
            </a:r>
            <a:endParaRPr lang="en-US" sz="2000" dirty="0" smtClean="0"/>
          </a:p>
          <a:p>
            <a:pPr lvl="1"/>
            <a:r>
              <a:rPr lang="en-US" sz="1800" dirty="0" smtClean="0"/>
              <a:t>Runs on ESD/AOD/DPD and presents </a:t>
            </a:r>
            <a:br>
              <a:rPr lang="en-US" sz="1800" dirty="0" smtClean="0"/>
            </a:br>
            <a:r>
              <a:rPr lang="en-US" sz="1800" dirty="0" smtClean="0"/>
              <a:t>detailed trigger configuration(s)</a:t>
            </a:r>
          </a:p>
          <a:p>
            <a:pPr lvl="1"/>
            <a:r>
              <a:rPr lang="en-US" sz="1800" dirty="0" smtClean="0"/>
              <a:t>Shows multiple configurations (merged DPD)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itre 4"/>
          <p:cNvSpPr>
            <a:spLocks noGrp="1"/>
          </p:cNvSpPr>
          <p:nvPr>
            <p:ph type="title"/>
          </p:nvPr>
        </p:nvSpPr>
        <p:spPr/>
        <p:txBody>
          <a:bodyPr/>
          <a:lstStyle/>
          <a:p>
            <a:r>
              <a:rPr smtClean="0"/>
              <a:t>Scripts to Check Pool File Content</a:t>
            </a:r>
            <a:endParaRPr lang="en-US" dirty="0"/>
          </a:p>
        </p:txBody>
      </p:sp>
      <p:sp>
        <p:nvSpPr>
          <p:cNvPr id="6" name="Rectangle 5"/>
          <p:cNvSpPr/>
          <p:nvPr/>
        </p:nvSpPr>
        <p:spPr>
          <a:xfrm>
            <a:off x="243840" y="5445760"/>
            <a:ext cx="8686800" cy="830997"/>
          </a:xfrm>
          <a:prstGeom prst="rect">
            <a:avLst/>
          </a:prstGeom>
          <a:solidFill>
            <a:schemeClr val="bg1">
              <a:lumMod val="95000"/>
            </a:schemeClr>
          </a:solidFill>
          <a:ln w="19050">
            <a:solidFill>
              <a:srgbClr val="0A34E4"/>
            </a:solidFill>
          </a:ln>
        </p:spPr>
        <p:txBody>
          <a:bodyPr wrap="square">
            <a:spAutoFit/>
          </a:bodyPr>
          <a:lstStyle/>
          <a:p>
            <a:r>
              <a:rPr lang="en-US" sz="1200" b="1" dirty="0" smtClean="0"/>
              <a:t>&gt; checkTriggerConfig.py –d data09_cos.00121733.physics_L1Calo.recon.ESD.r733_tid073522/ESD.073522._000001.pool.root.1</a:t>
            </a:r>
          </a:p>
          <a:p>
            <a:r>
              <a:rPr lang="en-US" sz="1200" b="1" dirty="0" smtClean="0"/>
              <a:t>…</a:t>
            </a:r>
          </a:p>
          <a:p>
            <a:r>
              <a:rPr lang="en-US" sz="1200" b="1" dirty="0" smtClean="0"/>
              <a:t>EF: EF_mu0_tgc_halo_IDSCAN (1.00), L2: L2_mu0_tgc_halo_IDSCAN (1.00), L1: L1_MU0_TGC_HALO (1) [streams: </a:t>
            </a:r>
            <a:r>
              <a:rPr lang="en-US" sz="1200" b="1" dirty="0" err="1" smtClean="0"/>
              <a:t>TGCwBeam</a:t>
            </a:r>
            <a:r>
              <a:rPr lang="en-US" sz="1200" b="1" dirty="0" smtClean="0"/>
              <a:t>]</a:t>
            </a:r>
          </a:p>
          <a:p>
            <a:r>
              <a:rPr lang="en-US" sz="1200" b="1" dirty="0" smtClean="0"/>
              <a:t>…</a:t>
            </a:r>
            <a:endParaRPr lang="en-US" sz="1200" b="1" dirty="0"/>
          </a:p>
        </p:txBody>
      </p:sp>
      <p:sp>
        <p:nvSpPr>
          <p:cNvPr id="8" name="Rectangle 7"/>
          <p:cNvSpPr/>
          <p:nvPr/>
        </p:nvSpPr>
        <p:spPr>
          <a:xfrm>
            <a:off x="5191760" y="670561"/>
            <a:ext cx="3810000" cy="3862596"/>
          </a:xfrm>
          <a:prstGeom prst="rect">
            <a:avLst/>
          </a:prstGeom>
          <a:solidFill>
            <a:schemeClr val="bg1">
              <a:lumMod val="95000"/>
            </a:schemeClr>
          </a:solidFill>
          <a:ln w="19050">
            <a:solidFill>
              <a:srgbClr val="0A34E4"/>
            </a:solidFill>
          </a:ln>
        </p:spPr>
        <p:txBody>
          <a:bodyPr wrap="square" lIns="45720" tIns="45720" rIns="45720" bIns="45720">
            <a:spAutoFit/>
          </a:bodyPr>
          <a:lstStyle/>
          <a:p>
            <a:r>
              <a:rPr lang="en-US" sz="700" dirty="0" smtClean="0"/>
              <a:t>File:AOD.pool.root</a:t>
            </a:r>
          </a:p>
          <a:p>
            <a:r>
              <a:rPr lang="en-US" sz="700" dirty="0" smtClean="0"/>
              <a:t>Size:    55955.492 kb</a:t>
            </a:r>
          </a:p>
          <a:p>
            <a:r>
              <a:rPr lang="en-US" sz="700" dirty="0" err="1" smtClean="0"/>
              <a:t>Nbr</a:t>
            </a:r>
            <a:r>
              <a:rPr lang="en-US" sz="700" dirty="0" smtClean="0"/>
              <a:t> Events: 250</a:t>
            </a:r>
          </a:p>
          <a:p>
            <a:endParaRPr lang="en-US" sz="700" dirty="0" smtClean="0"/>
          </a:p>
          <a:p>
            <a:r>
              <a:rPr lang="en-US" sz="700" dirty="0" smtClean="0"/>
              <a:t>Trigger configuration summary:</a:t>
            </a:r>
          </a:p>
          <a:p>
            <a:r>
              <a:rPr lang="en-US" sz="700" dirty="0" smtClean="0"/>
              <a:t>SMK: 0, </a:t>
            </a:r>
            <a:r>
              <a:rPr lang="en-US" sz="700" dirty="0" err="1" smtClean="0"/>
              <a:t>HLTpsk</a:t>
            </a:r>
            <a:r>
              <a:rPr lang="en-US" sz="700" dirty="0" smtClean="0"/>
              <a:t>: 0, L1psk: 0</a:t>
            </a:r>
          </a:p>
          <a:p>
            <a:r>
              <a:rPr lang="en-US" sz="700" dirty="0" err="1" smtClean="0"/>
              <a:t>Config</a:t>
            </a:r>
            <a:r>
              <a:rPr lang="en-US" sz="700" dirty="0" smtClean="0"/>
              <a:t> source: </a:t>
            </a:r>
            <a:r>
              <a:rPr lang="en-US" sz="700" dirty="0" err="1" smtClean="0"/>
              <a:t>TriggerMenuXML</a:t>
            </a:r>
            <a:r>
              <a:rPr lang="en-US" sz="700" dirty="0" smtClean="0"/>
              <a:t>/LVL1config_MC_lumi1E31_no_prescale_15.1.0.xml and </a:t>
            </a:r>
            <a:r>
              <a:rPr lang="en-US" sz="700" dirty="0" err="1" smtClean="0"/>
              <a:t>TriggerMenuXML</a:t>
            </a:r>
            <a:r>
              <a:rPr lang="en-US" sz="700" dirty="0" smtClean="0"/>
              <a:t>/HLTconfig_MC_lumi1E31_no_prescale_15.1.0.xml</a:t>
            </a:r>
          </a:p>
          <a:p>
            <a:r>
              <a:rPr lang="en-US" sz="700" dirty="0" smtClean="0"/>
              <a:t>L1 Items   : 146</a:t>
            </a:r>
          </a:p>
          <a:p>
            <a:r>
              <a:rPr lang="en-US" sz="700" dirty="0" smtClean="0"/>
              <a:t>HLT Chains : 556</a:t>
            </a:r>
          </a:p>
          <a:p>
            <a:endParaRPr lang="en-US" sz="700" dirty="0" smtClean="0"/>
          </a:p>
          <a:p>
            <a:r>
              <a:rPr lang="en-US" sz="700" dirty="0" smtClean="0"/>
              <a:t>================================================================================</a:t>
            </a:r>
          </a:p>
          <a:p>
            <a:r>
              <a:rPr lang="en-US" sz="700" dirty="0" smtClean="0"/>
              <a:t>   ID level     Trigger name    Passed events:   raw, after PS, after PT/Veto</a:t>
            </a:r>
          </a:p>
          <a:p>
            <a:r>
              <a:rPr lang="en-US" sz="700" dirty="0" smtClean="0"/>
              <a:t>================================================================================</a:t>
            </a:r>
          </a:p>
          <a:p>
            <a:r>
              <a:rPr lang="en-US" sz="700" dirty="0" smtClean="0"/>
              <a:t>       LVL1   Global LVL1                        250</a:t>
            </a:r>
          </a:p>
          <a:p>
            <a:r>
              <a:rPr lang="en-US" sz="700" dirty="0" smtClean="0"/>
              <a:t>       LVL2   Global LVL2                        250</a:t>
            </a:r>
          </a:p>
          <a:p>
            <a:r>
              <a:rPr lang="en-US" sz="700" dirty="0" smtClean="0"/>
              <a:t>         EF   Global EF (LVL3)                   250</a:t>
            </a:r>
          </a:p>
          <a:p>
            <a:r>
              <a:rPr lang="en-US" sz="700" dirty="0" smtClean="0"/>
              <a:t>--------------------------------------------------------------------------------</a:t>
            </a:r>
          </a:p>
          <a:p>
            <a:r>
              <a:rPr lang="en-US" sz="700" dirty="0" smtClean="0"/>
              <a:t>   13  LVL1   L1_2EM13                            71        71             71</a:t>
            </a:r>
          </a:p>
          <a:p>
            <a:r>
              <a:rPr lang="en-US" sz="700" dirty="0" smtClean="0"/>
              <a:t>   14  LVL1   L1_2EM13I                           34        34             34</a:t>
            </a:r>
          </a:p>
          <a:p>
            <a:r>
              <a:rPr lang="en-US" sz="700" dirty="0" smtClean="0"/>
              <a:t>  163  LVL1   L1_2EM13_MU6                         8         8              8</a:t>
            </a:r>
          </a:p>
          <a:p>
            <a:r>
              <a:rPr lang="en-US" sz="700" dirty="0" smtClean="0"/>
              <a:t>....</a:t>
            </a:r>
          </a:p>
          <a:p>
            <a:r>
              <a:rPr lang="en-US" sz="700" dirty="0" smtClean="0"/>
              <a:t>--------------------------------------------------------------------------------</a:t>
            </a:r>
          </a:p>
          <a:p>
            <a:r>
              <a:rPr lang="en-US" sz="700" dirty="0" smtClean="0"/>
              <a:t>...</a:t>
            </a:r>
          </a:p>
          <a:p>
            <a:r>
              <a:rPr lang="en-US" sz="700" dirty="0" smtClean="0"/>
              <a:t>   77  LVL2   L2_2g10                            118       118            118</a:t>
            </a:r>
          </a:p>
          <a:p>
            <a:r>
              <a:rPr lang="en-US" sz="700" dirty="0" smtClean="0"/>
              <a:t>  246  LVL2   L2_2g10_mu6                         12        12             12</a:t>
            </a:r>
          </a:p>
          <a:p>
            <a:r>
              <a:rPr lang="en-US" sz="700" dirty="0" smtClean="0"/>
              <a:t>....</a:t>
            </a:r>
          </a:p>
          <a:p>
            <a:r>
              <a:rPr lang="en-US" sz="700" dirty="0" smtClean="0"/>
              <a:t>--------------------------------------------------------------------------------</a:t>
            </a:r>
          </a:p>
          <a:p>
            <a:r>
              <a:rPr lang="en-US" sz="700" dirty="0" smtClean="0"/>
              <a:t>...</a:t>
            </a:r>
          </a:p>
          <a:p>
            <a:r>
              <a:rPr lang="en-US" sz="700" dirty="0" smtClean="0"/>
              <a:t>  477    EF   EF_2e6_medium                        8         8              8</a:t>
            </a:r>
          </a:p>
          <a:p>
            <a:r>
              <a:rPr lang="en-US" sz="700" dirty="0" smtClean="0"/>
              <a:t>  478    EF   EF_2e6_medium1                       7         7              7</a:t>
            </a:r>
          </a:p>
          <a:p>
            <a:r>
              <a:rPr lang="en-US" sz="700" dirty="0" smtClean="0"/>
              <a:t>   79    EF   EF_2g20                             39        39             39</a:t>
            </a:r>
          </a:p>
          <a:p>
            <a:r>
              <a:rPr lang="en-US" sz="700" dirty="0" smtClean="0"/>
              <a:t>  248    EF   EF_2j42_xe30                         3         3              3</a:t>
            </a:r>
          </a:p>
          <a:p>
            <a:r>
              <a:rPr lang="en-US" sz="700" dirty="0" smtClean="0"/>
              <a:t>....</a:t>
            </a:r>
          </a:p>
          <a:p>
            <a:r>
              <a:rPr lang="en-US" sz="700" dirty="0" smtClean="0"/>
              <a:t>================================================================================</a:t>
            </a:r>
            <a:endParaRPr lang="en-US" sz="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re 45"/>
          <p:cNvSpPr>
            <a:spLocks noGrp="1"/>
          </p:cNvSpPr>
          <p:nvPr>
            <p:ph type="title"/>
          </p:nvPr>
        </p:nvSpPr>
        <p:spPr/>
        <p:txBody>
          <a:bodyPr/>
          <a:lstStyle/>
          <a:p>
            <a:r>
              <a:rPr smtClean="0"/>
              <a:t>The Trigger</a:t>
            </a:r>
            <a:endParaRPr lang="en-US" dirty="0"/>
          </a:p>
        </p:txBody>
      </p:sp>
      <p:pic>
        <p:nvPicPr>
          <p:cNvPr id="8" name="Picture 5" descr="atlas_event_cross"/>
          <p:cNvPicPr>
            <a:picLocks noGrp="1" noChangeAspect="1" noChangeArrowheads="1"/>
          </p:cNvPicPr>
          <p:nvPr>
            <p:ph sz="half" idx="1"/>
          </p:nvPr>
        </p:nvPicPr>
        <p:blipFill>
          <a:blip r:embed="rId2"/>
          <a:srcRect/>
          <a:stretch>
            <a:fillRect/>
          </a:stretch>
        </p:blipFill>
        <p:spPr>
          <a:xfrm>
            <a:off x="473075" y="1295400"/>
            <a:ext cx="3794125" cy="4832350"/>
          </a:xfrm>
          <a:ln>
            <a:solidFill>
              <a:schemeClr val="bg1">
                <a:lumMod val="50000"/>
              </a:schemeClr>
            </a:solidFill>
          </a:ln>
        </p:spPr>
      </p:pic>
      <p:sp>
        <p:nvSpPr>
          <p:cNvPr id="16" name="Slide Number Placeholder 15"/>
          <p:cNvSpPr>
            <a:spLocks noGrp="1"/>
          </p:cNvSpPr>
          <p:nvPr>
            <p:ph type="sldNum" sz="quarter" idx="12"/>
          </p:nvPr>
        </p:nvSpPr>
        <p:spPr/>
        <p:txBody>
          <a:bodyPr/>
          <a:lstStyle/>
          <a:p>
            <a:fld id="{B6F15528-21DE-4FAA-801E-634DDDAF4B2B}" type="slidenum">
              <a:rPr lang="en-US" smtClean="0"/>
              <a:pPr/>
              <a:t>2</a:t>
            </a:fld>
            <a:endParaRPr lang="en-US"/>
          </a:p>
        </p:txBody>
      </p:sp>
      <p:sp>
        <p:nvSpPr>
          <p:cNvPr id="17" name="Footer Placeholder 16"/>
          <p:cNvSpPr>
            <a:spLocks noGrp="1"/>
          </p:cNvSpPr>
          <p:nvPr>
            <p:ph type="ftr" sz="quarter" idx="11"/>
          </p:nvPr>
        </p:nvSpPr>
        <p:spPr/>
        <p:txBody>
          <a:bodyPr/>
          <a:lstStyle/>
          <a:p>
            <a:r>
              <a:rPr lang="en-US" smtClean="0"/>
              <a:t>ATLAS Software Tutorial - Trigger Data</a:t>
            </a:r>
            <a:endParaRPr lang="en-US"/>
          </a:p>
        </p:txBody>
      </p:sp>
      <p:grpSp>
        <p:nvGrpSpPr>
          <p:cNvPr id="51" name="Group 50"/>
          <p:cNvGrpSpPr/>
          <p:nvPr/>
        </p:nvGrpSpPr>
        <p:grpSpPr>
          <a:xfrm>
            <a:off x="2055812" y="765175"/>
            <a:ext cx="6765926" cy="4273550"/>
            <a:chOff x="2055812" y="765175"/>
            <a:chExt cx="6765926" cy="4273550"/>
          </a:xfrm>
        </p:grpSpPr>
        <p:sp>
          <p:nvSpPr>
            <p:cNvPr id="10" name="AutoShape 34"/>
            <p:cNvSpPr>
              <a:spLocks noChangeArrowheads="1"/>
            </p:cNvSpPr>
            <p:nvPr/>
          </p:nvSpPr>
          <p:spPr bwMode="auto">
            <a:xfrm rot="1518196">
              <a:off x="2489200" y="2312987"/>
              <a:ext cx="392112" cy="1347788"/>
            </a:xfrm>
            <a:custGeom>
              <a:avLst/>
              <a:gdLst>
                <a:gd name="T0" fmla="*/ 5842814 w 21600"/>
                <a:gd name="T1" fmla="*/ 42049363 h 21600"/>
                <a:gd name="T2" fmla="*/ 3559070 w 21600"/>
                <a:gd name="T3" fmla="*/ 84098727 h 21600"/>
                <a:gd name="T4" fmla="*/ 1275326 w 21600"/>
                <a:gd name="T5" fmla="*/ 42049363 h 21600"/>
                <a:gd name="T6" fmla="*/ 3559070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1" name="AutoShape 35"/>
            <p:cNvSpPr>
              <a:spLocks noChangeArrowheads="1"/>
            </p:cNvSpPr>
            <p:nvPr/>
          </p:nvSpPr>
          <p:spPr bwMode="auto">
            <a:xfrm rot="-10142675">
              <a:off x="2055812" y="3690937"/>
              <a:ext cx="320675" cy="1347788"/>
            </a:xfrm>
            <a:custGeom>
              <a:avLst/>
              <a:gdLst>
                <a:gd name="T0" fmla="*/ 3907796 w 21600"/>
                <a:gd name="T1" fmla="*/ 42049363 h 21600"/>
                <a:gd name="T2" fmla="*/ 2380388 w 21600"/>
                <a:gd name="T3" fmla="*/ 84098727 h 21600"/>
                <a:gd name="T4" fmla="*/ 852966 w 21600"/>
                <a:gd name="T5" fmla="*/ 42049363 h 21600"/>
                <a:gd name="T6" fmla="*/ 2380388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grpSp>
          <p:nvGrpSpPr>
            <p:cNvPr id="47" name="Group 46"/>
            <p:cNvGrpSpPr/>
            <p:nvPr/>
          </p:nvGrpSpPr>
          <p:grpSpPr>
            <a:xfrm>
              <a:off x="7596188" y="765175"/>
              <a:ext cx="1225550" cy="2733675"/>
              <a:chOff x="7596188" y="765175"/>
              <a:chExt cx="1225550" cy="2733675"/>
            </a:xfrm>
          </p:grpSpPr>
          <p:sp>
            <p:nvSpPr>
              <p:cNvPr id="18"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match?</a:t>
                </a:r>
              </a:p>
            </p:txBody>
          </p:sp>
          <p:sp>
            <p:nvSpPr>
              <p:cNvPr id="20"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21"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22"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24"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28" name="AutoShape 16"/>
              <p:cNvCxnSpPr>
                <a:cxnSpLocks noChangeShapeType="1"/>
                <a:stCxn id="19" idx="4"/>
                <a:endCxn id="20" idx="0"/>
              </p:cNvCxnSpPr>
              <p:nvPr/>
            </p:nvCxnSpPr>
            <p:spPr bwMode="auto">
              <a:xfrm flipH="1">
                <a:off x="8207375" y="765175"/>
                <a:ext cx="3175" cy="141288"/>
              </a:xfrm>
              <a:prstGeom prst="straightConnector1">
                <a:avLst/>
              </a:prstGeom>
              <a:ln>
                <a:solidFill>
                  <a:schemeClr val="bg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AutoShape 18"/>
              <p:cNvCxnSpPr>
                <a:cxnSpLocks noChangeShapeType="1"/>
                <a:stCxn id="20" idx="2"/>
                <a:endCxn id="22"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30" name="AutoShape 19"/>
              <p:cNvCxnSpPr>
                <a:cxnSpLocks noChangeShapeType="1"/>
                <a:stCxn id="22" idx="2"/>
                <a:endCxn id="21"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31" name="AutoShape 20"/>
              <p:cNvCxnSpPr>
                <a:cxnSpLocks noChangeShapeType="1"/>
                <a:stCxn id="21" idx="2"/>
                <a:endCxn id="24"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32" name="AutoShape 21"/>
              <p:cNvCxnSpPr>
                <a:cxnSpLocks noChangeShapeType="1"/>
                <a:stCxn id="24" idx="2"/>
                <a:endCxn id="18"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42" name="Text Box 25"/>
            <p:cNvSpPr txBox="1">
              <a:spLocks noChangeArrowheads="1"/>
            </p:cNvSpPr>
            <p:nvPr/>
          </p:nvSpPr>
          <p:spPr bwMode="auto">
            <a:xfrm>
              <a:off x="4572000" y="3048000"/>
              <a:ext cx="2743200" cy="10772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r>
                <a:rPr lang="en-US" sz="1600" dirty="0">
                  <a:latin typeface="Calibri" pitchFamily="-107" charset="0"/>
                </a:rPr>
                <a:t>Level 2 seeded by Level 1</a:t>
              </a:r>
            </a:p>
            <a:p>
              <a:pPr indent="117475">
                <a:buFont typeface="Arial" pitchFamily="34" charset="0"/>
                <a:buChar char="•"/>
              </a:pPr>
              <a:r>
                <a:rPr lang="en-US" sz="1600" dirty="0">
                  <a:latin typeface="Calibri" pitchFamily="-107" charset="0"/>
                </a:rPr>
                <a:t>Fast reconstruction algorithms </a:t>
              </a:r>
            </a:p>
            <a:p>
              <a:pPr indent="117475">
                <a:buFont typeface="Arial" pitchFamily="34" charset="0"/>
                <a:buChar char="•"/>
              </a:pPr>
              <a:r>
                <a:rPr lang="en-US" sz="1600" dirty="0">
                  <a:latin typeface="Calibri" pitchFamily="-107" charset="0"/>
                </a:rPr>
                <a:t>Reconstruction within </a:t>
              </a:r>
              <a:r>
                <a:rPr lang="en-US" sz="1600" dirty="0" err="1">
                  <a:latin typeface="Calibri" pitchFamily="-107" charset="0"/>
                </a:rPr>
                <a:t>RoI</a:t>
              </a:r>
              <a:endParaRPr lang="en-US" sz="1600" dirty="0">
                <a:latin typeface="Calibri" pitchFamily="-107" charset="0"/>
              </a:endParaRPr>
            </a:p>
          </p:txBody>
        </p:sp>
      </p:grpSp>
      <p:grpSp>
        <p:nvGrpSpPr>
          <p:cNvPr id="49" name="Group 48"/>
          <p:cNvGrpSpPr/>
          <p:nvPr/>
        </p:nvGrpSpPr>
        <p:grpSpPr>
          <a:xfrm>
            <a:off x="2273300" y="333375"/>
            <a:ext cx="6550025" cy="4418012"/>
            <a:chOff x="2273300" y="333375"/>
            <a:chExt cx="6550025" cy="4418012"/>
          </a:xfrm>
        </p:grpSpPr>
        <p:sp>
          <p:nvSpPr>
            <p:cNvPr id="12" name="Rectangle 36"/>
            <p:cNvSpPr>
              <a:spLocks noChangeArrowheads="1"/>
            </p:cNvSpPr>
            <p:nvPr/>
          </p:nvSpPr>
          <p:spPr bwMode="auto">
            <a:xfrm>
              <a:off x="3352800" y="1366837"/>
              <a:ext cx="865187" cy="28733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sz="800" dirty="0">
                  <a:latin typeface="Calibri" pitchFamily="-107" charset="0"/>
                </a:rPr>
                <a:t>Electromagnetic</a:t>
              </a:r>
            </a:p>
            <a:p>
              <a:pPr algn="ctr"/>
              <a:r>
                <a:rPr lang="en-US" sz="800" dirty="0">
                  <a:latin typeface="Calibri" pitchFamily="-107" charset="0"/>
                </a:rPr>
                <a:t>clusters</a:t>
              </a:r>
            </a:p>
          </p:txBody>
        </p:sp>
        <p:sp>
          <p:nvSpPr>
            <p:cNvPr id="13" name="AutoShape 37"/>
            <p:cNvSpPr>
              <a:spLocks noChangeArrowheads="1"/>
            </p:cNvSpPr>
            <p:nvPr/>
          </p:nvSpPr>
          <p:spPr bwMode="auto">
            <a:xfrm rot="-1388566">
              <a:off x="2921000" y="25193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4" name="AutoShape 38"/>
            <p:cNvSpPr>
              <a:spLocks noChangeArrowheads="1"/>
            </p:cNvSpPr>
            <p:nvPr/>
          </p:nvSpPr>
          <p:spPr bwMode="auto">
            <a:xfrm rot="-1388566">
              <a:off x="2273300" y="44624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9"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sp>
          <p:nvSpPr>
            <p:cNvPr id="43" name="Text Box 26"/>
            <p:cNvSpPr txBox="1">
              <a:spLocks noChangeArrowheads="1"/>
            </p:cNvSpPr>
            <p:nvPr/>
          </p:nvSpPr>
          <p:spPr bwMode="auto">
            <a:xfrm>
              <a:off x="4572000" y="1295400"/>
              <a:ext cx="2743200" cy="107721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smtClean="0">
                  <a:latin typeface="Calibri" pitchFamily="-107" charset="0"/>
                </a:rPr>
                <a:t>Level1:</a:t>
              </a:r>
            </a:p>
            <a:p>
              <a:r>
                <a:rPr lang="en-US" sz="1600" dirty="0" smtClean="0">
                  <a:latin typeface="Calibri" pitchFamily="-107" charset="0"/>
                </a:rPr>
                <a:t>Region </a:t>
              </a:r>
              <a:r>
                <a:rPr lang="en-US" sz="1600" dirty="0">
                  <a:latin typeface="Calibri" pitchFamily="-107" charset="0"/>
                </a:rPr>
                <a:t>of Interest is found and </a:t>
              </a:r>
              <a:r>
                <a:rPr lang="en-US" sz="1600" dirty="0">
                  <a:latin typeface="Calibri" pitchFamily="-107" charset="0"/>
                  <a:sym typeface="Symbol" pitchFamily="-107" charset="2"/>
                </a:rPr>
                <a:t>position in </a:t>
              </a:r>
              <a:r>
                <a:rPr lang="en-US" sz="1600" dirty="0">
                  <a:latin typeface="Calibri" pitchFamily="-107" charset="0"/>
                </a:rPr>
                <a:t>EM calorimeter</a:t>
              </a:r>
              <a:r>
                <a:rPr lang="en-US" sz="1600" dirty="0">
                  <a:latin typeface="Calibri" pitchFamily="-107" charset="0"/>
                  <a:sym typeface="Symbol" pitchFamily="-107" charset="2"/>
                </a:rPr>
                <a:t> is passed to </a:t>
              </a:r>
              <a:r>
                <a:rPr lang="en-US" sz="1600" dirty="0" smtClean="0">
                  <a:latin typeface="Calibri" pitchFamily="-107" charset="0"/>
                  <a:sym typeface="Symbol" pitchFamily="-107" charset="2"/>
                </a:rPr>
                <a:t>Level </a:t>
              </a:r>
              <a:r>
                <a:rPr lang="en-US" sz="1600" dirty="0">
                  <a:latin typeface="Calibri" pitchFamily="-107" charset="0"/>
                  <a:sym typeface="Symbol" pitchFamily="-107" charset="2"/>
                </a:rPr>
                <a:t>2</a:t>
              </a:r>
            </a:p>
          </p:txBody>
        </p:sp>
      </p:grpSp>
      <p:grpSp>
        <p:nvGrpSpPr>
          <p:cNvPr id="52" name="Group 51"/>
          <p:cNvGrpSpPr/>
          <p:nvPr/>
        </p:nvGrpSpPr>
        <p:grpSpPr>
          <a:xfrm>
            <a:off x="4572000" y="3498850"/>
            <a:ext cx="4249738" cy="2882900"/>
            <a:chOff x="4572000" y="3498850"/>
            <a:chExt cx="4249738" cy="2882900"/>
          </a:xfrm>
        </p:grpSpPr>
        <p:grpSp>
          <p:nvGrpSpPr>
            <p:cNvPr id="48" name="Group 47"/>
            <p:cNvGrpSpPr/>
            <p:nvPr/>
          </p:nvGrpSpPr>
          <p:grpSpPr>
            <a:xfrm>
              <a:off x="7596188" y="3498850"/>
              <a:ext cx="1225550" cy="2882900"/>
              <a:chOff x="7596188" y="3498850"/>
              <a:chExt cx="1225550" cy="2882900"/>
            </a:xfrm>
          </p:grpSpPr>
          <p:sp>
            <p:nvSpPr>
              <p:cNvPr id="23"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E.F.calorim.</a:t>
                </a:r>
              </a:p>
            </p:txBody>
          </p:sp>
          <p:sp>
            <p:nvSpPr>
              <p:cNvPr id="25"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26"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27"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OK</a:t>
                </a:r>
                <a:r>
                  <a:rPr lang="en-US">
                    <a:latin typeface="Calibri" pitchFamily="-107" charset="0"/>
                  </a:rPr>
                  <a:t>?</a:t>
                </a:r>
              </a:p>
            </p:txBody>
          </p:sp>
          <p:cxnSp>
            <p:nvCxnSpPr>
              <p:cNvPr id="33" name="AutoShape 22"/>
              <p:cNvCxnSpPr>
                <a:cxnSpLocks noChangeShapeType="1"/>
                <a:stCxn id="23" idx="2"/>
                <a:endCxn id="25"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34"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35" name="AutoShape 24"/>
              <p:cNvCxnSpPr>
                <a:cxnSpLocks noChangeShapeType="1"/>
                <a:stCxn id="25" idx="2"/>
                <a:endCxn id="26"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37" name="AutoShape 31"/>
              <p:cNvCxnSpPr>
                <a:cxnSpLocks noChangeShapeType="1"/>
                <a:stCxn id="18" idx="2"/>
                <a:endCxn id="23"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38"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39" name="AutoShape 40"/>
              <p:cNvCxnSpPr>
                <a:cxnSpLocks noChangeShapeType="1"/>
                <a:stCxn id="26" idx="2"/>
                <a:endCxn id="38"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40" name="AutoShape 41"/>
              <p:cNvCxnSpPr>
                <a:cxnSpLocks noChangeShapeType="1"/>
                <a:stCxn id="38" idx="2"/>
                <a:endCxn id="27"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sp>
          <p:nvSpPr>
            <p:cNvPr id="44" name="Text Box 27"/>
            <p:cNvSpPr txBox="1">
              <a:spLocks noChangeArrowheads="1"/>
            </p:cNvSpPr>
            <p:nvPr/>
          </p:nvSpPr>
          <p:spPr bwMode="auto">
            <a:xfrm>
              <a:off x="4572000" y="4800600"/>
              <a:ext cx="2743200" cy="1314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err="1">
                  <a:latin typeface="Calibri" pitchFamily="-107" charset="0"/>
                </a:rPr>
                <a:t>Ev.Filter</a:t>
              </a:r>
              <a:r>
                <a:rPr lang="en-US" sz="1600" dirty="0">
                  <a:latin typeface="Calibri" pitchFamily="-107" charset="0"/>
                </a:rPr>
                <a:t> seeded by Level 2</a:t>
              </a:r>
            </a:p>
            <a:p>
              <a:pPr indent="117475">
                <a:buFont typeface="Arial" pitchFamily="34" charset="0"/>
                <a:buChar char="•"/>
              </a:pPr>
              <a:r>
                <a:rPr lang="en-US" sz="1600" dirty="0" smtClean="0">
                  <a:latin typeface="Calibri" pitchFamily="-107" charset="0"/>
                </a:rPr>
                <a:t>Offline </a:t>
              </a:r>
              <a:r>
                <a:rPr lang="en-US" sz="1600" dirty="0">
                  <a:latin typeface="Calibri" pitchFamily="-107" charset="0"/>
                </a:rPr>
                <a:t>reconstruction algorithms </a:t>
              </a:r>
            </a:p>
            <a:p>
              <a:pPr indent="117475">
                <a:buFont typeface="Arial" pitchFamily="34" charset="0"/>
                <a:buChar char="•"/>
              </a:pPr>
              <a:r>
                <a:rPr lang="en-US" sz="1600" dirty="0">
                  <a:latin typeface="Calibri" pitchFamily="-107" charset="0"/>
                </a:rPr>
                <a:t>Refined alignment and calibration</a:t>
              </a:r>
            </a:p>
          </p:txBody>
        </p:sp>
      </p:grpSp>
      <p:sp>
        <p:nvSpPr>
          <p:cNvPr id="53" name="TextBox 52"/>
          <p:cNvSpPr txBox="1"/>
          <p:nvPr/>
        </p:nvSpPr>
        <p:spPr>
          <a:xfrm>
            <a:off x="457200" y="1295400"/>
            <a:ext cx="137088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example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2720" y="3749040"/>
            <a:ext cx="2021840" cy="2590800"/>
          </a:xfrm>
        </p:spPr>
        <p:txBody>
          <a:bodyPr>
            <a:noAutofit/>
          </a:bodyPr>
          <a:lstStyle/>
          <a:p>
            <a:pPr marL="233363" indent="-173038"/>
            <a:r>
              <a:rPr lang="en-US" sz="1400" dirty="0" smtClean="0"/>
              <a:t>Search for runs by release, configuration key, trigger content </a:t>
            </a:r>
          </a:p>
          <a:p>
            <a:pPr marL="233363" indent="-173038"/>
            <a:endParaRPr lang="en-US" sz="1400" dirty="0" smtClean="0"/>
          </a:p>
          <a:p>
            <a:pPr marL="233363" indent="-173038"/>
            <a:r>
              <a:rPr lang="en-US" sz="1400" dirty="0" smtClean="0"/>
              <a:t>Display and have links to run-summary, AMI, trigconf.ch, e-log</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itre 4"/>
          <p:cNvSpPr>
            <a:spLocks noGrp="1"/>
          </p:cNvSpPr>
          <p:nvPr>
            <p:ph type="title"/>
          </p:nvPr>
        </p:nvSpPr>
        <p:spPr/>
        <p:txBody>
          <a:bodyPr/>
          <a:lstStyle/>
          <a:p>
            <a:r>
              <a:rPr lang="en-US" dirty="0" smtClean="0"/>
              <a:t>Trigger Content of Atlas-</a:t>
            </a:r>
            <a:r>
              <a:rPr lang="en-US" dirty="0" err="1" smtClean="0"/>
              <a:t>Runquery</a:t>
            </a:r>
            <a:endParaRPr lang="en-US" dirty="0"/>
          </a:p>
        </p:txBody>
      </p:sp>
      <p:pic>
        <p:nvPicPr>
          <p:cNvPr id="1027" name="Picture 3"/>
          <p:cNvPicPr>
            <a:picLocks noChangeAspect="1" noChangeArrowheads="1"/>
          </p:cNvPicPr>
          <p:nvPr/>
        </p:nvPicPr>
        <p:blipFill>
          <a:blip r:embed="rId2"/>
          <a:srcRect l="690" t="13793" r="10086" b="29081"/>
          <a:stretch>
            <a:fillRect/>
          </a:stretch>
        </p:blipFill>
        <p:spPr bwMode="auto">
          <a:xfrm>
            <a:off x="152400" y="699807"/>
            <a:ext cx="6101956" cy="293011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a:srcRect l="776" t="11925" r="5345" b="10830"/>
          <a:stretch>
            <a:fillRect/>
          </a:stretch>
        </p:blipFill>
        <p:spPr bwMode="auto">
          <a:xfrm>
            <a:off x="2298262" y="2239826"/>
            <a:ext cx="6693338" cy="413049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82516" y="2055518"/>
            <a:ext cx="7447578" cy="1446550"/>
          </a:xfrm>
          <a:prstGeom prst="rect">
            <a:avLst/>
          </a:prstGeom>
          <a:solidFill>
            <a:schemeClr val="bg1">
              <a:alpha val="38000"/>
            </a:schemeClr>
          </a:solidFill>
          <a:ln w="98425" cap="flat">
            <a:solidFill>
              <a:srgbClr val="FF0000"/>
            </a:solidFill>
            <a:round/>
          </a:ln>
          <a:effectLst>
            <a:outerShdw blurRad="50800" dist="38100" dir="2700000" algn="tl" rotWithShape="0">
              <a:srgbClr val="000000">
                <a:alpha val="43000"/>
              </a:srgbClr>
            </a:outerShdw>
          </a:effectLst>
        </p:spPr>
        <p:txBody>
          <a:bodyPr wrap="square" rtlCol="0">
            <a:spAutoFit/>
          </a:bodyPr>
          <a:lstStyle/>
          <a:p>
            <a:pPr algn="ctr"/>
            <a:r>
              <a:rPr lang="en-US" sz="4400" b="1" dirty="0" smtClean="0">
                <a:solidFill>
                  <a:srgbClr val="FF0000"/>
                </a:solidFill>
                <a:latin typeface="Courier"/>
                <a:cs typeface="Courier"/>
              </a:rPr>
              <a:t>Hands-on session </a:t>
            </a:r>
            <a:r>
              <a:rPr lang="en-US" sz="4400" b="1" dirty="0" smtClean="0">
                <a:solidFill>
                  <a:srgbClr val="FF0000"/>
                </a:solidFill>
                <a:latin typeface="Courier"/>
                <a:cs typeface="Courier"/>
              </a:rPr>
              <a:t>earlier</a:t>
            </a:r>
            <a:endParaRPr lang="en-US" sz="4400" b="1" dirty="0">
              <a:solidFill>
                <a:srgbClr val="FF0000"/>
              </a:solidFill>
              <a:latin typeface="Courier"/>
              <a:cs typeface="Courie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7800" y="784178"/>
            <a:ext cx="8788400" cy="5486400"/>
          </a:xfrm>
        </p:spPr>
        <p:txBody>
          <a:bodyPr>
            <a:normAutofit fontScale="85000" lnSpcReduction="10000"/>
          </a:bodyPr>
          <a:lstStyle/>
          <a:p>
            <a:pPr>
              <a:buClrTx/>
            </a:pPr>
            <a:r>
              <a:rPr lang="en-US" dirty="0" smtClean="0">
                <a:solidFill>
                  <a:srgbClr val="C00000"/>
                </a:solidFill>
              </a:rPr>
              <a:t>Trigger data access in Athena, ARA, C++, or python with the TrigDecisionTool!</a:t>
            </a:r>
          </a:p>
          <a:p>
            <a:pPr lvl="1">
              <a:buClrTx/>
            </a:pPr>
            <a:r>
              <a:rPr lang="en-US" dirty="0" smtClean="0">
                <a:solidFill>
                  <a:srgbClr val="C00000"/>
                </a:solidFill>
              </a:rPr>
              <a:t>Many examples, plus a large number of people to provide help when needed (</a:t>
            </a:r>
            <a:r>
              <a:rPr lang="en-US" dirty="0" err="1" smtClean="0">
                <a:solidFill>
                  <a:srgbClr val="C00000"/>
                </a:solidFill>
              </a:rPr>
              <a:t>hn</a:t>
            </a:r>
            <a:r>
              <a:rPr lang="en-US" dirty="0" smtClean="0">
                <a:solidFill>
                  <a:srgbClr val="C00000"/>
                </a:solidFill>
              </a:rPr>
              <a:t>-atlas-</a:t>
            </a:r>
            <a:r>
              <a:rPr lang="en-US" dirty="0" err="1" smtClean="0">
                <a:solidFill>
                  <a:srgbClr val="C00000"/>
                </a:solidFill>
              </a:rPr>
              <a:t>TriggerHelp</a:t>
            </a:r>
            <a:r>
              <a:rPr lang="en-US" dirty="0" smtClean="0">
                <a:solidFill>
                  <a:srgbClr val="C00000"/>
                </a:solidFill>
              </a:rPr>
              <a:t> at cern.ch)</a:t>
            </a:r>
          </a:p>
          <a:p>
            <a:pPr>
              <a:buClrTx/>
            </a:pPr>
            <a:endParaRPr lang="en-US" dirty="0" smtClean="0"/>
          </a:p>
          <a:p>
            <a:pPr>
              <a:buClrTx/>
            </a:pPr>
            <a:r>
              <a:rPr lang="en-US" dirty="0" smtClean="0">
                <a:solidFill>
                  <a:srgbClr val="0070C0"/>
                </a:solidFill>
              </a:rPr>
              <a:t>Tools to check the trigger information for given run</a:t>
            </a:r>
          </a:p>
          <a:p>
            <a:pPr lvl="1">
              <a:buClrTx/>
            </a:pPr>
            <a:r>
              <a:rPr lang="en-US" dirty="0" smtClean="0">
                <a:solidFill>
                  <a:srgbClr val="0070C0"/>
                </a:solidFill>
              </a:rPr>
              <a:t>Configuration: TriggerTool or </a:t>
            </a:r>
            <a:r>
              <a:rPr lang="en-US" dirty="0" smtClean="0">
                <a:solidFill>
                  <a:srgbClr val="0070C0"/>
                </a:solidFill>
                <a:hlinkClick r:id="rId2"/>
              </a:rPr>
              <a:t>http:/</a:t>
            </a:r>
            <a:r>
              <a:rPr lang="en-US" dirty="0" smtClean="0">
                <a:solidFill>
                  <a:srgbClr val="0070C0"/>
                </a:solidFill>
                <a:hlinkClick r:id="rId2"/>
              </a:rPr>
              <a:t>/atlas-trigconf</a:t>
            </a:r>
            <a:r>
              <a:rPr lang="en-US" dirty="0" smtClean="0">
                <a:solidFill>
                  <a:srgbClr val="0070C0"/>
                </a:solidFill>
                <a:hlinkClick r:id="rId2"/>
              </a:rPr>
              <a:t>.cern.ch</a:t>
            </a:r>
            <a:endParaRPr lang="en-US" dirty="0" smtClean="0">
              <a:solidFill>
                <a:srgbClr val="0070C0"/>
              </a:solidFill>
            </a:endParaRPr>
          </a:p>
          <a:p>
            <a:pPr lvl="1">
              <a:buClrTx/>
            </a:pPr>
            <a:r>
              <a:rPr lang="en-US" dirty="0" smtClean="0">
                <a:solidFill>
                  <a:srgbClr val="0070C0"/>
                </a:solidFill>
              </a:rPr>
              <a:t>Pool files: checkTrigger.py and checkTriggerConfig.py</a:t>
            </a:r>
          </a:p>
          <a:p>
            <a:pPr>
              <a:buClrTx/>
            </a:pPr>
            <a:endParaRPr lang="en-US" dirty="0" smtClean="0"/>
          </a:p>
          <a:p>
            <a:pPr>
              <a:buClrTx/>
            </a:pPr>
            <a:r>
              <a:rPr lang="en-US" dirty="0" smtClean="0">
                <a:solidFill>
                  <a:schemeClr val="accent1">
                    <a:lumMod val="75000"/>
                  </a:schemeClr>
                </a:solidFill>
              </a:rPr>
              <a:t>Prescales to be checked for each </a:t>
            </a:r>
            <a:r>
              <a:rPr lang="en-US" dirty="0" err="1" smtClean="0">
                <a:solidFill>
                  <a:schemeClr val="accent1">
                    <a:lumMod val="75000"/>
                  </a:schemeClr>
                </a:solidFill>
              </a:rPr>
              <a:t>lumiblock</a:t>
            </a:r>
            <a:r>
              <a:rPr lang="en-US" dirty="0" smtClean="0">
                <a:solidFill>
                  <a:schemeClr val="accent1">
                    <a:lumMod val="75000"/>
                  </a:schemeClr>
                </a:solidFill>
              </a:rPr>
              <a:t> </a:t>
            </a:r>
            <a:r>
              <a:rPr lang="en-US" dirty="0" smtClean="0">
                <a:solidFill>
                  <a:schemeClr val="accent1">
                    <a:lumMod val="75000"/>
                  </a:schemeClr>
                </a:solidFill>
                <a:sym typeface="Wingdings" pitchFamily="2" charset="2"/>
              </a:rPr>
              <a:t> luminosity</a:t>
            </a:r>
          </a:p>
          <a:p>
            <a:pPr lvl="1">
              <a:buClrTx/>
            </a:pPr>
            <a:r>
              <a:rPr lang="en-US" dirty="0" smtClean="0">
                <a:solidFill>
                  <a:schemeClr val="accent1">
                    <a:lumMod val="75000"/>
                  </a:schemeClr>
                </a:solidFill>
                <a:sym typeface="Wingdings" pitchFamily="2" charset="2"/>
              </a:rPr>
              <a:t>Remember that negative prescale means trigger did not run</a:t>
            </a:r>
            <a:endParaRPr lang="en-US" dirty="0" smtClean="0">
              <a:solidFill>
                <a:schemeClr val="accent1">
                  <a:lumMod val="75000"/>
                </a:schemeClr>
              </a:solidFill>
            </a:endParaRPr>
          </a:p>
          <a:p>
            <a:pPr>
              <a:buClrTx/>
            </a:pPr>
            <a:endParaRPr lang="en-US" dirty="0" smtClean="0"/>
          </a:p>
          <a:p>
            <a:pPr>
              <a:buClrTx/>
            </a:pPr>
            <a:r>
              <a:rPr lang="en-US" dirty="0" smtClean="0">
                <a:solidFill>
                  <a:schemeClr val="accent4">
                    <a:lumMod val="50000"/>
                  </a:schemeClr>
                </a:solidFill>
              </a:rPr>
              <a:t>Important for analysis: matching of offline reconstruction and trigger objects</a:t>
            </a:r>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7" name="Titre 6"/>
          <p:cNvSpPr>
            <a:spLocks noGrp="1"/>
          </p:cNvSpPr>
          <p:nvPr>
            <p:ph type="title"/>
          </p:nvPr>
        </p:nvSpPr>
        <p:spPr/>
        <p:txBody>
          <a:bodyPr/>
          <a:lstStyle/>
          <a:p>
            <a:r>
              <a:rPr smtClean="0"/>
              <a:t>Summary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47500" lnSpcReduction="20000"/>
          </a:bodyPr>
          <a:lstStyle/>
          <a:p>
            <a:pPr marL="2001838" indent="-1941513">
              <a:buNone/>
              <a:tabLst>
                <a:tab pos="2001838" algn="l"/>
              </a:tabLst>
            </a:pPr>
            <a:r>
              <a:rPr lang="en-US" dirty="0" smtClean="0"/>
              <a:t>Trigger user info: 	</a:t>
            </a:r>
            <a:r>
              <a:rPr lang="en-US" dirty="0" smtClean="0">
                <a:hlinkClick r:id="rId2"/>
              </a:rPr>
              <a:t>https://twiki.cern.ch/twiki/bin/view/Atlas/TriggerUserPages</a:t>
            </a:r>
            <a:r>
              <a:rPr lang="en-US" dirty="0" smtClean="0"/>
              <a:t> </a:t>
            </a:r>
          </a:p>
          <a:p>
            <a:pPr marL="2001838" indent="-1941513">
              <a:buNone/>
              <a:tabLst>
                <a:tab pos="2001838" algn="l"/>
              </a:tabLst>
            </a:pPr>
            <a:r>
              <a:rPr lang="en-US" dirty="0" smtClean="0"/>
              <a:t>Tutorials: 	</a:t>
            </a:r>
            <a:r>
              <a:rPr lang="en-US" dirty="0" smtClean="0">
                <a:hlinkClick r:id="rId3"/>
              </a:rPr>
              <a:t>https://twiki.cern.ch/twiki/bin/view/Atlas/TriggerSoftwareTutorialPage</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TDT </a:t>
            </a:r>
            <a:r>
              <a:rPr lang="en-US" dirty="0" err="1" smtClean="0"/>
              <a:t>Twiki</a:t>
            </a:r>
            <a:r>
              <a:rPr lang="en-US" dirty="0" smtClean="0"/>
              <a:t>: 	</a:t>
            </a:r>
            <a:r>
              <a:rPr lang="en-US" dirty="0" smtClean="0">
                <a:hlinkClick r:id="rId4"/>
              </a:rPr>
              <a:t>https://twiki.cern.ch/twiki/bin/view/Atlas/TrigDecisionTool</a:t>
            </a:r>
            <a:r>
              <a:rPr lang="en-US" dirty="0" smtClean="0"/>
              <a:t> </a:t>
            </a:r>
          </a:p>
          <a:p>
            <a:pPr marL="2001838" indent="-1941513">
              <a:buNone/>
              <a:tabLst>
                <a:tab pos="2001838" algn="l"/>
              </a:tabLst>
            </a:pPr>
            <a:r>
              <a:rPr lang="en-US" dirty="0" smtClean="0"/>
              <a:t>TDT </a:t>
            </a:r>
            <a:r>
              <a:rPr lang="en-US" dirty="0" err="1" smtClean="0"/>
              <a:t>Doxygen</a:t>
            </a:r>
            <a:r>
              <a:rPr lang="en-US" dirty="0" smtClean="0"/>
              <a:t>: 	</a:t>
            </a:r>
            <a:r>
              <a:rPr lang="en-US" dirty="0" smtClean="0">
                <a:hlinkClick r:id="rId5"/>
              </a:rPr>
              <a:t>http://atlas-computing.web.cern.ch/atlas-computing/links/nightlyDevDirectory/AtlasOffline/latest_doxygen/InstallArea/doc//TrigDecisionTool/html/index.html</a:t>
            </a:r>
            <a:endParaRPr lang="en-US" dirty="0" smtClean="0"/>
          </a:p>
          <a:p>
            <a:pPr marL="2001838" indent="-1941513">
              <a:buNone/>
              <a:tabLst>
                <a:tab pos="2001838" algn="l"/>
              </a:tabLst>
            </a:pPr>
            <a:r>
              <a:rPr lang="en-US" dirty="0" smtClean="0"/>
              <a:t>Trigger </a:t>
            </a:r>
            <a:r>
              <a:rPr lang="en-US" dirty="0" err="1" smtClean="0"/>
              <a:t>obj</a:t>
            </a:r>
            <a:r>
              <a:rPr lang="en-US" dirty="0" smtClean="0"/>
              <a:t> matching:	</a:t>
            </a:r>
            <a:r>
              <a:rPr lang="en-US" dirty="0" smtClean="0">
                <a:hlinkClick r:id="rId6"/>
              </a:rPr>
              <a:t>https://twiki.cern.ch/twiki/bin/view/Atlas/TriggerObjectsMatching</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err="1" smtClean="0"/>
              <a:t>TrigAnalysisExample</a:t>
            </a:r>
            <a:r>
              <a:rPr lang="en-US" dirty="0" smtClean="0"/>
              <a:t>:	</a:t>
            </a:r>
            <a:r>
              <a:rPr lang="en-US" dirty="0" smtClean="0">
                <a:hlinkClick r:id="rId7"/>
              </a:rPr>
              <a:t>http://atlas-computing.web.cern.ch/atlas-computing/links/nightlyDevDirectory/AtlasOffline/latest_doxygen/InstallArea/doc/TrigAnalysisExamples/html/index.html</a:t>
            </a:r>
            <a:endParaRPr lang="en-US" dirty="0" smtClean="0"/>
          </a:p>
          <a:p>
            <a:pPr marL="2001838" indent="-1941513">
              <a:buNone/>
              <a:tabLst>
                <a:tab pos="2001838" algn="l"/>
              </a:tabLst>
            </a:pPr>
            <a:r>
              <a:rPr lang="en-US" dirty="0" err="1" smtClean="0"/>
              <a:t>UserAnalysis</a:t>
            </a:r>
            <a:r>
              <a:rPr lang="en-US" dirty="0" smtClean="0"/>
              <a:t> example: 	</a:t>
            </a:r>
            <a:r>
              <a:rPr lang="en-US" dirty="0" smtClean="0">
                <a:hlinkClick r:id="rId8"/>
              </a:rPr>
              <a:t>https://twiki.cern.ch/twiki/bin/view/AtlasProtected/UserAnalysis</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Trigger Configuration:	</a:t>
            </a:r>
            <a:r>
              <a:rPr lang="en-US" dirty="0" smtClean="0">
                <a:solidFill>
                  <a:srgbClr val="0070C0"/>
                </a:solidFill>
                <a:hlinkClick r:id="rId9"/>
              </a:rPr>
              <a:t>http://trigconf.cern.ch</a:t>
            </a:r>
            <a:endParaRPr lang="en-US" dirty="0" smtClean="0">
              <a:solidFill>
                <a:srgbClr val="0070C0"/>
              </a:solidFill>
            </a:endParaRPr>
          </a:p>
          <a:p>
            <a:pPr marL="2001838" indent="-1941513">
              <a:buNone/>
              <a:tabLst>
                <a:tab pos="2001838" algn="l"/>
              </a:tabLst>
            </a:pPr>
            <a:r>
              <a:rPr lang="en-US" dirty="0" err="1" smtClean="0"/>
              <a:t>TriggerTool</a:t>
            </a:r>
            <a:r>
              <a:rPr lang="en-US" dirty="0" smtClean="0"/>
              <a:t>:	</a:t>
            </a:r>
            <a:r>
              <a:rPr lang="en-US" dirty="0" smtClean="0">
                <a:hlinkClick r:id="rId10"/>
              </a:rPr>
              <a:t>http://www.cern.ch/triggertool</a:t>
            </a:r>
            <a:endParaRPr lang="en-US" dirty="0" smtClean="0"/>
          </a:p>
          <a:p>
            <a:pPr marL="2001838" indent="-1941513">
              <a:buNone/>
              <a:tabLst>
                <a:tab pos="2001838" algn="l"/>
              </a:tabLst>
            </a:pPr>
            <a:r>
              <a:rPr lang="en-US" dirty="0" smtClean="0"/>
              <a:t>Run query:	</a:t>
            </a:r>
            <a:r>
              <a:rPr lang="en-US" dirty="0" smtClean="0">
                <a:hlinkClick r:id="rId11"/>
              </a:rPr>
              <a:t>http://atlas-runquery.cern.ch/</a:t>
            </a:r>
            <a:endParaRPr lang="en-US" dirty="0" smtClean="0"/>
          </a:p>
          <a:p>
            <a:pPr marL="2001838" indent="-1941513">
              <a:buNone/>
              <a:tabLst>
                <a:tab pos="2001838" algn="l"/>
              </a:tabLst>
            </a:pPr>
            <a:r>
              <a:rPr lang="en-US" dirty="0" smtClean="0"/>
              <a:t>Trigger EDM: 	</a:t>
            </a:r>
            <a:r>
              <a:rPr lang="en-US" dirty="0" smtClean="0">
                <a:hlinkClick r:id="rId12"/>
              </a:rPr>
              <a:t>https://twiki.cern.ch/twiki/bin/view/Atlas/TriggerEDM</a:t>
            </a:r>
            <a:r>
              <a:rPr lang="en-US" dirty="0" smtClean="0"/>
              <a:t>, </a:t>
            </a:r>
            <a:r>
              <a:rPr lang="en-US" dirty="0" smtClean="0">
                <a:hlinkClick r:id="rId13"/>
              </a:rPr>
              <a:t>http://alxr.usatlas.bnl.gov/lxr/source/atlas/Trigger/TrigEvent/TrigEventARA/TrigEventARA/selection.xml</a:t>
            </a:r>
            <a:r>
              <a:rPr lang="en-US" dirty="0" smtClean="0"/>
              <a:t> </a:t>
            </a:r>
          </a:p>
          <a:p>
            <a:pPr marL="2001838" indent="-1941513">
              <a:buNone/>
              <a:tabLst>
                <a:tab pos="2001838" algn="l"/>
              </a:tabLst>
            </a:pPr>
            <a:endParaRPr lang="en-US" sz="5100" dirty="0" smtClean="0"/>
          </a:p>
          <a:p>
            <a:pPr marL="2001838" indent="-1941513">
              <a:buNone/>
              <a:tabLst>
                <a:tab pos="2001838" algn="l"/>
              </a:tabLst>
            </a:pPr>
            <a:r>
              <a:rPr lang="en-US" dirty="0" err="1" smtClean="0"/>
              <a:t>TriggerMenu</a:t>
            </a:r>
            <a:r>
              <a:rPr lang="en-US" dirty="0" smtClean="0"/>
              <a:t> group: 	</a:t>
            </a:r>
            <a:r>
              <a:rPr lang="en-US" dirty="0" smtClean="0">
                <a:hlinkClick r:id="rId14"/>
              </a:rPr>
              <a:t>https://twiki.cern.ch/twiki/bin/view/Atlas/TriggerPhysicsMenu</a:t>
            </a:r>
            <a:endParaRPr lang="en-US" dirty="0" smtClean="0"/>
          </a:p>
          <a:p>
            <a:pPr marL="2001838" indent="-1941513">
              <a:buNone/>
              <a:tabLst>
                <a:tab pos="2001838" algn="l"/>
              </a:tabLst>
            </a:pPr>
            <a:r>
              <a:rPr lang="en-US" dirty="0" err="1" smtClean="0"/>
              <a:t>TriggerSW</a:t>
            </a:r>
            <a:r>
              <a:rPr lang="en-US" dirty="0" smtClean="0"/>
              <a:t> group:	</a:t>
            </a:r>
            <a:r>
              <a:rPr lang="en-US" dirty="0" smtClean="0">
                <a:hlinkClick r:id="rId15"/>
              </a:rPr>
              <a:t>https://twiki.cern.ch/twiki/bin/view/Atlas/TAPMCoreSW</a:t>
            </a:r>
            <a:endParaRPr lang="en-US" dirty="0" smtClean="0"/>
          </a:p>
          <a:p>
            <a:pPr marL="2001838" indent="-1941513">
              <a:buNone/>
              <a:tabLst>
                <a:tab pos="2001838" algn="l"/>
              </a:tabLst>
            </a:pPr>
            <a:r>
              <a:rPr lang="en-US" dirty="0" err="1" smtClean="0"/>
              <a:t>TriggerConfig</a:t>
            </a:r>
            <a:r>
              <a:rPr lang="en-US" dirty="0" smtClean="0"/>
              <a:t> group: 	</a:t>
            </a:r>
            <a:r>
              <a:rPr lang="en-US" dirty="0" smtClean="0">
                <a:hlinkClick r:id="rId16"/>
              </a:rPr>
              <a:t>https://twiki.cern.ch/twiki/bin/view/Atlas/TriggerConfiguration</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Help on e-groups: 	</a:t>
            </a:r>
            <a:r>
              <a:rPr lang="en-US" u="sng" dirty="0" err="1" smtClean="0">
                <a:solidFill>
                  <a:srgbClr val="0000FF"/>
                </a:solidFill>
              </a:rPr>
              <a:t>hn</a:t>
            </a:r>
            <a:r>
              <a:rPr lang="en-US" u="sng" dirty="0" smtClean="0">
                <a:solidFill>
                  <a:srgbClr val="0000FF"/>
                </a:solidFill>
              </a:rPr>
              <a:t>-atlas-</a:t>
            </a:r>
            <a:r>
              <a:rPr lang="en-US" u="sng" dirty="0" err="1" smtClean="0">
                <a:solidFill>
                  <a:srgbClr val="0000FF"/>
                </a:solidFill>
              </a:rPr>
              <a:t>TriggerHelp</a:t>
            </a:r>
            <a:r>
              <a:rPr lang="en-US" u="sng" dirty="0" smtClean="0">
                <a:solidFill>
                  <a:srgbClr val="0000FF"/>
                </a:solidFill>
              </a:rPr>
              <a:t> at cern.ch</a:t>
            </a:r>
            <a:endParaRPr lang="en-US" dirty="0" smtClean="0"/>
          </a:p>
          <a:p>
            <a:pPr marL="2001838" indent="-1941513">
              <a:tabLst>
                <a:tab pos="2001838" algn="l"/>
              </a:tabLst>
            </a:pPr>
            <a:endParaRPr lang="en-US" dirty="0"/>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2" name="Title 1"/>
          <p:cNvSpPr>
            <a:spLocks noGrp="1"/>
          </p:cNvSpPr>
          <p:nvPr>
            <p:ph type="title"/>
          </p:nvPr>
        </p:nvSpPr>
        <p:spPr/>
        <p:txBody>
          <a:bodyPr/>
          <a:lstStyle/>
          <a:p>
            <a:r>
              <a:rPr lang="en-US" dirty="0" smtClean="0"/>
              <a:t>Additional Information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Details</a:t>
            </a:r>
            <a:endParaRPr lang="en-US" dirty="0">
              <a:solidFill>
                <a:schemeClr val="tx1"/>
              </a:solidFill>
            </a:endParaRPr>
          </a:p>
        </p:txBody>
      </p:sp>
      <p:sp>
        <p:nvSpPr>
          <p:cNvPr id="7" name="Text Placeholder 6"/>
          <p:cNvSpPr>
            <a:spLocks noGrp="1"/>
          </p:cNvSpPr>
          <p:nvPr>
            <p:ph type="body" idx="1"/>
          </p:nvPr>
        </p:nvSpPr>
        <p:spPr/>
        <p:txBody>
          <a:bodyPr/>
          <a:lstStyle/>
          <a:p>
            <a:r>
              <a:rPr lang="en-US" dirty="0" smtClean="0"/>
              <a:t>On the issues described above</a:t>
            </a:r>
            <a:endParaRPr lang="en-US" dirty="0"/>
          </a:p>
        </p:txBody>
      </p:sp>
      <p:sp>
        <p:nvSpPr>
          <p:cNvPr id="3" name="Footer Placeholder 2"/>
          <p:cNvSpPr>
            <a:spLocks noGrp="1"/>
          </p:cNvSpPr>
          <p:nvPr>
            <p:ph type="ftr" sz="quarter" idx="11"/>
          </p:nvPr>
        </p:nvSpPr>
        <p:spPr/>
        <p:txBody>
          <a:bodyPr/>
          <a:lstStyle/>
          <a:p>
            <a:r>
              <a:rPr lang="en-US" smtClean="0"/>
              <a:t>ATLAS Software Tutorial - Trigger Data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2194560"/>
            <a:ext cx="8813800" cy="4109720"/>
          </a:xfrm>
        </p:spPr>
        <p:txBody>
          <a:bodyPr>
            <a:normAutofit fontScale="55000" lnSpcReduction="20000"/>
          </a:bodyPr>
          <a:lstStyle/>
          <a:p>
            <a:pPr>
              <a:buNone/>
            </a:pPr>
            <a:r>
              <a:rPr lang="en-US" dirty="0" smtClean="0"/>
              <a:t>All trigger decisions through “</a:t>
            </a:r>
            <a:r>
              <a:rPr lang="en-US" dirty="0" err="1" smtClean="0"/>
              <a:t>isPassed</a:t>
            </a:r>
            <a:r>
              <a:rPr lang="en-US" dirty="0" smtClean="0"/>
              <a:t>()”, behavior depends on “condition” argument:</a:t>
            </a:r>
          </a:p>
          <a:p>
            <a:pPr lvl="3"/>
            <a:endParaRPr lang="en-US" b="1" dirty="0" smtClean="0"/>
          </a:p>
          <a:p>
            <a:r>
              <a:rPr lang="en-US" b="1" dirty="0" err="1" smtClean="0"/>
              <a:t>TrigDefs</a:t>
            </a:r>
            <a:r>
              <a:rPr lang="en-US" b="1" dirty="0" smtClean="0"/>
              <a:t>::Physics:</a:t>
            </a:r>
            <a:r>
              <a:rPr lang="en-US" dirty="0" smtClean="0"/>
              <a:t> [default]</a:t>
            </a:r>
          </a:p>
          <a:p>
            <a:pPr lvl="1"/>
            <a:r>
              <a:rPr lang="en-US" dirty="0" smtClean="0"/>
              <a:t>Pseudonym for </a:t>
            </a:r>
            <a:r>
              <a:rPr lang="en-US" b="1" dirty="0" err="1" smtClean="0"/>
              <a:t>requireDecision</a:t>
            </a:r>
            <a:r>
              <a:rPr lang="en-US" b="1" dirty="0" smtClean="0"/>
              <a:t> | </a:t>
            </a:r>
            <a:r>
              <a:rPr lang="en-US" b="1" dirty="0" err="1" smtClean="0"/>
              <a:t>enforceLogicalFlow</a:t>
            </a:r>
            <a:r>
              <a:rPr lang="en-US" dirty="0" smtClean="0"/>
              <a:t>, which means that both conditions are applied. Default for </a:t>
            </a:r>
            <a:r>
              <a:rPr lang="en-US" dirty="0" err="1" smtClean="0"/>
              <a:t>isPassed</a:t>
            </a:r>
            <a:r>
              <a:rPr lang="en-US" dirty="0" smtClean="0"/>
              <a:t>() and for </a:t>
            </a:r>
            <a:r>
              <a:rPr lang="en-US" dirty="0" err="1" smtClean="0"/>
              <a:t>getPrescale</a:t>
            </a:r>
            <a:r>
              <a:rPr lang="en-US" dirty="0" smtClean="0"/>
              <a:t>(). </a:t>
            </a:r>
          </a:p>
          <a:p>
            <a:r>
              <a:rPr lang="en-US" b="1" dirty="0" err="1" smtClean="0"/>
              <a:t>TrigDefs</a:t>
            </a:r>
            <a:r>
              <a:rPr lang="en-US" b="1" dirty="0" smtClean="0"/>
              <a:t>::</a:t>
            </a:r>
            <a:r>
              <a:rPr lang="en-US" b="1" dirty="0" err="1" smtClean="0"/>
              <a:t>enforceLogicalFlow</a:t>
            </a:r>
            <a:r>
              <a:rPr lang="en-US" b="1" dirty="0" smtClean="0"/>
              <a:t>, </a:t>
            </a:r>
            <a:r>
              <a:rPr lang="en-US" b="1" dirty="0" err="1" smtClean="0"/>
              <a:t>TrigDefs</a:t>
            </a:r>
            <a:r>
              <a:rPr lang="en-US" b="1" dirty="0" smtClean="0"/>
              <a:t>::</a:t>
            </a:r>
            <a:r>
              <a:rPr lang="en-US" b="1" dirty="0" err="1" smtClean="0"/>
              <a:t>fullChain</a:t>
            </a:r>
            <a:r>
              <a:rPr lang="en-US" b="1" dirty="0" smtClean="0"/>
              <a:t>:</a:t>
            </a:r>
          </a:p>
          <a:p>
            <a:pPr lvl="1"/>
            <a:r>
              <a:rPr lang="en-US" dirty="0" smtClean="0"/>
              <a:t>combination of all three trigger levels.</a:t>
            </a:r>
          </a:p>
          <a:p>
            <a:r>
              <a:rPr lang="en-US" b="1" dirty="0" err="1" smtClean="0"/>
              <a:t>TrigDefs</a:t>
            </a:r>
            <a:r>
              <a:rPr lang="en-US" b="1" dirty="0" smtClean="0"/>
              <a:t>::</a:t>
            </a:r>
            <a:r>
              <a:rPr lang="en-US" b="1" dirty="0" err="1" smtClean="0"/>
              <a:t>requireDecision</a:t>
            </a:r>
            <a:r>
              <a:rPr lang="en-US" b="1" dirty="0" smtClean="0"/>
              <a:t>:</a:t>
            </a:r>
          </a:p>
          <a:p>
            <a:pPr lvl="1"/>
            <a:r>
              <a:rPr lang="en-US" dirty="0" smtClean="0"/>
              <a:t>A decision must have been made, pass due to </a:t>
            </a:r>
            <a:r>
              <a:rPr lang="en-US" i="1" dirty="0" smtClean="0"/>
              <a:t>pass-through</a:t>
            </a:r>
            <a:r>
              <a:rPr lang="en-US" dirty="0" smtClean="0"/>
              <a:t> or </a:t>
            </a:r>
            <a:r>
              <a:rPr lang="en-US" i="1" dirty="0" smtClean="0"/>
              <a:t>resurrection</a:t>
            </a:r>
            <a:r>
              <a:rPr lang="en-US" dirty="0" smtClean="0"/>
              <a:t> is not enough. </a:t>
            </a:r>
          </a:p>
          <a:p>
            <a:r>
              <a:rPr lang="en-US" b="1" dirty="0" err="1" smtClean="0"/>
              <a:t>TrigDefs</a:t>
            </a:r>
            <a:r>
              <a:rPr lang="en-US" b="1" dirty="0" smtClean="0"/>
              <a:t>::</a:t>
            </a:r>
            <a:r>
              <a:rPr lang="en-US" b="1" dirty="0" err="1" smtClean="0"/>
              <a:t>passedThrough</a:t>
            </a:r>
            <a:r>
              <a:rPr lang="en-US" b="1" dirty="0" smtClean="0"/>
              <a:t>:</a:t>
            </a:r>
          </a:p>
          <a:p>
            <a:pPr lvl="1"/>
            <a:r>
              <a:rPr lang="en-US" dirty="0" smtClean="0"/>
              <a:t>Event was passed through. A trigger chain can have a pass-through factor in order to record events independent of the decision. This is useful for understanding the trigger behavior. Restrict the </a:t>
            </a:r>
            <a:r>
              <a:rPr lang="en-US" dirty="0" err="1" smtClean="0"/>
              <a:t>isPassed</a:t>
            </a:r>
            <a:r>
              <a:rPr lang="en-US" dirty="0" smtClean="0"/>
              <a:t>() to those events, </a:t>
            </a:r>
            <a:r>
              <a:rPr lang="en-US" dirty="0" err="1" smtClean="0"/>
              <a:t>requireDecision</a:t>
            </a:r>
            <a:r>
              <a:rPr lang="en-US" dirty="0" smtClean="0"/>
              <a:t> must be off.</a:t>
            </a:r>
          </a:p>
          <a:p>
            <a:r>
              <a:rPr lang="en-US" b="1" dirty="0" err="1" smtClean="0"/>
              <a:t>TrigDefs</a:t>
            </a:r>
            <a:r>
              <a:rPr lang="en-US" b="1" dirty="0" smtClean="0"/>
              <a:t>::</a:t>
            </a:r>
            <a:r>
              <a:rPr lang="en-US" b="1" dirty="0" err="1" smtClean="0"/>
              <a:t>allowResurrectedDecision</a:t>
            </a:r>
            <a:r>
              <a:rPr lang="en-US" b="1" dirty="0" smtClean="0"/>
              <a:t>:</a:t>
            </a:r>
          </a:p>
          <a:p>
            <a:pPr lvl="1"/>
            <a:r>
              <a:rPr lang="en-US" dirty="0" smtClean="0"/>
              <a:t>If a trigger is prescaled on a given event, that trigger chain is not executed. If that event is accepted it is often important to know also the trigger decision and features of the prescaled trigger (orthogonal triggers for efficiency determination.) For a fraction of these cases we execute the trigger and safe its decision. This is accessed with </a:t>
            </a:r>
            <a:r>
              <a:rPr lang="en-US" dirty="0" err="1" smtClean="0"/>
              <a:t>allowResurrectedDecision</a:t>
            </a:r>
            <a:r>
              <a:rPr lang="en-US" dirty="0" smtClean="0"/>
              <a:t> (</a:t>
            </a:r>
            <a:r>
              <a:rPr lang="en-US" dirty="0" err="1" smtClean="0"/>
              <a:t>requireDecision</a:t>
            </a:r>
            <a:r>
              <a:rPr lang="en-US" dirty="0" smtClean="0"/>
              <a:t> must be off.)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itre 4"/>
          <p:cNvSpPr>
            <a:spLocks noGrp="1"/>
          </p:cNvSpPr>
          <p:nvPr>
            <p:ph type="title"/>
          </p:nvPr>
        </p:nvSpPr>
        <p:spPr/>
        <p:txBody>
          <a:bodyPr/>
          <a:lstStyle/>
          <a:p>
            <a:r>
              <a:rPr lang="en-US" dirty="0" smtClean="0"/>
              <a:t>Decision Access with the TDT</a:t>
            </a:r>
            <a:endParaRPr lang="en-US" dirty="0"/>
          </a:p>
        </p:txBody>
      </p:sp>
      <p:graphicFrame>
        <p:nvGraphicFramePr>
          <p:cNvPr id="6" name="Tableau 5"/>
          <p:cNvGraphicFramePr>
            <a:graphicFrameLocks noGrp="1"/>
          </p:cNvGraphicFramePr>
          <p:nvPr/>
        </p:nvGraphicFramePr>
        <p:xfrm>
          <a:off x="274320" y="711199"/>
          <a:ext cx="8636000" cy="1303204"/>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883920"/>
                <a:gridCol w="7752080"/>
              </a:tblGrid>
              <a:tr h="359858">
                <a:tc>
                  <a:txBody>
                    <a:bodyPr/>
                    <a:lstStyle/>
                    <a:p>
                      <a:pPr algn="l"/>
                      <a:r>
                        <a:rPr kumimoji="0" lang="en-US" sz="1100" b="1" kern="1200" dirty="0" err="1">
                          <a:solidFill>
                            <a:schemeClr val="dk1"/>
                          </a:solidFill>
                          <a:latin typeface="+mn-lt"/>
                          <a:ea typeface="+mn-ea"/>
                          <a:cs typeface="+mn-cs"/>
                        </a:rPr>
                        <a:t>bool</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2"/>
                        </a:rPr>
                        <a:t>isPassed</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3"/>
                        </a:rPr>
                        <a:t>Trig::ChainGroup</a:t>
                      </a:r>
                      <a:r>
                        <a:rPr kumimoji="0" lang="en-US" sz="1400" b="1" kern="1200" dirty="0">
                          <a:solidFill>
                            <a:schemeClr val="dk1"/>
                          </a:solidFill>
                          <a:latin typeface="+mn-lt"/>
                          <a:ea typeface="+mn-ea"/>
                          <a:cs typeface="+mn-cs"/>
                        </a:rPr>
                        <a:t> *chaingroup,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4"/>
                        </a:rPr>
                        <a:t>TrigDefs</a:t>
                      </a:r>
                      <a:r>
                        <a:rPr kumimoji="0" lang="en-US" sz="1400" b="1" kern="1200" dirty="0">
                          <a:solidFill>
                            <a:schemeClr val="dk1"/>
                          </a:solidFill>
                          <a:latin typeface="+mn-lt"/>
                          <a:ea typeface="+mn-ea"/>
                          <a:cs typeface="+mn-cs"/>
                          <a:hlinkClick r:id="rId4"/>
                        </a:rPr>
                        <a:t>::Physics</a:t>
                      </a:r>
                      <a:r>
                        <a:rPr kumimoji="0" lang="en-US" sz="1400" b="1" kern="1200" dirty="0">
                          <a:solidFill>
                            <a:schemeClr val="dk1"/>
                          </a:solidFill>
                          <a:latin typeface="+mn-lt"/>
                          <a:ea typeface="+mn-ea"/>
                          <a:cs typeface="+mn-cs"/>
                        </a:rPr>
                        <a:t>) const </a:t>
                      </a:r>
                    </a:p>
                  </a:txBody>
                  <a:tcPr marL="36576" marR="36576" marT="18288" marB="18288" anchor="ctr"/>
                </a:tc>
              </a:tr>
              <a:tr h="25401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true if given group of chains passed </a:t>
                      </a:r>
                    </a:p>
                  </a:txBody>
                  <a:tcPr marL="36576" marR="36576" marT="18288" marB="18288" anchor="ctr"/>
                </a:tc>
              </a:tr>
              <a:tr h="254017">
                <a:tc>
                  <a:txBody>
                    <a:bodyPr/>
                    <a:lstStyle/>
                    <a:p>
                      <a:pPr algn="l"/>
                      <a:r>
                        <a:rPr kumimoji="0" lang="en-US" sz="1100" b="1" kern="1200" dirty="0">
                          <a:solidFill>
                            <a:schemeClr val="dk1"/>
                          </a:solidFill>
                          <a:latin typeface="+mn-lt"/>
                          <a:ea typeface="+mn-ea"/>
                          <a:cs typeface="+mn-cs"/>
                        </a:rPr>
                        <a:t>char</a:t>
                      </a:r>
                      <a:r>
                        <a:rPr lang="en-US" dirty="0"/>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5"/>
                        </a:rPr>
                        <a:t>getBGCode</a:t>
                      </a:r>
                      <a:r>
                        <a:rPr kumimoji="0" lang="en-US" sz="1400" b="1" kern="1200" dirty="0">
                          <a:solidFill>
                            <a:schemeClr val="dk1"/>
                          </a:solidFill>
                          <a:latin typeface="+mn-lt"/>
                          <a:ea typeface="+mn-ea"/>
                          <a:cs typeface="+mn-cs"/>
                        </a:rPr>
                        <a:t> () const </a:t>
                      </a:r>
                    </a:p>
                  </a:txBody>
                  <a:tcPr marL="36576" marR="36576" marT="18288" marB="18288" anchor="ctr"/>
                </a:tc>
              </a:tr>
              <a:tr h="321554">
                <a:tc>
                  <a:txBody>
                    <a:bodyPr/>
                    <a:lstStyle/>
                    <a:p>
                      <a:pPr algn="l"/>
                      <a:endParaRPr lang="en-US" sz="1100" b="1" dirty="0"/>
                    </a:p>
                  </a:txBody>
                  <a:tcPr marL="36576" marR="36576" marT="18288" marB="18288" anchor="ctr"/>
                </a:tc>
                <a:tc>
                  <a:txBody>
                    <a:bodyPr/>
                    <a:lstStyle/>
                    <a:p>
                      <a:r>
                        <a:rPr kumimoji="0" lang="en-US" sz="1400" b="0" i="1" kern="1200" dirty="0" smtClean="0">
                          <a:solidFill>
                            <a:schemeClr val="dk1"/>
                          </a:solidFill>
                          <a:latin typeface="+mn-lt"/>
                          <a:ea typeface="+mn-ea"/>
                          <a:cs typeface="+mn-cs"/>
                        </a:rPr>
                        <a:t>Get the bunch group code byte. BG X fired</a:t>
                      </a:r>
                      <a:r>
                        <a:rPr lang="en-US" sz="1400" i="1" dirty="0" smtClean="0">
                          <a:solidFill>
                            <a:schemeClr val="dk1"/>
                          </a:solidFill>
                        </a:rPr>
                        <a:t> </a:t>
                      </a:r>
                      <a:r>
                        <a:rPr kumimoji="0" lang="en-US" sz="1400" b="0" i="1" kern="1200" dirty="0" smtClean="0">
                          <a:solidFill>
                            <a:schemeClr val="dk1"/>
                          </a:solidFill>
                          <a:latin typeface="+mn-lt"/>
                          <a:ea typeface="+mn-ea"/>
                          <a:cs typeface="+mn-cs"/>
                        </a:rPr>
                        <a:t>(X=0..7):  </a:t>
                      </a:r>
                      <a:r>
                        <a:rPr lang="en-US" sz="1400" i="1" dirty="0" err="1" smtClean="0">
                          <a:solidFill>
                            <a:schemeClr val="dk1"/>
                          </a:solidFill>
                        </a:rPr>
                        <a:t>getBGCode</a:t>
                      </a:r>
                      <a:r>
                        <a:rPr lang="en-US" sz="1400" i="1" dirty="0" smtClean="0">
                          <a:solidFill>
                            <a:schemeClr val="dk1"/>
                          </a:solidFill>
                        </a:rPr>
                        <a:t>() &amp; (0x1&lt;&lt;X)</a:t>
                      </a:r>
                      <a:endParaRPr kumimoji="0" lang="en-US" sz="1400" b="0" i="1" kern="120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2"/>
                        </a:rPr>
                        <a:t>getListOfTriggers</a:t>
                      </a:r>
                      <a:r>
                        <a:rPr lang="en-US" sz="1400" b="1" dirty="0"/>
                        <a:t> (const </a:t>
                      </a:r>
                      <a:r>
                        <a:rPr lang="en-US" sz="1400" b="1" dirty="0">
                          <a:hlinkClick r:id="rId3"/>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4"/>
                        </a:rPr>
                        <a:t>getListOfStreams</a:t>
                      </a:r>
                      <a:r>
                        <a:rPr lang="en-US" sz="1400" b="1" dirty="0"/>
                        <a:t> (const </a:t>
                      </a:r>
                      <a:r>
                        <a:rPr lang="en-US" sz="1400" b="1" dirty="0">
                          <a:hlinkClick r:id="rId3"/>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5"/>
                        </a:rPr>
                        <a:t>getListOfTriggerElements</a:t>
                      </a:r>
                      <a:r>
                        <a:rPr lang="en-US" sz="1400" b="1" dirty="0"/>
                        <a:t> (const </a:t>
                      </a:r>
                      <a:r>
                        <a:rPr lang="en-US" sz="1400" b="1" dirty="0">
                          <a:hlinkClick r:id="rId3"/>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6"/>
                        </a:rPr>
                        <a:t>getPrescale</a:t>
                      </a:r>
                      <a:r>
                        <a:rPr lang="en-US" sz="1400" b="1" dirty="0"/>
                        <a:t> (const </a:t>
                      </a:r>
                      <a:r>
                        <a:rPr lang="en-US" sz="1400" b="1" dirty="0">
                          <a:hlinkClick r:id="rId3"/>
                        </a:rPr>
                        <a:t>Trig::ChainGroup</a:t>
                      </a:r>
                      <a:r>
                        <a:rPr lang="en-US" sz="1400" b="1" dirty="0"/>
                        <a:t> *chaingroup, unsigned </a:t>
                      </a:r>
                      <a:r>
                        <a:rPr lang="en-US" sz="1400" b="1" dirty="0" err="1"/>
                        <a:t>int</a:t>
                      </a:r>
                      <a:r>
                        <a:rPr lang="en-US" sz="1400" b="1" dirty="0"/>
                        <a:t> condition=</a:t>
                      </a:r>
                      <a:r>
                        <a:rPr lang="en-US" sz="1400" b="1" dirty="0" err="1">
                          <a:hlinkClick r:id="rId7"/>
                        </a:rPr>
                        <a:t>TrigDefs</a:t>
                      </a:r>
                      <a:r>
                        <a:rPr lang="en-US" sz="1400" b="1" dirty="0">
                          <a:hlinkClick r:id="rId7"/>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3"/>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816" y="2204720"/>
            <a:ext cx="8616864" cy="629920"/>
          </a:xfrm>
        </p:spPr>
        <p:txBody>
          <a:bodyPr>
            <a:normAutofit fontScale="55000" lnSpcReduction="20000"/>
          </a:bodyPr>
          <a:lstStyle/>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contains features where ROI passed the last HYPO</a:t>
            </a:r>
          </a:p>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all features created in trigger</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Titre 4"/>
          <p:cNvSpPr>
            <a:spLocks noGrp="1"/>
          </p:cNvSpPr>
          <p:nvPr>
            <p:ph type="title"/>
          </p:nvPr>
        </p:nvSpPr>
        <p:spPr/>
        <p:txBody>
          <a:bodyPr/>
          <a:lstStyle/>
          <a:p>
            <a:r>
              <a:rPr lang="en-US" dirty="0" smtClean="0"/>
              <a:t>Feature Access with the TDT</a:t>
            </a:r>
            <a:endParaRPr lang="en-US" dirty="0"/>
          </a:p>
        </p:txBody>
      </p:sp>
      <p:sp>
        <p:nvSpPr>
          <p:cNvPr id="6" name="ZoneTexte 13"/>
          <p:cNvSpPr txBox="1"/>
          <p:nvPr/>
        </p:nvSpPr>
        <p:spPr>
          <a:xfrm>
            <a:off x="252816" y="3046065"/>
            <a:ext cx="220765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hlinkClick r:id="rId3"/>
              </a:rPr>
              <a:t>FeatureContainer</a:t>
            </a:r>
            <a:r>
              <a:rPr lang="en-US" sz="2000" b="1" dirty="0" smtClean="0"/>
              <a:t>:</a:t>
            </a:r>
            <a:endParaRPr lang="en-US" sz="2000" b="1" dirty="0"/>
          </a:p>
        </p:txBody>
      </p:sp>
      <p:graphicFrame>
        <p:nvGraphicFramePr>
          <p:cNvPr id="7" name="Tableau 6"/>
          <p:cNvGraphicFramePr>
            <a:graphicFrameLocks noGrp="1"/>
          </p:cNvGraphicFramePr>
          <p:nvPr/>
        </p:nvGraphicFramePr>
        <p:xfrm>
          <a:off x="252816" y="690879"/>
          <a:ext cx="8636000" cy="1425956"/>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1838960"/>
                <a:gridCol w="6797040"/>
              </a:tblGrid>
              <a:tr h="279909">
                <a:tc>
                  <a:txBody>
                    <a:bodyPr/>
                    <a:lstStyle/>
                    <a:p>
                      <a:pPr algn="l"/>
                      <a:r>
                        <a:rPr kumimoji="0" lang="en-US" sz="1100" b="1" kern="1200" dirty="0">
                          <a:solidFill>
                            <a:schemeClr val="dk1"/>
                          </a:solidFill>
                          <a:latin typeface="+mn-lt"/>
                          <a:ea typeface="+mn-ea"/>
                          <a:cs typeface="+mn-cs"/>
                        </a:rPr>
                        <a:t>const </a:t>
                      </a:r>
                      <a:r>
                        <a:rPr kumimoji="0" lang="en-US" sz="1100" b="1" kern="1200" dirty="0" err="1">
                          <a:solidFill>
                            <a:schemeClr val="dk1"/>
                          </a:solidFill>
                          <a:latin typeface="+mn-lt"/>
                          <a:ea typeface="+mn-ea"/>
                          <a:cs typeface="+mn-cs"/>
                          <a:hlinkClick r:id="rId3"/>
                        </a:rPr>
                        <a:t>FeatureContainer</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a:solidFill>
                            <a:schemeClr val="dk1"/>
                          </a:solidFill>
                          <a:latin typeface="+mn-lt"/>
                          <a:ea typeface="+mn-ea"/>
                          <a:cs typeface="+mn-cs"/>
                          <a:hlinkClick r:id="rId4"/>
                        </a:rPr>
                        <a:t>features</a:t>
                      </a:r>
                      <a:r>
                        <a:rPr kumimoji="0" lang="en-US" sz="1400" b="1" kern="1200" dirty="0">
                          <a:solidFill>
                            <a:schemeClr val="dk1"/>
                          </a:solidFill>
                          <a:latin typeface="+mn-lt"/>
                          <a:ea typeface="+mn-ea"/>
                          <a:cs typeface="+mn-cs"/>
                        </a:rPr>
                        <a:t> (const </a:t>
                      </a:r>
                      <a:r>
                        <a:rPr kumimoji="0" lang="en-US" sz="1400" b="1" kern="1200" dirty="0" err="1">
                          <a:solidFill>
                            <a:schemeClr val="dk1"/>
                          </a:solidFill>
                          <a:latin typeface="+mn-lt"/>
                          <a:ea typeface="+mn-ea"/>
                          <a:cs typeface="+mn-cs"/>
                          <a:hlinkClick r:id="rId5"/>
                        </a:rPr>
                        <a:t>ChainGroup</a:t>
                      </a:r>
                      <a:r>
                        <a:rPr kumimoji="0" lang="en-US" sz="1400" b="1" kern="1200" dirty="0">
                          <a:solidFill>
                            <a:schemeClr val="dk1"/>
                          </a:solidFill>
                          <a:latin typeface="+mn-lt"/>
                          <a:ea typeface="+mn-ea"/>
                          <a:cs typeface="+mn-cs"/>
                        </a:rPr>
                        <a:t> *group,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2"/>
                        </a:rPr>
                        <a:t>TrigDefs</a:t>
                      </a:r>
                      <a:r>
                        <a:rPr kumimoji="0" lang="en-US" sz="1400" b="1" kern="1200" dirty="0">
                          <a:solidFill>
                            <a:schemeClr val="dk1"/>
                          </a:solidFill>
                          <a:latin typeface="+mn-lt"/>
                          <a:ea typeface="+mn-ea"/>
                          <a:cs typeface="+mn-cs"/>
                          <a:hlinkClick r:id="rId2"/>
                        </a:rPr>
                        <a:t>::Physics</a:t>
                      </a:r>
                      <a:r>
                        <a:rPr kumimoji="0" lang="en-US" sz="1400" b="1" kern="1200" dirty="0">
                          <a:solidFill>
                            <a:schemeClr val="dk1"/>
                          </a:solidFill>
                          <a:latin typeface="+mn-lt"/>
                          <a:ea typeface="+mn-ea"/>
                          <a:cs typeface="+mn-cs"/>
                        </a:rPr>
                        <a:t>) const </a:t>
                      </a:r>
                    </a:p>
                  </a:txBody>
                  <a:tcPr marL="36576" marR="36576" marT="18288" marB="18288" anchor="ctr"/>
                </a:tc>
              </a:tr>
              <a:tr h="279909">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all features related to given chain group </a:t>
                      </a:r>
                    </a:p>
                  </a:txBody>
                  <a:tcPr marL="36576" marR="36576" marT="18288" marB="18288" anchor="ctr"/>
                </a:tc>
              </a:tr>
              <a:tr h="289242">
                <a:tc>
                  <a:txBody>
                    <a:bodyPr/>
                    <a:lstStyle/>
                    <a:p>
                      <a:pPr marL="0" algn="l" rtl="0" eaLnBrk="1" latinLnBrk="0" hangingPunct="1"/>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hlinkClick r:id="rId6"/>
                        </a:rPr>
                        <a:t>Feature</a:t>
                      </a:r>
                      <a:r>
                        <a:rPr kumimoji="0" lang="en-US" sz="1100" b="1" kern="1200" dirty="0">
                          <a:solidFill>
                            <a:schemeClr val="dk1"/>
                          </a:solidFill>
                          <a:latin typeface="+mn-lt"/>
                          <a:ea typeface="+mn-ea"/>
                          <a:cs typeface="+mn-cs"/>
                        </a:rPr>
                        <a:t>&lt; 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7"/>
                        </a:rPr>
                        <a:t>ancestor</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8"/>
                        </a:rPr>
                        <a:t>HLT::</a:t>
                      </a:r>
                      <a:r>
                        <a:rPr kumimoji="0" lang="en-US" sz="1400" b="1" kern="1200" dirty="0" err="1">
                          <a:solidFill>
                            <a:schemeClr val="dk1"/>
                          </a:solidFill>
                          <a:latin typeface="+mn-lt"/>
                          <a:ea typeface="+mn-ea"/>
                          <a:cs typeface="+mn-cs"/>
                          <a:hlinkClick r:id="rId8"/>
                        </a:rPr>
                        <a:t>TriggerElement</a:t>
                      </a:r>
                      <a:r>
                        <a:rPr kumimoji="0" lang="en-US" sz="1400" b="1" kern="1200" dirty="0">
                          <a:solidFill>
                            <a:schemeClr val="dk1"/>
                          </a:solidFill>
                          <a:latin typeface="+mn-lt"/>
                          <a:ea typeface="+mn-ea"/>
                          <a:cs typeface="+mn-cs"/>
                        </a:rPr>
                        <a:t> *</a:t>
                      </a:r>
                      <a:r>
                        <a:rPr kumimoji="0" lang="en-US" sz="1400" b="1" kern="1200" dirty="0" err="1">
                          <a:solidFill>
                            <a:schemeClr val="dk1"/>
                          </a:solidFill>
                          <a:latin typeface="+mn-lt"/>
                          <a:ea typeface="+mn-ea"/>
                          <a:cs typeface="+mn-cs"/>
                        </a:rPr>
                        <a:t>te</a:t>
                      </a:r>
                      <a:r>
                        <a:rPr kumimoji="0" lang="en-US" sz="1400" b="1" kern="1200" dirty="0">
                          <a:solidFill>
                            <a:schemeClr val="dk1"/>
                          </a:solidFill>
                          <a:latin typeface="+mn-lt"/>
                          <a:ea typeface="+mn-ea"/>
                          <a:cs typeface="+mn-cs"/>
                        </a:rPr>
                        <a:t>, std::string label="") const </a:t>
                      </a:r>
                    </a:p>
                  </a:txBody>
                  <a:tcPr marL="36576" marR="36576" marT="18288" marB="18288" anchor="ctr"/>
                </a:tc>
              </a:tr>
              <a:tr h="36036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gives back feature matching (by seeding relation) </a:t>
                      </a:r>
                      <a:r>
                        <a:rPr kumimoji="0" lang="en-US" sz="1400" b="0" i="1" kern="1200" baseline="0" dirty="0" err="1" smtClean="0">
                          <a:solidFill>
                            <a:schemeClr val="dk1"/>
                          </a:solidFill>
                          <a:latin typeface="+mn-lt"/>
                          <a:ea typeface="+mn-ea"/>
                          <a:cs typeface="+mn-cs"/>
                        </a:rPr>
                        <a:t>te</a:t>
                      </a:r>
                      <a:r>
                        <a:rPr kumimoji="0" lang="en-US" sz="1400" b="0" i="1" kern="1200" baseline="0" dirty="0" smtClean="0">
                          <a:solidFill>
                            <a:schemeClr val="dk1"/>
                          </a:solidFill>
                          <a:latin typeface="+mn-lt"/>
                          <a:ea typeface="+mn-ea"/>
                          <a:cs typeface="+mn-cs"/>
                        </a:rPr>
                        <a:t> - is trigger element to start with, note that thanks to conversion operators </a:t>
                      </a:r>
                      <a:r>
                        <a:rPr kumimoji="0" lang="en-US" sz="1400" b="0" i="1" kern="1200" baseline="0" dirty="0" smtClean="0">
                          <a:solidFill>
                            <a:schemeClr val="dk1"/>
                          </a:solidFill>
                          <a:latin typeface="+mn-lt"/>
                          <a:ea typeface="+mn-ea"/>
                          <a:cs typeface="+mn-cs"/>
                          <a:hlinkClick r:id="rId6" tooltip="vehicle of object access in TDT"/>
                        </a:rPr>
                        <a:t>Feature</a:t>
                      </a:r>
                      <a:r>
                        <a:rPr kumimoji="0" lang="en-US" sz="1400" b="0" i="1" kern="1200" baseline="0" dirty="0" smtClean="0">
                          <a:solidFill>
                            <a:schemeClr val="dk1"/>
                          </a:solidFill>
                          <a:latin typeface="+mn-lt"/>
                          <a:ea typeface="+mn-ea"/>
                          <a:cs typeface="+mn-cs"/>
                        </a:rPr>
                        <a:t> object can be given here as well </a:t>
                      </a:r>
                    </a:p>
                  </a:txBody>
                  <a:tcPr marL="36576" marR="36576" marT="18288" marB="18288" anchor="ctr"/>
                </a:tc>
              </a:tr>
            </a:tbl>
          </a:graphicData>
        </a:graphic>
      </p:graphicFrame>
      <p:graphicFrame>
        <p:nvGraphicFramePr>
          <p:cNvPr id="8" name="Tableau 7"/>
          <p:cNvGraphicFramePr>
            <a:graphicFrameLocks noGrp="1"/>
          </p:cNvGraphicFramePr>
          <p:nvPr/>
        </p:nvGraphicFramePr>
        <p:xfrm>
          <a:off x="252816" y="3434079"/>
          <a:ext cx="8636000" cy="1651893"/>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505602">
                <a:tc>
                  <a:txBody>
                    <a:bodyPr/>
                    <a:lstStyle/>
                    <a:p>
                      <a:pPr algn="l"/>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rPr>
                        <a:t>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6"/>
                        </a:rPr>
                        <a:t>Trig::Feature</a:t>
                      </a:r>
                      <a:r>
                        <a:rPr kumimoji="0" lang="en-US" sz="1100" b="1" kern="1200" dirty="0">
                          <a:solidFill>
                            <a:schemeClr val="dk1"/>
                          </a:solidFill>
                          <a:latin typeface="+mn-lt"/>
                          <a:ea typeface="+mn-ea"/>
                          <a:cs typeface="+mn-cs"/>
                        </a:rPr>
                        <a:t>&lt; T &gt;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9"/>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ctr"/>
                </a:tc>
              </a:tr>
              <a:tr h="440781">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flattened vector of Features of given type This method is in fact sullied by 3 arguments. </a:t>
                      </a:r>
                    </a:p>
                  </a:txBody>
                  <a:tcPr marL="36576" marR="36576" marT="18288" marB="18288" anchor="ctr"/>
                </a:tc>
              </a:tr>
              <a:tr h="362996">
                <a:tc>
                  <a:txBody>
                    <a:bodyPr/>
                    <a:lstStyle/>
                    <a:p>
                      <a:pPr algn="l"/>
                      <a:r>
                        <a:rPr kumimoji="0" lang="en-US" sz="1100" b="1" kern="1200" dirty="0">
                          <a:solidFill>
                            <a:schemeClr val="dk1"/>
                          </a:solidFill>
                          <a:latin typeface="+mn-lt"/>
                          <a:ea typeface="+mn-ea"/>
                          <a:cs typeface="+mn-cs"/>
                        </a:rPr>
                        <a:t>const 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10"/>
                        </a:rPr>
                        <a:t>Trig::Combination</a:t>
                      </a:r>
                      <a:r>
                        <a:rPr kumimoji="0" lang="en-US" sz="1100" b="1" kern="1200" dirty="0">
                          <a:solidFill>
                            <a:schemeClr val="dk1"/>
                          </a:solidFill>
                          <a:latin typeface="+mn-lt"/>
                          <a:ea typeface="+mn-ea"/>
                          <a:cs typeface="+mn-cs"/>
                        </a:rPr>
                        <a:t> &gt; &amp;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11"/>
                        </a:rPr>
                        <a:t>getCombinations</a:t>
                      </a:r>
                      <a:r>
                        <a:rPr kumimoji="0" lang="en-US" sz="1400" b="1" kern="1200" dirty="0">
                          <a:solidFill>
                            <a:schemeClr val="dk1"/>
                          </a:solidFill>
                          <a:latin typeface="+mn-lt"/>
                          <a:ea typeface="+mn-ea"/>
                          <a:cs typeface="+mn-cs"/>
                        </a:rPr>
                        <a:t> () const </a:t>
                      </a:r>
                    </a:p>
                  </a:txBody>
                  <a:tcPr marL="36576" marR="36576" marT="18288" marB="18288" anchor="ctr"/>
                </a:tc>
              </a:tr>
              <a:tr h="311140">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reference to combinations collected through append </a:t>
                      </a:r>
                    </a:p>
                  </a:txBody>
                  <a:tcPr marL="36576" marR="36576" marT="18288" marB="18288" anchor="ctr"/>
                </a:tc>
              </a:tr>
            </a:tbl>
          </a:graphicData>
        </a:graphic>
      </p:graphicFrame>
      <p:graphicFrame>
        <p:nvGraphicFramePr>
          <p:cNvPr id="10" name="Tableau 9"/>
          <p:cNvGraphicFramePr>
            <a:graphicFrameLocks noGrp="1"/>
          </p:cNvGraphicFramePr>
          <p:nvPr/>
        </p:nvGraphicFramePr>
        <p:xfrm>
          <a:off x="252816" y="5599174"/>
          <a:ext cx="8636000" cy="774191"/>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368669">
                <a:tc>
                  <a:txBody>
                    <a:bodyPr/>
                    <a:lstStyle/>
                    <a:p>
                      <a:pPr algn="l"/>
                      <a:r>
                        <a:rPr kumimoji="0" lang="en-US" sz="1100" b="1" kern="1200" dirty="0" smtClean="0">
                          <a:solidFill>
                            <a:schemeClr val="dk1"/>
                          </a:solidFill>
                          <a:latin typeface="+mn-lt"/>
                          <a:ea typeface="+mn-ea"/>
                          <a:cs typeface="+mn-cs"/>
                        </a:rPr>
                        <a:t>template&lt;class T&gt; const std::vector</a:t>
                      </a:r>
                      <a:br>
                        <a:rPr kumimoji="0" lang="en-US" sz="1100" b="1" kern="1200" dirty="0" smtClean="0">
                          <a:solidFill>
                            <a:schemeClr val="dk1"/>
                          </a:solidFill>
                          <a:latin typeface="+mn-lt"/>
                          <a:ea typeface="+mn-ea"/>
                          <a:cs typeface="+mn-cs"/>
                        </a:rPr>
                      </a:br>
                      <a:r>
                        <a:rPr kumimoji="0" lang="en-US" sz="1100" b="1" kern="1200" dirty="0" smtClean="0">
                          <a:solidFill>
                            <a:schemeClr val="dk1"/>
                          </a:solidFill>
                          <a:latin typeface="+mn-lt"/>
                          <a:ea typeface="+mn-ea"/>
                          <a:cs typeface="+mn-cs"/>
                        </a:rPr>
                        <a:t>&lt; </a:t>
                      </a:r>
                      <a:r>
                        <a:rPr kumimoji="0" lang="en-US" sz="1100" b="1" kern="1200" dirty="0" smtClean="0">
                          <a:solidFill>
                            <a:schemeClr val="dk1"/>
                          </a:solidFill>
                          <a:latin typeface="+mn-lt"/>
                          <a:ea typeface="+mn-ea"/>
                          <a:cs typeface="+mn-cs"/>
                          <a:hlinkClick r:id="rId6"/>
                        </a:rPr>
                        <a:t>Trig::Feature</a:t>
                      </a:r>
                      <a:r>
                        <a:rPr kumimoji="0" lang="en-US" sz="1100" b="1" kern="1200" dirty="0" smtClean="0">
                          <a:solidFill>
                            <a:schemeClr val="dk1"/>
                          </a:solidFill>
                          <a:latin typeface="+mn-lt"/>
                          <a:ea typeface="+mn-ea"/>
                          <a:cs typeface="+mn-cs"/>
                        </a:rPr>
                        <a:t>&lt; T &gt; &gt; </a:t>
                      </a:r>
                    </a:p>
                  </a:txBody>
                  <a:tcPr marL="36576" marR="36576" marT="18288" marB="18288"/>
                </a:tc>
                <a:tc>
                  <a:txBody>
                    <a:bodyPr/>
                    <a:lstStyle/>
                    <a:p>
                      <a:r>
                        <a:rPr kumimoji="0" lang="en-US" sz="1400" b="1" kern="1200" dirty="0">
                          <a:solidFill>
                            <a:schemeClr val="dk1"/>
                          </a:solidFill>
                          <a:latin typeface="+mn-lt"/>
                          <a:ea typeface="+mn-ea"/>
                          <a:cs typeface="+mn-cs"/>
                          <a:hlinkClick r:id="rId12"/>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b"/>
                </a:tc>
              </a:tr>
              <a:tr h="260237">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Method used to get objects. </a:t>
                      </a:r>
                    </a:p>
                  </a:txBody>
                  <a:tcPr marL="36576" marR="36576" marT="18288" marB="18288" anchor="ctr"/>
                </a:tc>
              </a:tr>
            </a:tbl>
          </a:graphicData>
        </a:graphic>
      </p:graphicFrame>
      <p:sp>
        <p:nvSpPr>
          <p:cNvPr id="11" name="Rectangle 10"/>
          <p:cNvSpPr/>
          <p:nvPr/>
        </p:nvSpPr>
        <p:spPr>
          <a:xfrm>
            <a:off x="252816" y="5215374"/>
            <a:ext cx="1624163" cy="400110"/>
          </a:xfrm>
          <a:prstGeom prst="rect">
            <a:avLst/>
          </a:prstGeom>
        </p:spPr>
        <p:txBody>
          <a:bodyPr wrap="none">
            <a:spAutoFit/>
          </a:bodyPr>
          <a:lstStyle/>
          <a:p>
            <a:r>
              <a:rPr lang="en-US" sz="2000" b="1" dirty="0" smtClean="0">
                <a:hlinkClick r:id="rId10"/>
              </a:rPr>
              <a:t>Combination</a:t>
            </a:r>
            <a:endParaRPr lang="en-US" sz="2000" b="1" dirty="0" smtClean="0">
              <a:hlinkClick r:id="rId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 name="Content Placeholder 191"/>
          <p:cNvSpPr>
            <a:spLocks noGrp="1"/>
          </p:cNvSpPr>
          <p:nvPr>
            <p:ph idx="1"/>
          </p:nvPr>
        </p:nvSpPr>
        <p:spPr>
          <a:xfrm>
            <a:off x="218364" y="800100"/>
            <a:ext cx="4476466" cy="5682585"/>
          </a:xfrm>
        </p:spPr>
        <p:txBody>
          <a:bodyPr>
            <a:normAutofit/>
          </a:bodyPr>
          <a:lstStyle/>
          <a:p>
            <a:pPr>
              <a:buNone/>
            </a:pPr>
            <a:r>
              <a:rPr lang="en-US" sz="1800" dirty="0" smtClean="0"/>
              <a:t>       FEX </a:t>
            </a:r>
            <a:r>
              <a:rPr lang="en-US" sz="1800" dirty="0" err="1" smtClean="0"/>
              <a:t>algo’s</a:t>
            </a:r>
            <a:r>
              <a:rPr lang="en-US" sz="1800" dirty="0" smtClean="0"/>
              <a:t> are executed to create</a:t>
            </a:r>
            <a:br>
              <a:rPr lang="en-US" sz="1800" dirty="0" smtClean="0"/>
            </a:br>
            <a:r>
              <a:rPr lang="en-US" sz="1800" dirty="0" smtClean="0"/>
              <a:t>features on which selection in HYPO </a:t>
            </a:r>
            <a:r>
              <a:rPr lang="en-US" sz="1800" dirty="0" err="1" smtClean="0"/>
              <a:t>algo’s</a:t>
            </a:r>
            <a:r>
              <a:rPr lang="en-US" sz="1800" dirty="0" smtClean="0"/>
              <a:t> is based</a:t>
            </a:r>
          </a:p>
          <a:p>
            <a:pPr lvl="1"/>
            <a:endParaRPr lang="en-US" sz="1400" dirty="0" smtClean="0"/>
          </a:p>
          <a:p>
            <a:pPr marL="438150" indent="-319088"/>
            <a:r>
              <a:rPr lang="en-US" sz="1800" dirty="0" smtClean="0"/>
              <a:t>Chain:</a:t>
            </a:r>
          </a:p>
          <a:p>
            <a:pPr lvl="1"/>
            <a:r>
              <a:rPr lang="en-US" sz="1400" dirty="0" smtClean="0"/>
              <a:t>Started, if seed has fired and chain is not </a:t>
            </a:r>
            <a:r>
              <a:rPr lang="en-US"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prescaled</a:t>
            </a:r>
            <a:endParaRPr lang="en-US" sz="1400" dirty="0" smtClean="0"/>
          </a:p>
          <a:p>
            <a:pPr lvl="1"/>
            <a:r>
              <a:rPr lang="en-US" sz="1400" dirty="0" smtClean="0"/>
              <a:t>Stopped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step</a:t>
            </a:r>
            <a:r>
              <a:rPr lang="en-US" sz="1400" dirty="0" smtClean="0"/>
              <a:t>, if  a HYPO is not passed </a:t>
            </a:r>
            <a:endParaRPr lang="en-US" sz="1800" dirty="0" smtClean="0"/>
          </a:p>
          <a:p>
            <a:pPr lvl="1"/>
            <a:r>
              <a:rPr lang="en-US" sz="1400" dirty="0" smtClean="0"/>
              <a:t>Last HYPO passed </a:t>
            </a:r>
            <a:r>
              <a:rPr lang="en-US" sz="1400" dirty="0" smtClean="0">
                <a:sym typeface="Wingdings" pitchFamily="2" charset="2"/>
              </a:rPr>
              <a:t></a:t>
            </a:r>
            <a:r>
              <a:rPr lang="en-US" sz="1400" dirty="0" smtClean="0"/>
              <a:t>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chain passed</a:t>
            </a:r>
            <a:endParaRPr lang="en-US" sz="1400" dirty="0" smtClean="0"/>
          </a:p>
          <a:p>
            <a:pPr lvl="1"/>
            <a:endParaRPr lang="en-US" sz="1400" dirty="0" smtClean="0"/>
          </a:p>
          <a:p>
            <a:r>
              <a:rPr lang="en-US" sz="1800" dirty="0" smtClean="0"/>
              <a:t>Event:</a:t>
            </a:r>
          </a:p>
          <a:p>
            <a:pPr lvl="1"/>
            <a:r>
              <a:rPr lang="en-US" sz="1400" dirty="0" smtClean="0"/>
              <a:t>Passed, if at least one EF chain is passed</a:t>
            </a:r>
            <a:endParaRPr lang="en-US" sz="1800" dirty="0" smtClean="0"/>
          </a:p>
          <a:p>
            <a:pPr lvl="1"/>
            <a:r>
              <a:rPr lang="en-US" sz="1400" dirty="0" smtClean="0"/>
              <a:t>Put into all streams that are associated with the passed EF chains</a:t>
            </a:r>
          </a:p>
          <a:p>
            <a:pPr lvl="1"/>
            <a:endParaRPr lang="en-US" sz="1400" dirty="0" smtClean="0"/>
          </a:p>
          <a:p>
            <a:r>
              <a:rPr lang="en-US" sz="1800" dirty="0" smtClean="0"/>
              <a:t>Trigger objects associated with triggers through Navigation </a:t>
            </a:r>
            <a:r>
              <a:rPr lang="en-US" sz="1800" dirty="0" err="1" smtClean="0">
                <a:solidFill>
                  <a:srgbClr val="FF0000"/>
                </a:solidFill>
              </a:rPr>
              <a:t>TriggerElements</a:t>
            </a:r>
            <a:endParaRPr lang="en-US" sz="1800" dirty="0" smtClean="0">
              <a:solidFill>
                <a:srgbClr val="FF0000"/>
              </a:solidFill>
            </a:endParaRPr>
          </a:p>
          <a:p>
            <a:pPr lvl="1"/>
            <a:endParaRPr lang="en-US" sz="1400" dirty="0" smtClean="0"/>
          </a:p>
          <a:p>
            <a:r>
              <a:rPr lang="en-US" sz="1800" dirty="0" smtClean="0"/>
              <a:t>Trigger information in</a:t>
            </a:r>
          </a:p>
          <a:p>
            <a:pPr lvl="1"/>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Trigger Decision</a:t>
            </a:r>
            <a:r>
              <a:rPr lang="en-US" sz="1400" dirty="0" smtClean="0"/>
              <a:t> + </a:t>
            </a:r>
            <a:r>
              <a:rPr lang="en-US" sz="1400" b="1" dirty="0" smtClean="0">
                <a:solidFill>
                  <a:srgbClr val="0000FF"/>
                </a:solidFill>
              </a:rPr>
              <a:t>Configuration </a:t>
            </a:r>
            <a:r>
              <a:rPr lang="en-US" sz="1400" dirty="0" smtClean="0"/>
              <a:t>+</a:t>
            </a:r>
            <a:br>
              <a:rPr lang="en-US" sz="1400" dirty="0" smtClean="0"/>
            </a:br>
            <a:r>
              <a:rPr lang="en-US" sz="1400" dirty="0" smtClean="0"/>
              <a:t>                                  +</a:t>
            </a:r>
            <a:endParaRPr lang="en-US" sz="1400" b="1" dirty="0">
              <a:solidFill>
                <a:schemeClr val="accent3">
                  <a:lumMod val="75000"/>
                </a:schemeClr>
              </a:solidFill>
            </a:endParaRPr>
          </a:p>
        </p:txBody>
      </p:sp>
      <p:sp>
        <p:nvSpPr>
          <p:cNvPr id="17" name="Footer Placeholder 16"/>
          <p:cNvSpPr>
            <a:spLocks noGrp="1"/>
          </p:cNvSpPr>
          <p:nvPr>
            <p:ph type="ftr" sz="quarter" idx="11"/>
          </p:nvPr>
        </p:nvSpPr>
        <p:spPr/>
        <p:txBody>
          <a:bodyPr/>
          <a:lstStyle/>
          <a:p>
            <a:r>
              <a:rPr lang="en-US" smtClean="0"/>
              <a:t>ATLAS Software Tutorial - Trigger Data</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3</a:t>
            </a:fld>
            <a:endParaRPr lang="en-US"/>
          </a:p>
        </p:txBody>
      </p:sp>
      <p:grpSp>
        <p:nvGrpSpPr>
          <p:cNvPr id="110" name="Groupe 109"/>
          <p:cNvGrpSpPr/>
          <p:nvPr/>
        </p:nvGrpSpPr>
        <p:grpSpPr>
          <a:xfrm>
            <a:off x="4869715" y="933470"/>
            <a:ext cx="2625805" cy="5135567"/>
            <a:chOff x="4869715" y="933470"/>
            <a:chExt cx="2625805" cy="5135567"/>
          </a:xfrm>
        </p:grpSpPr>
        <p:grpSp>
          <p:nvGrpSpPr>
            <p:cNvPr id="2" name="Group 71"/>
            <p:cNvGrpSpPr/>
            <p:nvPr/>
          </p:nvGrpSpPr>
          <p:grpSpPr>
            <a:xfrm>
              <a:off x="4869715" y="935062"/>
              <a:ext cx="1227137" cy="5133975"/>
              <a:chOff x="7596188" y="333375"/>
              <a:chExt cx="1227137" cy="6048375"/>
            </a:xfrm>
          </p:grpSpPr>
          <p:grpSp>
            <p:nvGrpSpPr>
              <p:cNvPr id="3" name="Group 46"/>
              <p:cNvGrpSpPr/>
              <p:nvPr/>
            </p:nvGrpSpPr>
            <p:grpSpPr>
              <a:xfrm>
                <a:off x="7596188" y="765175"/>
                <a:ext cx="1225550" cy="2733675"/>
                <a:chOff x="7596188" y="765175"/>
                <a:chExt cx="1225550" cy="2733675"/>
              </a:xfrm>
            </p:grpSpPr>
            <p:sp>
              <p:nvSpPr>
                <p:cNvPr id="87"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match?</a:t>
                  </a:r>
                </a:p>
              </p:txBody>
            </p:sp>
            <p:sp>
              <p:nvSpPr>
                <p:cNvPr id="88"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a:t>
                  </a:r>
                  <a:r>
                    <a:rPr lang="en-US" dirty="0" err="1">
                      <a:latin typeface="Calibri" pitchFamily="-107" charset="0"/>
                    </a:rPr>
                    <a:t>calorim</a:t>
                  </a:r>
                  <a:r>
                    <a:rPr lang="en-US" dirty="0">
                      <a:latin typeface="Calibri" pitchFamily="-107" charset="0"/>
                    </a:rPr>
                    <a:t>.</a:t>
                  </a:r>
                </a:p>
              </p:txBody>
            </p:sp>
            <p:sp>
              <p:nvSpPr>
                <p:cNvPr id="89"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90"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91"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92" name="AutoShape 16"/>
                <p:cNvCxnSpPr>
                  <a:cxnSpLocks noChangeShapeType="1"/>
                  <a:stCxn id="74" idx="4"/>
                  <a:endCxn id="88"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AutoShape 18"/>
                <p:cNvCxnSpPr>
                  <a:cxnSpLocks noChangeShapeType="1"/>
                  <a:stCxn id="88" idx="2"/>
                  <a:endCxn id="90"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94" name="AutoShape 19"/>
                <p:cNvCxnSpPr>
                  <a:cxnSpLocks noChangeShapeType="1"/>
                  <a:stCxn id="90" idx="2"/>
                  <a:endCxn id="89"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95" name="AutoShape 20"/>
                <p:cNvCxnSpPr>
                  <a:cxnSpLocks noChangeShapeType="1"/>
                  <a:stCxn id="89" idx="2"/>
                  <a:endCxn id="91"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96" name="AutoShape 21"/>
                <p:cNvCxnSpPr>
                  <a:cxnSpLocks noChangeShapeType="1"/>
                  <a:stCxn id="91" idx="2"/>
                  <a:endCxn id="87"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74"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4" name="Group 47"/>
              <p:cNvGrpSpPr/>
              <p:nvPr/>
            </p:nvGrpSpPr>
            <p:grpSpPr>
              <a:xfrm>
                <a:off x="7596188" y="3498850"/>
                <a:ext cx="1225550" cy="2882900"/>
                <a:chOff x="7596188" y="3498850"/>
                <a:chExt cx="1225550" cy="2882900"/>
              </a:xfrm>
            </p:grpSpPr>
            <p:sp>
              <p:nvSpPr>
                <p:cNvPr id="76"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77"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78"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79"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e OK</a:t>
                  </a:r>
                  <a:r>
                    <a:rPr lang="en-US" dirty="0">
                      <a:latin typeface="Calibri" pitchFamily="-107" charset="0"/>
                    </a:rPr>
                    <a:t>?</a:t>
                  </a:r>
                </a:p>
              </p:txBody>
            </p:sp>
            <p:cxnSp>
              <p:nvCxnSpPr>
                <p:cNvPr id="80" name="AutoShape 22"/>
                <p:cNvCxnSpPr>
                  <a:cxnSpLocks noChangeShapeType="1"/>
                  <a:stCxn id="76" idx="2"/>
                  <a:endCxn id="77"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81"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82" name="AutoShape 24"/>
                <p:cNvCxnSpPr>
                  <a:cxnSpLocks noChangeShapeType="1"/>
                  <a:stCxn id="77" idx="2"/>
                  <a:endCxn id="78"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83" name="AutoShape 31"/>
                <p:cNvCxnSpPr>
                  <a:cxnSpLocks noChangeShapeType="1"/>
                  <a:stCxn id="87" idx="2"/>
                  <a:endCxn id="76"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84"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a:latin typeface="Calibri" pitchFamily="-107" charset="0"/>
                    </a:rPr>
                    <a:t>e/</a:t>
                  </a:r>
                  <a:r>
                    <a:rPr lang="en-US" dirty="0">
                      <a:latin typeface="Calibri" pitchFamily="-107" charset="0"/>
                      <a:sym typeface="Symbol" pitchFamily="-107" charset="2"/>
                    </a:rPr>
                    <a:t> </a:t>
                  </a:r>
                  <a:r>
                    <a:rPr lang="en-US" dirty="0" err="1">
                      <a:latin typeface="Calibri" pitchFamily="-107" charset="0"/>
                    </a:rPr>
                    <a:t>reconst</a:t>
                  </a:r>
                  <a:r>
                    <a:rPr lang="en-US" dirty="0">
                      <a:latin typeface="Calibri" pitchFamily="-107" charset="0"/>
                    </a:rPr>
                    <a:t>.</a:t>
                  </a:r>
                </a:p>
              </p:txBody>
            </p:sp>
            <p:cxnSp>
              <p:nvCxnSpPr>
                <p:cNvPr id="85" name="AutoShape 40"/>
                <p:cNvCxnSpPr>
                  <a:cxnSpLocks noChangeShapeType="1"/>
                  <a:stCxn id="78" idx="2"/>
                  <a:endCxn id="84"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86" name="AutoShape 41"/>
                <p:cNvCxnSpPr>
                  <a:cxnSpLocks noChangeShapeType="1"/>
                  <a:stCxn id="84" idx="2"/>
                  <a:endCxn id="79"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nvGrpSpPr>
            <p:cNvPr id="5" name="Group 157"/>
            <p:cNvGrpSpPr/>
            <p:nvPr/>
          </p:nvGrpSpPr>
          <p:grpSpPr>
            <a:xfrm>
              <a:off x="6268383" y="933470"/>
              <a:ext cx="1227137" cy="5133975"/>
              <a:chOff x="7596188" y="333375"/>
              <a:chExt cx="1227137" cy="6048375"/>
            </a:xfrm>
          </p:grpSpPr>
          <p:grpSp>
            <p:nvGrpSpPr>
              <p:cNvPr id="6" name="Group 46"/>
              <p:cNvGrpSpPr/>
              <p:nvPr/>
            </p:nvGrpSpPr>
            <p:grpSpPr>
              <a:xfrm>
                <a:off x="7596188" y="765175"/>
                <a:ext cx="1222375" cy="1074738"/>
                <a:chOff x="7596188" y="765175"/>
                <a:chExt cx="1222375" cy="1074738"/>
              </a:xfrm>
            </p:grpSpPr>
            <p:sp>
              <p:nvSpPr>
                <p:cNvPr id="174"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176"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cxnSp>
              <p:nvCxnSpPr>
                <p:cNvPr id="178" name="AutoShape 16"/>
                <p:cNvCxnSpPr>
                  <a:cxnSpLocks noChangeShapeType="1"/>
                  <a:stCxn id="160" idx="4"/>
                  <a:endCxn id="174"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AutoShape 18"/>
                <p:cNvCxnSpPr>
                  <a:cxnSpLocks noChangeShapeType="1"/>
                  <a:stCxn id="174" idx="2"/>
                  <a:endCxn id="176"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grpSp>
          <p:sp>
            <p:nvSpPr>
              <p:cNvPr id="160"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7" name="Group 47"/>
              <p:cNvGrpSpPr/>
              <p:nvPr/>
            </p:nvGrpSpPr>
            <p:grpSpPr>
              <a:xfrm>
                <a:off x="7596188" y="1840849"/>
                <a:ext cx="1225550" cy="4540901"/>
                <a:chOff x="7596188" y="1840849"/>
                <a:chExt cx="1225550" cy="4540901"/>
              </a:xfrm>
            </p:grpSpPr>
            <p:sp>
              <p:nvSpPr>
                <p:cNvPr id="162"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165" name="AutoShape 15"/>
                <p:cNvSpPr>
                  <a:spLocks noChangeArrowheads="1"/>
                </p:cNvSpPr>
                <p:nvPr/>
              </p:nvSpPr>
              <p:spPr bwMode="auto">
                <a:xfrm>
                  <a:off x="7596188" y="5805488"/>
                  <a:ext cx="1225550" cy="576262"/>
                </a:xfrm>
                <a:prstGeom prst="flowChartDecision">
                  <a:avLst/>
                </a:prstGeom>
                <a:ln cap="rnd" cmpd="thickThin">
                  <a:prstDash val="solid"/>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 </a:t>
                  </a:r>
                  <a:r>
                    <a:rPr lang="en-US" dirty="0">
                      <a:latin typeface="Calibri" pitchFamily="-107" charset="0"/>
                      <a:sym typeface="Symbol" pitchFamily="-107" charset="2"/>
                    </a:rPr>
                    <a:t>OK</a:t>
                  </a:r>
                  <a:r>
                    <a:rPr lang="en-US" dirty="0">
                      <a:latin typeface="Calibri" pitchFamily="-107" charset="0"/>
                    </a:rPr>
                    <a:t>?</a:t>
                  </a:r>
                </a:p>
              </p:txBody>
            </p:sp>
            <p:cxnSp>
              <p:nvCxnSpPr>
                <p:cNvPr id="167"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169" name="AutoShape 31"/>
                <p:cNvCxnSpPr>
                  <a:cxnSpLocks noChangeShapeType="1"/>
                  <a:stCxn id="176" idx="2"/>
                  <a:endCxn id="162" idx="0"/>
                </p:cNvCxnSpPr>
                <p:nvPr/>
              </p:nvCxnSpPr>
              <p:spPr bwMode="auto">
                <a:xfrm rot="5400000">
                  <a:off x="7308057" y="2741755"/>
                  <a:ext cx="1803400" cy="1588"/>
                </a:xfrm>
                <a:prstGeom prst="straightConnector1">
                  <a:avLst/>
                </a:prstGeom>
                <a:noFill/>
                <a:ln w="9525">
                  <a:solidFill>
                    <a:schemeClr val="tx1"/>
                  </a:solidFill>
                  <a:round/>
                  <a:headEnd/>
                  <a:tailEnd type="triangle" w="med" len="med"/>
                </a:ln>
              </p:spPr>
            </p:cxnSp>
            <p:sp>
              <p:nvSpPr>
                <p:cNvPr id="170"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171" name="AutoShape 40"/>
                <p:cNvCxnSpPr>
                  <a:cxnSpLocks noChangeShapeType="1"/>
                  <a:stCxn id="162" idx="2"/>
                  <a:endCxn id="170" idx="0"/>
                </p:cNvCxnSpPr>
                <p:nvPr/>
              </p:nvCxnSpPr>
              <p:spPr bwMode="auto">
                <a:xfrm rot="5400000">
                  <a:off x="7560470" y="4649787"/>
                  <a:ext cx="1296987" cy="1588"/>
                </a:xfrm>
                <a:prstGeom prst="straightConnector1">
                  <a:avLst/>
                </a:prstGeom>
                <a:noFill/>
                <a:ln w="9525">
                  <a:solidFill>
                    <a:schemeClr val="tx1"/>
                  </a:solidFill>
                  <a:round/>
                  <a:headEnd/>
                  <a:tailEnd type="triangle" w="med" len="med"/>
                </a:ln>
              </p:spPr>
            </p:cxnSp>
            <p:cxnSp>
              <p:nvCxnSpPr>
                <p:cNvPr id="172" name="AutoShape 41"/>
                <p:cNvCxnSpPr>
                  <a:cxnSpLocks noChangeShapeType="1"/>
                  <a:stCxn id="170" idx="2"/>
                  <a:endCxn id="165"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sp>
        <p:nvSpPr>
          <p:cNvPr id="187" name="Parallelogram 186"/>
          <p:cNvSpPr/>
          <p:nvPr/>
        </p:nvSpPr>
        <p:spPr>
          <a:xfrm>
            <a:off x="7568292" y="170434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TrigEMCluster</a:t>
            </a:r>
            <a:endParaRPr lang="en-US" sz="1200" b="1" dirty="0"/>
          </a:p>
        </p:txBody>
      </p:sp>
      <p:sp>
        <p:nvSpPr>
          <p:cNvPr id="188" name="Parallelogram 187"/>
          <p:cNvSpPr/>
          <p:nvPr/>
        </p:nvSpPr>
        <p:spPr>
          <a:xfrm>
            <a:off x="7559912" y="2573020"/>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lIns="45720" rIns="45720" rtlCol="0" anchor="ctr"/>
          <a:lstStyle/>
          <a:p>
            <a:pPr algn="ctr"/>
            <a:r>
              <a:rPr lang="en-US" sz="1200" b="1" dirty="0" err="1" smtClean="0"/>
              <a:t>TrigInDetTracks</a:t>
            </a:r>
            <a:endParaRPr lang="en-US" sz="1200" b="1" dirty="0"/>
          </a:p>
        </p:txBody>
      </p:sp>
      <p:sp>
        <p:nvSpPr>
          <p:cNvPr id="189" name="Parallelogram 188"/>
          <p:cNvSpPr/>
          <p:nvPr/>
        </p:nvSpPr>
        <p:spPr>
          <a:xfrm>
            <a:off x="7562925" y="385318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CaloCluster</a:t>
            </a:r>
            <a:endParaRPr lang="en-US" sz="1200" b="1" dirty="0"/>
          </a:p>
        </p:txBody>
      </p:sp>
      <p:sp>
        <p:nvSpPr>
          <p:cNvPr id="190" name="Parallelogram 189"/>
          <p:cNvSpPr/>
          <p:nvPr/>
        </p:nvSpPr>
        <p:spPr>
          <a:xfrm>
            <a:off x="7559912" y="5400993"/>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egamma</a:t>
            </a:r>
            <a:endParaRPr lang="en-US" sz="1200" b="1" dirty="0"/>
          </a:p>
        </p:txBody>
      </p:sp>
      <p:sp>
        <p:nvSpPr>
          <p:cNvPr id="191" name="Parallelogram 190"/>
          <p:cNvSpPr/>
          <p:nvPr/>
        </p:nvSpPr>
        <p:spPr>
          <a:xfrm>
            <a:off x="7562925" y="434086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EFTrack</a:t>
            </a:r>
            <a:endParaRPr lang="en-US" sz="1200" b="1" dirty="0"/>
          </a:p>
        </p:txBody>
      </p:sp>
      <p:sp>
        <p:nvSpPr>
          <p:cNvPr id="193" name="Parallelogram 192"/>
          <p:cNvSpPr>
            <a:spLocks/>
          </p:cNvSpPr>
          <p:nvPr/>
        </p:nvSpPr>
        <p:spPr>
          <a:xfrm>
            <a:off x="104444" y="1199283"/>
            <a:ext cx="587706" cy="209574"/>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18288" tIns="18288" rIns="18288" bIns="18288" rtlCol="0" anchor="ctr">
            <a:spAutoFit/>
          </a:bodyPr>
          <a:lstStyle/>
          <a:p>
            <a:pPr algn="ctr"/>
            <a:r>
              <a:rPr lang="en-US" sz="800" b="1" dirty="0" smtClean="0"/>
              <a:t>Feature</a:t>
            </a:r>
            <a:endParaRPr lang="en-US" sz="800" b="1" dirty="0"/>
          </a:p>
        </p:txBody>
      </p:sp>
      <p:sp>
        <p:nvSpPr>
          <p:cNvPr id="206" name="AutoShape 7"/>
          <p:cNvSpPr>
            <a:spLocks noChangeArrowheads="1"/>
          </p:cNvSpPr>
          <p:nvPr/>
        </p:nvSpPr>
        <p:spPr bwMode="auto">
          <a:xfrm>
            <a:off x="202803" y="965915"/>
            <a:ext cx="406797" cy="16927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lIns="18288" tIns="0" rIns="18288" bIns="0" anchor="ctr">
            <a:prstTxWarp prst="textNoShape">
              <a:avLst/>
            </a:prstTxWarp>
            <a:spAutoFit/>
          </a:bodyPr>
          <a:lstStyle/>
          <a:p>
            <a:pPr algn="ctr"/>
            <a:r>
              <a:rPr lang="en-US" sz="1100" dirty="0" smtClean="0">
                <a:latin typeface="Calibri" pitchFamily="-107" charset="0"/>
              </a:rPr>
              <a:t>FEX</a:t>
            </a:r>
            <a:endParaRPr lang="en-US" sz="1100" dirty="0">
              <a:latin typeface="Calibri" pitchFamily="-107" charset="0"/>
            </a:endParaRPr>
          </a:p>
        </p:txBody>
      </p:sp>
      <p:sp>
        <p:nvSpPr>
          <p:cNvPr id="207" name="AutoShape 10"/>
          <p:cNvSpPr>
            <a:spLocks noChangeArrowheads="1"/>
          </p:cNvSpPr>
          <p:nvPr/>
        </p:nvSpPr>
        <p:spPr bwMode="auto">
          <a:xfrm>
            <a:off x="100938" y="1464285"/>
            <a:ext cx="559462" cy="262915"/>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prstTxWarp prst="textNoShape">
              <a:avLst/>
            </a:prstTxWarp>
            <a:noAutofit/>
          </a:bodyPr>
          <a:lstStyle/>
          <a:p>
            <a:pPr algn="ctr"/>
            <a:r>
              <a:rPr lang="en-US" sz="1050" dirty="0" smtClean="0">
                <a:latin typeface="Calibri" pitchFamily="-107" charset="0"/>
              </a:rPr>
              <a:t>HYPO</a:t>
            </a:r>
            <a:endParaRPr lang="en-US" sz="1050" dirty="0">
              <a:latin typeface="Calibri" pitchFamily="-107" charset="0"/>
            </a:endParaRPr>
          </a:p>
        </p:txBody>
      </p:sp>
      <p:grpSp>
        <p:nvGrpSpPr>
          <p:cNvPr id="8" name="Group 239"/>
          <p:cNvGrpSpPr/>
          <p:nvPr/>
        </p:nvGrpSpPr>
        <p:grpSpPr>
          <a:xfrm>
            <a:off x="2850408" y="5563884"/>
            <a:ext cx="1569794" cy="207716"/>
            <a:chOff x="2107458" y="4106129"/>
            <a:chExt cx="1569794" cy="207716"/>
          </a:xfrm>
        </p:grpSpPr>
        <p:sp>
          <p:nvSpPr>
            <p:cNvPr id="241" name="AutoShape 11"/>
            <p:cNvSpPr>
              <a:spLocks noChangeArrowheads="1"/>
            </p:cNvSpPr>
            <p:nvPr/>
          </p:nvSpPr>
          <p:spPr bwMode="auto">
            <a:xfrm>
              <a:off x="2107458" y="4106129"/>
              <a:ext cx="347752" cy="207716"/>
            </a:xfrm>
            <a:prstGeom prst="flowChartAlternateProcess">
              <a:avLst/>
            </a:prstGeom>
            <a:solidFill>
              <a:srgbClr val="3333FF"/>
            </a:solidFill>
            <a:ln w="3175" algn="ctr">
              <a:solidFill>
                <a:srgbClr val="3333FF"/>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ESD</a:t>
              </a:r>
            </a:p>
          </p:txBody>
        </p:sp>
        <p:sp>
          <p:nvSpPr>
            <p:cNvPr id="242" name="AutoShape 12"/>
            <p:cNvSpPr>
              <a:spLocks noChangeArrowheads="1"/>
            </p:cNvSpPr>
            <p:nvPr/>
          </p:nvSpPr>
          <p:spPr bwMode="auto">
            <a:xfrm>
              <a:off x="2502934" y="4106129"/>
              <a:ext cx="368101" cy="207716"/>
            </a:xfrm>
            <a:prstGeom prst="flowChartAlternateProcess">
              <a:avLst/>
            </a:prstGeom>
            <a:solidFill>
              <a:srgbClr val="00CC66"/>
            </a:solidFill>
            <a:ln w="3175" algn="ctr">
              <a:solidFill>
                <a:srgbClr val="00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a:solidFill>
                    <a:srgbClr val="F9F9F9"/>
                  </a:solidFill>
                  <a:latin typeface="Arial" charset="0"/>
                  <a:ea typeface="+mn-ea"/>
                  <a:cs typeface="+mn-cs"/>
                </a:rPr>
                <a:t>AOD</a:t>
              </a:r>
            </a:p>
          </p:txBody>
        </p:sp>
        <p:sp>
          <p:nvSpPr>
            <p:cNvPr id="243" name="AutoShape 13"/>
            <p:cNvSpPr>
              <a:spLocks noChangeArrowheads="1"/>
            </p:cNvSpPr>
            <p:nvPr/>
          </p:nvSpPr>
          <p:spPr bwMode="auto">
            <a:xfrm>
              <a:off x="3322716" y="4106129"/>
              <a:ext cx="354536" cy="207716"/>
            </a:xfrm>
            <a:prstGeom prst="flowChartAlternateProcess">
              <a:avLst/>
            </a:prstGeom>
            <a:solidFill>
              <a:srgbClr val="FF3300"/>
            </a:solidFill>
            <a:ln w="3175" algn="ctr">
              <a:solidFill>
                <a:srgbClr val="FF0000"/>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TAG</a:t>
              </a:r>
            </a:p>
          </p:txBody>
        </p:sp>
        <p:sp>
          <p:nvSpPr>
            <p:cNvPr id="244" name="AutoShape 18"/>
            <p:cNvSpPr>
              <a:spLocks noChangeArrowheads="1"/>
            </p:cNvSpPr>
            <p:nvPr/>
          </p:nvSpPr>
          <p:spPr bwMode="auto">
            <a:xfrm>
              <a:off x="2918759" y="4106129"/>
              <a:ext cx="356232" cy="207716"/>
            </a:xfrm>
            <a:prstGeom prst="flowChartAlternateProcess">
              <a:avLst/>
            </a:prstGeom>
            <a:solidFill>
              <a:srgbClr val="FFCC66"/>
            </a:solidFill>
            <a:ln w="3175" algn="ctr">
              <a:solidFill>
                <a:srgbClr val="FF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DPD</a:t>
              </a:r>
            </a:p>
          </p:txBody>
        </p:sp>
      </p:grpSp>
      <p:sp>
        <p:nvSpPr>
          <p:cNvPr id="245" name="Parallelogram 244"/>
          <p:cNvSpPr>
            <a:spLocks/>
          </p:cNvSpPr>
          <p:nvPr/>
        </p:nvSpPr>
        <p:spPr>
          <a:xfrm>
            <a:off x="2402187" y="6096506"/>
            <a:ext cx="645506" cy="210026"/>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0" tIns="0" rIns="0" bIns="0" rtlCol="0" anchor="ctr">
            <a:spAutoFit/>
          </a:bodyPr>
          <a:lstStyle/>
          <a:p>
            <a:pPr algn="ctr"/>
            <a:r>
              <a:rPr lang="en-US" sz="1050" b="1" dirty="0" smtClean="0"/>
              <a:t>Feature</a:t>
            </a:r>
            <a:endParaRPr lang="en-US" sz="1050" b="1" dirty="0"/>
          </a:p>
        </p:txBody>
      </p:sp>
      <p:sp>
        <p:nvSpPr>
          <p:cNvPr id="61" name="Titre 5"/>
          <p:cNvSpPr txBox="1">
            <a:spLocks/>
          </p:cNvSpPr>
          <p:nvPr/>
        </p:nvSpPr>
        <p:spPr>
          <a:xfrm>
            <a:off x="165100" y="119529"/>
            <a:ext cx="8813800" cy="388471"/>
          </a:xfrm>
          <a:prstGeom prst="rect">
            <a:avLst/>
          </a:prstGeom>
          <a:solidFill>
            <a:srgbClr val="0A34E4"/>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p:spPr>
        <p:txBody>
          <a:bodyPr vert="horz" lIns="91440" tIns="45720" rIns="91440" bIns="45720" rtlCol="0" anchor="ctr">
            <a:noAutofit/>
          </a:bodyPr>
          <a:lstStyle/>
          <a:p>
            <a:pPr lvl="0" algn="ctr">
              <a:spcBef>
                <a:spcPct val="0"/>
              </a:spcBef>
            </a:pPr>
            <a:r>
              <a:rPr lang="en-US" sz="2400" dirty="0" smtClean="0">
                <a:ln w="10541" cmpd="sng">
                  <a:solidFill>
                    <a:prstClr val="white"/>
                  </a:solidFill>
                  <a:prstDash val="solid"/>
                </a:ln>
                <a:solidFill>
                  <a:prstClr val="white"/>
                </a:solidFill>
                <a:latin typeface="Calibri" pitchFamily="34" charset="0"/>
                <a:ea typeface="+mj-ea"/>
                <a:cs typeface="+mj-cs"/>
              </a:rPr>
              <a:t>The Trigger Execution</a:t>
            </a:r>
            <a:endParaRPr kumimoji="0" lang="en-US" sz="2400" b="0" i="0" u="none" strike="noStrike" kern="1200" cap="none" spc="0" normalizeH="0" baseline="0" noProof="0" dirty="0">
              <a:ln w="10541" cmpd="sng">
                <a:solidFill>
                  <a:schemeClr val="bg1"/>
                </a:solidFill>
                <a:prstDash val="solid"/>
              </a:ln>
              <a:solidFill>
                <a:schemeClr val="bg1"/>
              </a:solidFill>
              <a:effectLst/>
              <a:uLnTx/>
              <a:uFillTx/>
              <a:latin typeface="Calibri" pitchFamily="34" charset="0"/>
              <a:ea typeface="+mj-ea"/>
              <a:cs typeface="+mj-cs"/>
            </a:endParaRPr>
          </a:p>
        </p:txBody>
      </p:sp>
      <p:sp>
        <p:nvSpPr>
          <p:cNvPr id="62" name="Titre 61"/>
          <p:cNvSpPr>
            <a:spLocks noGrp="1"/>
          </p:cNvSpPr>
          <p:nvPr>
            <p:ph type="title"/>
          </p:nvPr>
        </p:nvSpPr>
        <p:spPr/>
        <p:txBody>
          <a:bodyPr/>
          <a:lstStyle/>
          <a:p>
            <a:r>
              <a:rPr smtClean="0"/>
              <a:t>The Trigger Execution</a:t>
            </a:r>
            <a:endParaRPr lang="en-US" dirty="0"/>
          </a:p>
        </p:txBody>
      </p:sp>
      <p:sp>
        <p:nvSpPr>
          <p:cNvPr id="63" name="Parallelogram 186"/>
          <p:cNvSpPr/>
          <p:nvPr/>
        </p:nvSpPr>
        <p:spPr>
          <a:xfrm>
            <a:off x="7537812" y="95250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smtClean="0"/>
              <a:t>EM_ROI</a:t>
            </a:r>
            <a:endParaRPr lang="en-US" sz="1200" b="1" dirty="0"/>
          </a:p>
        </p:txBody>
      </p:sp>
      <p:sp>
        <p:nvSpPr>
          <p:cNvPr id="73" name="Hexagone 72"/>
          <p:cNvSpPr/>
          <p:nvPr/>
        </p:nvSpPr>
        <p:spPr>
          <a:xfrm>
            <a:off x="1076326" y="6076951"/>
            <a:ext cx="1009650" cy="228600"/>
          </a:xfrm>
          <a:prstGeom prst="hexagon">
            <a:avLst/>
          </a:prstGeom>
          <a:ln w="50800"/>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sz="1200" b="1" dirty="0" smtClean="0">
                <a:solidFill>
                  <a:srgbClr val="FF0000"/>
                </a:solidFill>
              </a:rPr>
              <a:t>Navigation</a:t>
            </a:r>
            <a:endParaRPr lang="en-US" sz="1400" b="1" dirty="0">
              <a:solidFill>
                <a:srgbClr val="FF0000"/>
              </a:solidFill>
            </a:endParaRPr>
          </a:p>
        </p:txBody>
      </p:sp>
      <p:grpSp>
        <p:nvGrpSpPr>
          <p:cNvPr id="109" name="Groupe 108"/>
          <p:cNvGrpSpPr/>
          <p:nvPr/>
        </p:nvGrpSpPr>
        <p:grpSpPr>
          <a:xfrm>
            <a:off x="5600700" y="1695450"/>
            <a:ext cx="2012240" cy="4070985"/>
            <a:chOff x="5600700" y="1695450"/>
            <a:chExt cx="2012240" cy="4070985"/>
          </a:xfrm>
        </p:grpSpPr>
        <p:cxnSp>
          <p:nvCxnSpPr>
            <p:cNvPr id="68" name="Connecteur droit avec flèche 67"/>
            <p:cNvCxnSpPr>
              <a:stCxn id="70" idx="0"/>
              <a:endCxn id="187" idx="5"/>
            </p:cNvCxnSpPr>
            <p:nvPr/>
          </p:nvCxnSpPr>
          <p:spPr>
            <a:xfrm>
              <a:off x="6838950" y="1878330"/>
              <a:ext cx="773990" cy="46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Hexagone 69"/>
            <p:cNvSpPr/>
            <p:nvPr/>
          </p:nvSpPr>
          <p:spPr>
            <a:xfrm>
              <a:off x="5610225" y="1695450"/>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75" name="Hexagone 74"/>
            <p:cNvSpPr/>
            <p:nvPr/>
          </p:nvSpPr>
          <p:spPr>
            <a:xfrm>
              <a:off x="5629275" y="385762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7" name="Hexagone 96"/>
            <p:cNvSpPr/>
            <p:nvPr/>
          </p:nvSpPr>
          <p:spPr>
            <a:xfrm>
              <a:off x="5619750" y="43338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8" name="Hexagone 97"/>
            <p:cNvSpPr/>
            <p:nvPr/>
          </p:nvSpPr>
          <p:spPr>
            <a:xfrm>
              <a:off x="5600700" y="54006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cxnSp>
          <p:nvCxnSpPr>
            <p:cNvPr id="99" name="Connecteur droit avec flèche 98"/>
            <p:cNvCxnSpPr>
              <a:stCxn id="75" idx="0"/>
              <a:endCxn id="189" idx="5"/>
            </p:cNvCxnSpPr>
            <p:nvPr/>
          </p:nvCxnSpPr>
          <p:spPr>
            <a:xfrm flipV="1">
              <a:off x="6858000" y="4031774"/>
              <a:ext cx="749573" cy="87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stCxn id="97" idx="0"/>
              <a:endCxn id="191" idx="5"/>
            </p:cNvCxnSpPr>
            <p:nvPr/>
          </p:nvCxnSpPr>
          <p:spPr>
            <a:xfrm>
              <a:off x="6848475" y="4516755"/>
              <a:ext cx="759098" cy="2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98" idx="0"/>
              <a:endCxn id="190" idx="5"/>
            </p:cNvCxnSpPr>
            <p:nvPr/>
          </p:nvCxnSpPr>
          <p:spPr>
            <a:xfrm flipV="1">
              <a:off x="6829425" y="5579587"/>
              <a:ext cx="775135" cy="3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3" name="AutoShape 15"/>
          <p:cNvSpPr>
            <a:spLocks noChangeArrowheads="1"/>
          </p:cNvSpPr>
          <p:nvPr/>
        </p:nvSpPr>
        <p:spPr bwMode="auto">
          <a:xfrm>
            <a:off x="6271048" y="5576190"/>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γ OK?</a:t>
            </a:r>
            <a:endParaRPr lang="en-US" b="1" cap="all" dirty="0">
              <a:ln w="9000" cmpd="sng">
                <a:solidFill>
                  <a:schemeClr val="accent4">
                    <a:shade val="50000"/>
                    <a:satMod val="120000"/>
                  </a:schemeClr>
                </a:solidFill>
                <a:prstDash val="solid"/>
              </a:ln>
              <a:solidFill>
                <a:srgbClr val="00B050"/>
              </a:solidFill>
              <a:effectLst/>
            </a:endParaRPr>
          </a:p>
        </p:txBody>
      </p:sp>
      <p:sp>
        <p:nvSpPr>
          <p:cNvPr id="114" name="AutoShape 15"/>
          <p:cNvSpPr>
            <a:spLocks noChangeArrowheads="1"/>
          </p:cNvSpPr>
          <p:nvPr/>
        </p:nvSpPr>
        <p:spPr bwMode="auto">
          <a:xfrm>
            <a:off x="4873432" y="5583612"/>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e OK?</a:t>
            </a:r>
            <a:endParaRPr lang="en-US" b="1" cap="all" dirty="0">
              <a:ln w="9000" cmpd="sng">
                <a:solidFill>
                  <a:schemeClr val="accent4">
                    <a:shade val="50000"/>
                    <a:satMod val="120000"/>
                  </a:schemeClr>
                </a:solidFill>
                <a:prstDash val="solid"/>
              </a:ln>
              <a:solidFill>
                <a:srgbClr val="00B05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2">
                                            <p:txEl>
                                              <p:pRg st="11" end="11"/>
                                            </p:txEl>
                                          </p:spTgt>
                                        </p:tgtEl>
                                        <p:attrNameLst>
                                          <p:attrName>style.visibility</p:attrName>
                                        </p:attrNameLst>
                                      </p:cBhvr>
                                      <p:to>
                                        <p:strVal val="visible"/>
                                      </p:to>
                                    </p:set>
                                    <p:animEffect transition="in" filter="box(in)">
                                      <p:cBhvr>
                                        <p:cTn id="7" dur="500"/>
                                        <p:tgtEl>
                                          <p:spTgt spid="192">
                                            <p:txEl>
                                              <p:pRg st="11" end="1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ox(in)">
                                      <p:cBhvr>
                                        <p:cTn id="10" dur="500"/>
                                        <p:tgtEl>
                                          <p:spTgt spid="109"/>
                                        </p:tgtEl>
                                      </p:cBhvr>
                                    </p:animEffect>
                                  </p:childTnLst>
                                </p:cTn>
                              </p:par>
                              <p:par>
                                <p:cTn id="11" presetID="9" presetClass="emph" presetSubtype="0" nodeType="withEffect">
                                  <p:stCondLst>
                                    <p:cond delay="0"/>
                                  </p:stCondLst>
                                  <p:childTnLst>
                                    <p:set>
                                      <p:cBhvr rctx="PPT">
                                        <p:cTn id="12" dur="indefinite"/>
                                        <p:tgtEl>
                                          <p:spTgt spid="110"/>
                                        </p:tgtEl>
                                        <p:attrNameLst>
                                          <p:attrName>style.opacity</p:attrName>
                                        </p:attrNameLst>
                                      </p:cBhvr>
                                      <p:to>
                                        <p:strVal val="0.15"/>
                                      </p:to>
                                    </p:set>
                                    <p:animEffect filter="image" prLst="opacity: 0.15">
                                      <p:cBhvr rctx="IE">
                                        <p:cTn id="13" dur="indefinite"/>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92">
                                            <p:txEl>
                                              <p:pRg st="13" end="13"/>
                                            </p:txEl>
                                          </p:spTgt>
                                        </p:tgtEl>
                                        <p:attrNameLst>
                                          <p:attrName>style.visibility</p:attrName>
                                        </p:attrNameLst>
                                      </p:cBhvr>
                                      <p:to>
                                        <p:strVal val="visible"/>
                                      </p:to>
                                    </p:set>
                                    <p:animEffect transition="in" filter="box(in)">
                                      <p:cBhvr>
                                        <p:cTn id="18" dur="500"/>
                                        <p:tgtEl>
                                          <p:spTgt spid="192">
                                            <p:txEl>
                                              <p:pRg st="13" end="1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92">
                                            <p:txEl>
                                              <p:pRg st="14" end="14"/>
                                            </p:txEl>
                                          </p:spTgt>
                                        </p:tgtEl>
                                        <p:attrNameLst>
                                          <p:attrName>style.visibility</p:attrName>
                                        </p:attrNameLst>
                                      </p:cBhvr>
                                      <p:to>
                                        <p:strVal val="visible"/>
                                      </p:to>
                                    </p:set>
                                    <p:animEffect transition="in" filter="box(in)">
                                      <p:cBhvr>
                                        <p:cTn id="21" dur="500"/>
                                        <p:tgtEl>
                                          <p:spTgt spid="192">
                                            <p:txEl>
                                              <p:pRg st="14" end="1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45"/>
                                        </p:tgtEl>
                                        <p:attrNameLst>
                                          <p:attrName>style.visibility</p:attrName>
                                        </p:attrNameLst>
                                      </p:cBhvr>
                                      <p:to>
                                        <p:strVal val="visible"/>
                                      </p:to>
                                    </p:set>
                                    <p:animEffect transition="in" filter="box(in)">
                                      <p:cBhvr>
                                        <p:cTn id="24" dur="500"/>
                                        <p:tgtEl>
                                          <p:spTgt spid="2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ox(in)">
                                      <p:cBhvr>
                                        <p:cTn id="27" dur="500"/>
                                        <p:tgtEl>
                                          <p:spTgt spid="73"/>
                                        </p:tgtEl>
                                      </p:cBhvr>
                                    </p:animEffect>
                                  </p:childTnLst>
                                </p:cTn>
                              </p:par>
                              <p:par>
                                <p:cTn id="28" presetID="4"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box(in)">
                                      <p:cBhvr>
                                        <p:cTn id="33" dur="500"/>
                                        <p:tgtEl>
                                          <p:spTgt spid="11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box(in)">
                                      <p:cBhvr>
                                        <p:cTn id="3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73" grpId="0" animBg="1"/>
      <p:bldP spid="113" grpId="0" animBg="1"/>
      <p:bldP spid="114"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3106420"/>
          </a:xfrm>
        </p:spPr>
        <p:txBody>
          <a:bodyPr>
            <a:normAutofit fontScale="62500" lnSpcReduction="20000"/>
          </a:bodyPr>
          <a:lstStyle/>
          <a:p>
            <a:r>
              <a:rPr lang="en-US" dirty="0" smtClean="0"/>
              <a:t>Access always a two or three step process</a:t>
            </a:r>
          </a:p>
          <a:p>
            <a:pPr marL="690563" lvl="1" indent="-233363">
              <a:buFont typeface="+mj-lt"/>
              <a:buAutoNum type="arabicPeriod"/>
            </a:pPr>
            <a:r>
              <a:rPr lang="en-US" dirty="0" err="1" smtClean="0"/>
              <a:t>FeatureContainer</a:t>
            </a:r>
            <a:r>
              <a:rPr lang="en-US" dirty="0" smtClean="0"/>
              <a:t> </a:t>
            </a:r>
            <a:r>
              <a:rPr lang="en-US" i="1" dirty="0" err="1" smtClean="0"/>
              <a:t>fc</a:t>
            </a:r>
            <a:r>
              <a:rPr lang="en-US" dirty="0" smtClean="0"/>
              <a:t> from the TDT</a:t>
            </a:r>
          </a:p>
          <a:p>
            <a:pPr lvl="1">
              <a:buNone/>
            </a:pPr>
            <a:r>
              <a:rPr lang="en-US" dirty="0" smtClean="0">
                <a:solidFill>
                  <a:srgbClr val="60B5CC"/>
                </a:solidFill>
              </a:rPr>
              <a:t>2.</a:t>
            </a:r>
            <a:r>
              <a:rPr lang="en-US" dirty="0" smtClean="0"/>
              <a:t> List of Features&lt;T&gt;  from </a:t>
            </a:r>
            <a:r>
              <a:rPr lang="en-US" i="1" dirty="0" err="1" smtClean="0"/>
              <a:t>fc</a:t>
            </a:r>
            <a:endParaRPr lang="en-US" i="1" dirty="0" smtClean="0"/>
          </a:p>
          <a:p>
            <a:pPr lvl="2">
              <a:buNone/>
            </a:pPr>
            <a:r>
              <a:rPr lang="en-US" b="1" dirty="0" smtClean="0"/>
              <a:t>                    or</a:t>
            </a:r>
          </a:p>
          <a:p>
            <a:pPr lvl="1">
              <a:buNone/>
            </a:pPr>
            <a:r>
              <a:rPr lang="en-US" dirty="0" smtClean="0">
                <a:solidFill>
                  <a:srgbClr val="60B5CC"/>
                </a:solidFill>
              </a:rPr>
              <a:t>2.</a:t>
            </a:r>
            <a:r>
              <a:rPr lang="en-US" dirty="0" smtClean="0"/>
              <a:t> List of Combinations from </a:t>
            </a:r>
            <a:r>
              <a:rPr lang="en-US" i="1" dirty="0" err="1" smtClean="0"/>
              <a:t>fc</a:t>
            </a:r>
            <a:r>
              <a:rPr lang="en-US" dirty="0" smtClean="0"/>
              <a:t> and </a:t>
            </a:r>
            <a:r>
              <a:rPr lang="en-US" dirty="0" smtClean="0">
                <a:solidFill>
                  <a:srgbClr val="60B5CC"/>
                </a:solidFill>
              </a:rPr>
              <a:t>3.</a:t>
            </a:r>
            <a:r>
              <a:rPr lang="en-US" dirty="0" smtClean="0"/>
              <a:t> list of Features&lt;T&gt; from each Combination</a:t>
            </a:r>
          </a:p>
          <a:p>
            <a:endParaRPr lang="en-US" dirty="0" smtClean="0"/>
          </a:p>
          <a:p>
            <a:r>
              <a:rPr lang="en-US" dirty="0" smtClean="0">
                <a:hlinkClick r:id="rId2"/>
              </a:rPr>
              <a:t>Feature&lt; T &gt;</a:t>
            </a:r>
            <a:r>
              <a:rPr lang="en-US" dirty="0" smtClean="0"/>
              <a:t> has access to</a:t>
            </a:r>
          </a:p>
          <a:p>
            <a:pPr lvl="1">
              <a:buClr>
                <a:srgbClr val="60B5CC"/>
              </a:buClr>
            </a:pPr>
            <a:r>
              <a:rPr lang="en-US" dirty="0" smtClean="0"/>
              <a:t>Its constant object: const T*</a:t>
            </a:r>
          </a:p>
          <a:p>
            <a:pPr lvl="1"/>
            <a:r>
              <a:rPr lang="en-US" dirty="0" smtClean="0"/>
              <a:t>The </a:t>
            </a:r>
            <a:r>
              <a:rPr lang="en-US" dirty="0" err="1" smtClean="0"/>
              <a:t>TriggerElement</a:t>
            </a:r>
            <a:r>
              <a:rPr lang="en-US" dirty="0" smtClean="0"/>
              <a:t> to which the object has been attached</a:t>
            </a:r>
          </a:p>
          <a:p>
            <a:pPr lvl="2"/>
            <a:r>
              <a:rPr lang="en-US" dirty="0" smtClean="0"/>
              <a:t>This can be used with TDT::ancestor(</a:t>
            </a:r>
            <a:r>
              <a:rPr lang="en-US" dirty="0" err="1" smtClean="0"/>
              <a:t>TriggerElement</a:t>
            </a:r>
            <a:r>
              <a:rPr lang="en-US" dirty="0" smtClean="0"/>
              <a:t>*) method to find predecessors </a:t>
            </a:r>
          </a:p>
          <a:p>
            <a:pPr lvl="1"/>
            <a:r>
              <a:rPr lang="en-US" dirty="0" smtClean="0"/>
              <a:t>Label (key in SG)</a:t>
            </a:r>
          </a:p>
          <a:p>
            <a:pPr lvl="1"/>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re 4"/>
          <p:cNvSpPr>
            <a:spLocks noGrp="1"/>
          </p:cNvSpPr>
          <p:nvPr>
            <p:ph type="title"/>
          </p:nvPr>
        </p:nvSpPr>
        <p:spPr/>
        <p:txBody>
          <a:bodyPr/>
          <a:lstStyle/>
          <a:p>
            <a:r>
              <a:rPr lang="en-US" dirty="0" smtClean="0"/>
              <a:t>Working with Features</a:t>
            </a:r>
            <a:endParaRPr lang="en-US" dirty="0"/>
          </a:p>
        </p:txBody>
      </p:sp>
      <p:sp>
        <p:nvSpPr>
          <p:cNvPr id="9" name="ZoneTexte 8"/>
          <p:cNvSpPr txBox="1"/>
          <p:nvPr/>
        </p:nvSpPr>
        <p:spPr>
          <a:xfrm>
            <a:off x="121920" y="4165600"/>
            <a:ext cx="1675587" cy="400110"/>
          </a:xfrm>
          <a:prstGeom prst="rect">
            <a:avLst/>
          </a:prstGeom>
          <a:noFill/>
        </p:spPr>
        <p:txBody>
          <a:bodyPr wrap="none" rtlCol="0">
            <a:spAutoFit/>
          </a:bodyPr>
          <a:lstStyle/>
          <a:p>
            <a:r>
              <a:rPr lang="en-US" sz="2000" b="1" dirty="0" smtClean="0"/>
              <a:t> </a:t>
            </a:r>
            <a:r>
              <a:rPr lang="en-US" sz="2000" dirty="0" smtClean="0">
                <a:hlinkClick r:id="rId2"/>
              </a:rPr>
              <a:t>Feature&lt; T &gt;</a:t>
            </a:r>
            <a:r>
              <a:rPr lang="en-US" sz="2000" b="1" dirty="0" smtClean="0"/>
              <a:t>:</a:t>
            </a:r>
            <a:endParaRPr lang="en-US" sz="2000" b="1" dirty="0"/>
          </a:p>
        </p:txBody>
      </p:sp>
      <p:graphicFrame>
        <p:nvGraphicFramePr>
          <p:cNvPr id="7" name="Tableau 6"/>
          <p:cNvGraphicFramePr>
            <a:graphicFrameLocks noGrp="1"/>
          </p:cNvGraphicFramePr>
          <p:nvPr/>
        </p:nvGraphicFramePr>
        <p:xfrm>
          <a:off x="242656" y="4513252"/>
          <a:ext cx="8636000" cy="1804415"/>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199505">
                <a:tc>
                  <a:txBody>
                    <a:bodyPr/>
                    <a:lstStyle/>
                    <a:p>
                      <a:pPr algn="r"/>
                      <a:endParaRPr lang="en-US" dirty="0"/>
                    </a:p>
                  </a:txBody>
                  <a:tcPr marL="36576" marR="36576" marT="18288" marB="18288" anchor="ctr"/>
                </a:tc>
                <a:tc>
                  <a:txBody>
                    <a:bodyPr/>
                    <a:lstStyle/>
                    <a:p>
                      <a:r>
                        <a:rPr kumimoji="0" lang="en-US" sz="1400" b="1" kern="1200" dirty="0">
                          <a:solidFill>
                            <a:schemeClr val="dk1"/>
                          </a:solidFill>
                          <a:latin typeface="+mn-lt"/>
                          <a:ea typeface="+mn-ea"/>
                          <a:cs typeface="+mn-cs"/>
                          <a:hlinkClick r:id="rId3"/>
                        </a:rPr>
                        <a:t>operator const T *</a:t>
                      </a:r>
                      <a:r>
                        <a:rPr kumimoji="0" lang="en-US" sz="1400" b="1" kern="1200" dirty="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object pointer  (explicit conversion  </a:t>
                      </a:r>
                      <a:r>
                        <a:rPr lang="en-US" sz="1400" i="1" dirty="0" err="1" smtClean="0">
                          <a:hlinkClick r:id="rId4"/>
                        </a:rPr>
                        <a:t>cptr</a:t>
                      </a:r>
                      <a:r>
                        <a:rPr lang="en-US" sz="1400" i="1" dirty="0" smtClean="0"/>
                        <a:t> () for python)</a:t>
                      </a:r>
                      <a:endParaRPr kumimoji="0" lang="en-US" sz="1400" b="0" i="1" kern="1200" baseline="0" dirty="0" smtClean="0">
                        <a:solidFill>
                          <a:schemeClr val="dk1"/>
                        </a:solidFill>
                        <a:latin typeface="+mn-lt"/>
                        <a:ea typeface="+mn-ea"/>
                        <a:cs typeface="+mn-cs"/>
                      </a:endParaRPr>
                    </a:p>
                  </a:txBody>
                  <a:tcPr marL="36576" marR="36576" marT="18288" marB="18288" anchor="ctr"/>
                </a:tc>
              </a:tr>
              <a:tr h="199505">
                <a:tc>
                  <a:txBody>
                    <a:bodyPr/>
                    <a:lstStyle/>
                    <a:p>
                      <a:endParaRPr lang="en-US" dirty="0"/>
                    </a:p>
                  </a:txBody>
                  <a:tcPr marL="36576" marR="36576"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hlinkClick r:id="rId5"/>
                        </a:rPr>
                        <a:t>operator const HLT::</a:t>
                      </a:r>
                      <a:r>
                        <a:rPr kumimoji="0" lang="en-US" sz="1400" b="1" kern="1200" dirty="0" err="1" smtClean="0">
                          <a:solidFill>
                            <a:schemeClr val="dk1"/>
                          </a:solidFill>
                          <a:latin typeface="+mn-lt"/>
                          <a:ea typeface="+mn-ea"/>
                          <a:cs typeface="+mn-cs"/>
                          <a:hlinkClick r:id="rId5"/>
                        </a:rPr>
                        <a:t>TriggerElement</a:t>
                      </a:r>
                      <a:r>
                        <a:rPr kumimoji="0" lang="en-US" sz="1400" b="1" kern="1200" dirty="0" smtClean="0">
                          <a:solidFill>
                            <a:schemeClr val="dk1"/>
                          </a:solidFill>
                          <a:latin typeface="+mn-lt"/>
                          <a:ea typeface="+mn-ea"/>
                          <a:cs typeface="+mn-cs"/>
                          <a:hlinkClick r:id="rId5"/>
                        </a:rPr>
                        <a:t> *</a:t>
                      </a:r>
                      <a:r>
                        <a:rPr kumimoji="0" lang="en-US" sz="1400" b="1" kern="1200" dirty="0" smtClean="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a:t>
                      </a:r>
                      <a:r>
                        <a:rPr kumimoji="0" lang="en-US" sz="1400" b="0" i="1" kern="1200" baseline="0" dirty="0" err="1" smtClean="0">
                          <a:solidFill>
                            <a:schemeClr val="dk1"/>
                          </a:solidFill>
                          <a:latin typeface="+mn-lt"/>
                          <a:ea typeface="+mn-ea"/>
                          <a:cs typeface="+mn-cs"/>
                        </a:rPr>
                        <a:t>TriggerElement</a:t>
                      </a:r>
                      <a:r>
                        <a:rPr kumimoji="0" lang="en-US" sz="1400" b="0" i="1" kern="1200" baseline="0" dirty="0" smtClean="0">
                          <a:solidFill>
                            <a:schemeClr val="dk1"/>
                          </a:solidFill>
                          <a:latin typeface="+mn-lt"/>
                          <a:ea typeface="+mn-ea"/>
                          <a:cs typeface="+mn-cs"/>
                        </a:rPr>
                        <a:t>  (explicit conversion </a:t>
                      </a:r>
                      <a:r>
                        <a:rPr lang="en-US" sz="1400" i="1" dirty="0" err="1" smtClean="0">
                          <a:hlinkClick r:id="rId6"/>
                        </a:rPr>
                        <a:t>te</a:t>
                      </a:r>
                      <a:r>
                        <a:rPr lang="en-US" sz="1400" i="1" dirty="0" smtClean="0"/>
                        <a:t> () for python</a:t>
                      </a:r>
                      <a:r>
                        <a:rPr kumimoji="0" lang="en-US" sz="1400" b="0" i="1" kern="1200" baseline="0" dirty="0" smtClean="0">
                          <a:solidFill>
                            <a:schemeClr val="dk1"/>
                          </a:solidFill>
                          <a:latin typeface="+mn-lt"/>
                          <a:ea typeface="+mn-ea"/>
                          <a:cs typeface="+mn-cs"/>
                        </a:rPr>
                        <a:t>)</a:t>
                      </a:r>
                    </a:p>
                  </a:txBody>
                  <a:tcPr marL="36576" marR="36576" marT="18288" marB="18288" anchor="ctr"/>
                </a:tc>
              </a:tr>
              <a:tr h="199505">
                <a:tc>
                  <a:txBody>
                    <a:bodyPr/>
                    <a:lstStyle/>
                    <a:p>
                      <a:pPr algn="r"/>
                      <a:endParaRPr kumimoji="0" lang="en-US" sz="1100" b="1" kern="1200" dirty="0" smtClean="0">
                        <a:solidFill>
                          <a:schemeClr val="dk1"/>
                        </a:solidFill>
                        <a:latin typeface="+mn-lt"/>
                        <a:ea typeface="+mn-ea"/>
                        <a:cs typeface="+mn-cs"/>
                      </a:endParaRPr>
                    </a:p>
                  </a:txBody>
                  <a:tcPr marL="36576" marR="36576" marT="18288" marB="18288" anchor="ctr"/>
                </a:tc>
                <a:tc>
                  <a:txBody>
                    <a:bodyPr/>
                    <a:lstStyle/>
                    <a:p>
                      <a:r>
                        <a:rPr kumimoji="0" lang="en-US" sz="1400" b="1" kern="1200" dirty="0" smtClean="0">
                          <a:solidFill>
                            <a:schemeClr val="dk1"/>
                          </a:solidFill>
                          <a:latin typeface="+mn-lt"/>
                          <a:ea typeface="+mn-ea"/>
                          <a:cs typeface="+mn-cs"/>
                          <a:hlinkClick r:id="rId7"/>
                        </a:rPr>
                        <a:t>operator const std::string</a:t>
                      </a:r>
                      <a:r>
                        <a:rPr kumimoji="0" lang="en-US" sz="1400" b="1" kern="1200" dirty="0" smtClean="0">
                          <a:solidFill>
                            <a:schemeClr val="dk1"/>
                          </a:solidFill>
                          <a:latin typeface="+mn-lt"/>
                          <a:ea typeface="+mn-ea"/>
                          <a:cs typeface="+mn-cs"/>
                        </a:rPr>
                        <a:t> () const </a:t>
                      </a:r>
                      <a:endParaRPr kumimoji="0" lang="en-US" sz="1400" b="1" kern="1200" dirty="0">
                        <a:solidFill>
                          <a:schemeClr val="dk1"/>
                        </a:solidFill>
                        <a:latin typeface="+mn-lt"/>
                        <a:ea typeface="+mn-ea"/>
                        <a:cs typeface="+mn-cs"/>
                      </a:endParaRP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explicit conversion to feature label  (explicit conversion </a:t>
                      </a:r>
                      <a:r>
                        <a:rPr kumimoji="0" lang="en-US" sz="1400" b="0" i="1" kern="1200" dirty="0" smtClean="0">
                          <a:solidFill>
                            <a:schemeClr val="dk1"/>
                          </a:solidFill>
                          <a:latin typeface="+mn-lt"/>
                          <a:ea typeface="+mn-ea"/>
                          <a:cs typeface="+mn-cs"/>
                          <a:hlinkClick r:id="rId8"/>
                        </a:rPr>
                        <a:t>label</a:t>
                      </a:r>
                      <a:r>
                        <a:rPr kumimoji="0" lang="en-US" sz="1400" b="0" i="1" kern="1200" dirty="0" smtClean="0">
                          <a:solidFill>
                            <a:schemeClr val="dk1"/>
                          </a:solidFill>
                          <a:latin typeface="+mn-lt"/>
                          <a:ea typeface="+mn-ea"/>
                          <a:cs typeface="+mn-cs"/>
                        </a:rPr>
                        <a:t> ()  for </a:t>
                      </a:r>
                      <a:r>
                        <a:rPr kumimoji="0" lang="en-US" sz="1400" b="0" i="1" kern="1200" dirty="0" err="1" smtClean="0">
                          <a:solidFill>
                            <a:schemeClr val="dk1"/>
                          </a:solidFill>
                          <a:latin typeface="+mn-lt"/>
                          <a:ea typeface="+mn-ea"/>
                          <a:cs typeface="+mn-cs"/>
                        </a:rPr>
                        <a:t>pyton</a:t>
                      </a:r>
                      <a:r>
                        <a:rPr kumimoji="0" lang="en-US" sz="1400" b="0" i="1" kern="1200" dirty="0" smtClean="0">
                          <a:solidFill>
                            <a:schemeClr val="dk1"/>
                          </a:solidFill>
                          <a:latin typeface="+mn-lt"/>
                          <a:ea typeface="+mn-ea"/>
                          <a:cs typeface="+mn-cs"/>
                        </a:rPr>
                        <a:t>)</a:t>
                      </a:r>
                      <a:endParaRPr kumimoji="0" lang="en-US" sz="1400" b="0" i="1" kern="1200" baseline="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7640" y="721360"/>
            <a:ext cx="8813800" cy="1320800"/>
          </a:xfrm>
        </p:spPr>
        <p:txBody>
          <a:bodyPr>
            <a:normAutofit fontScale="47500" lnSpcReduction="20000"/>
          </a:bodyPr>
          <a:lstStyle/>
          <a:p>
            <a:r>
              <a:rPr lang="en-US" dirty="0" smtClean="0"/>
              <a:t>Some methods are not needed for most physics analyses, but for detailed trigger investigation (rate tool, timing tools, trigger validation)</a:t>
            </a:r>
          </a:p>
          <a:p>
            <a:endParaRPr lang="en-US" dirty="0" smtClean="0"/>
          </a:p>
          <a:p>
            <a:r>
              <a:rPr lang="en-US" dirty="0" smtClean="0"/>
              <a:t>Access via </a:t>
            </a:r>
            <a:br>
              <a:rPr lang="en-US" dirty="0" smtClean="0"/>
            </a:br>
            <a:r>
              <a:rPr lang="en-US" dirty="0" smtClean="0"/>
              <a:t>   </a:t>
            </a:r>
            <a:r>
              <a:rPr lang="en-US" dirty="0" smtClean="0">
                <a:latin typeface="Courier New" pitchFamily="49" charset="0"/>
                <a:cs typeface="Courier New" pitchFamily="49" charset="0"/>
              </a:rPr>
              <a:t>Trig::</a:t>
            </a:r>
            <a:r>
              <a:rPr lang="en-US" dirty="0" err="1" smtClean="0">
                <a:latin typeface="Courier New" pitchFamily="49" charset="0"/>
                <a:cs typeface="Courier New" pitchFamily="49" charset="0"/>
              </a:rPr>
              <a:t>ExpertMethods</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tdt</a:t>
            </a:r>
            <a:r>
              <a:rPr lang="en-US" dirty="0" smtClean="0">
                <a:latin typeface="Courier New" pitchFamily="49" charset="0"/>
                <a:cs typeface="Courier New" pitchFamily="49" charset="0"/>
              </a:rPr>
              <a:t>-&gt;</a:t>
            </a:r>
            <a:r>
              <a:rPr lang="en-US" dirty="0" err="1" smtClean="0">
                <a:latin typeface="Courier New" pitchFamily="49" charset="0"/>
                <a:cs typeface="Courier New" pitchFamily="49" charset="0"/>
              </a:rPr>
              <a:t>ExperimentalAndExpertMethods</a:t>
            </a:r>
            <a:r>
              <a:rPr lang="en-US" dirty="0" smtClean="0">
                <a:latin typeface="Courier New" pitchFamily="49" charset="0"/>
                <a:cs typeface="Courier New" pitchFamily="49" charset="0"/>
              </a:rPr>
              <a:t>();</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-&gt;enable();</a:t>
            </a:r>
            <a:endParaRPr lang="en-US" dirty="0">
              <a:latin typeface="Courier New" pitchFamily="49" charset="0"/>
              <a:cs typeface="Courier New" pitchFamily="49" charset="0"/>
            </a:endParaRP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Titre 4"/>
          <p:cNvSpPr>
            <a:spLocks noGrp="1"/>
          </p:cNvSpPr>
          <p:nvPr>
            <p:ph type="title"/>
          </p:nvPr>
        </p:nvSpPr>
        <p:spPr/>
        <p:txBody>
          <a:bodyPr/>
          <a:lstStyle/>
          <a:p>
            <a:r>
              <a:rPr lang="en-US" dirty="0" smtClean="0"/>
              <a:t>Expert Access with the TDT</a:t>
            </a:r>
            <a:endParaRPr lang="en-US" dirty="0"/>
          </a:p>
        </p:txBody>
      </p:sp>
      <p:graphicFrame>
        <p:nvGraphicFramePr>
          <p:cNvPr id="6" name="Tableau 5"/>
          <p:cNvGraphicFramePr>
            <a:graphicFrameLocks noGrp="1"/>
          </p:cNvGraphicFramePr>
          <p:nvPr/>
        </p:nvGraphicFramePr>
        <p:xfrm>
          <a:off x="252816" y="2806372"/>
          <a:ext cx="6666144" cy="3413759"/>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063664"/>
                <a:gridCol w="4602480"/>
              </a:tblGrid>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TriggerItem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a:solidFill>
                            <a:schemeClr val="dk1"/>
                          </a:solidFill>
                          <a:latin typeface="+mn-lt"/>
                          <a:ea typeface="+mn-ea"/>
                          <a:cs typeface="+mn-cs"/>
                          <a:hlinkClick r:id="rId2"/>
                        </a:rPr>
                        <a:t>getItemConfigurationDetails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err="1" smtClean="0">
                          <a:solidFill>
                            <a:schemeClr val="dk1"/>
                          </a:solidFill>
                          <a:latin typeface="+mn-lt"/>
                          <a:ea typeface="+mn-ea"/>
                          <a:cs typeface="+mn-cs"/>
                        </a:rPr>
                        <a:t>TrigConf</a:t>
                      </a:r>
                      <a:r>
                        <a:rPr kumimoji="0" lang="en-US" sz="1400" b="0" i="1" kern="1200" baseline="0" dirty="0" smtClean="0">
                          <a:solidFill>
                            <a:schemeClr val="dk1"/>
                          </a:solidFill>
                          <a:latin typeface="+mn-lt"/>
                          <a:ea typeface="+mn-ea"/>
                          <a:cs typeface="+mn-cs"/>
                        </a:rPr>
                        <a:t>::</a:t>
                      </a:r>
                      <a:r>
                        <a:rPr kumimoji="0" lang="en-US" sz="1400" b="0" i="1" kern="1200" baseline="0" dirty="0" err="1" smtClean="0">
                          <a:solidFill>
                            <a:schemeClr val="dk1"/>
                          </a:solidFill>
                          <a:latin typeface="+mn-lt"/>
                          <a:ea typeface="+mn-ea"/>
                          <a:cs typeface="+mn-cs"/>
                        </a:rPr>
                        <a:t>TriggerItem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3"/>
                        </a:rPr>
                        <a:t>getChainConfigurationDetails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TrigConf::HLTChain chain: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4"/>
                        </a:rPr>
                        <a:t>LVL1CTP::Lvl1Item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5"/>
                        </a:rPr>
                        <a:t>getItemDetails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4"/>
                        </a:rPr>
                        <a:t>LVL1CTP::Lvl1Item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6"/>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7"/>
                        </a:rPr>
                        <a:t>getChainDetails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6"/>
                        </a:rPr>
                        <a:t>HLT::Chain</a:t>
                      </a:r>
                      <a:r>
                        <a:rPr kumimoji="0" lang="en-US" sz="1400" b="0" i="1" kern="1200" baseline="0" dirty="0" smtClean="0">
                          <a:solidFill>
                            <a:schemeClr val="dk1"/>
                          </a:solidFill>
                          <a:latin typeface="+mn-lt"/>
                          <a:ea typeface="+mn-ea"/>
                          <a:cs typeface="+mn-cs"/>
                        </a:rPr>
                        <a:t> </a:t>
                      </a:r>
                      <a:r>
                        <a:rPr kumimoji="0" lang="en-US" sz="1400" b="0" i="1" kern="1200" baseline="0" dirty="0" err="1" smtClean="0">
                          <a:solidFill>
                            <a:schemeClr val="dk1"/>
                          </a:solidFill>
                          <a:latin typeface="+mn-lt"/>
                          <a:ea typeface="+mn-ea"/>
                          <a:cs typeface="+mn-cs"/>
                        </a:rPr>
                        <a:t>chain</a:t>
                      </a:r>
                      <a:r>
                        <a:rPr kumimoji="0" lang="en-US" sz="1400" b="0" i="1" kern="1200" baseline="0" dirty="0" smtClean="0">
                          <a:solidFill>
                            <a:schemeClr val="dk1"/>
                          </a:solidFill>
                          <a:latin typeface="+mn-lt"/>
                          <a:ea typeface="+mn-ea"/>
                          <a:cs typeface="+mn-cs"/>
                        </a:rPr>
                        <a:t>: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8"/>
                        </a:rPr>
                        <a:t>HLT::</a:t>
                      </a:r>
                      <a:r>
                        <a:rPr kumimoji="0" lang="en-US" sz="1100" b="1" kern="1200" dirty="0" err="1" smtClean="0">
                          <a:solidFill>
                            <a:schemeClr val="dk1"/>
                          </a:solidFill>
                          <a:latin typeface="+mn-lt"/>
                          <a:ea typeface="+mn-ea"/>
                          <a:cs typeface="+mn-cs"/>
                          <a:hlinkClick r:id="rId8"/>
                        </a:rPr>
                        <a:t>NavigationCore</a:t>
                      </a:r>
                      <a:r>
                        <a:rPr kumimoji="0" lang="en-US" sz="1100" b="1" kern="1200" dirty="0" smtClean="0">
                          <a:solidFill>
                            <a:schemeClr val="dk1"/>
                          </a:solidFill>
                          <a:latin typeface="+mn-lt"/>
                          <a:ea typeface="+mn-ea"/>
                          <a:cs typeface="+mn-cs"/>
                        </a:rPr>
                        <a:t> *</a:t>
                      </a:r>
                      <a:r>
                        <a:rPr lang="en-US" dirty="0"/>
                        <a:t> </a:t>
                      </a:r>
                    </a:p>
                  </a:txBody>
                  <a:tcPr/>
                </a:tc>
                <a:tc>
                  <a:txBody>
                    <a:bodyPr/>
                    <a:lstStyle/>
                    <a:p>
                      <a:r>
                        <a:rPr kumimoji="0" lang="en-US" sz="1400" b="1" kern="1200" dirty="0" err="1">
                          <a:solidFill>
                            <a:schemeClr val="dk1"/>
                          </a:solidFill>
                          <a:latin typeface="+mn-lt"/>
                          <a:ea typeface="+mn-ea"/>
                          <a:cs typeface="+mn-cs"/>
                          <a:hlinkClick r:id="rId9"/>
                        </a:rPr>
                        <a:t>getNavigation</a:t>
                      </a:r>
                      <a:r>
                        <a:rPr kumimoji="0" lang="en-US" sz="1400" b="1" kern="1200" dirty="0">
                          <a:solidFill>
                            <a:schemeClr val="dk1"/>
                          </a:solidFill>
                          <a:latin typeface="+mn-lt"/>
                          <a:ea typeface="+mn-ea"/>
                          <a:cs typeface="+mn-cs"/>
                        </a:rPr>
                        <a:t> () const </a:t>
                      </a:r>
                    </a:p>
                  </a:txBody>
                  <a:tcPr anchor="b"/>
                </a:tc>
              </a:tr>
              <a:tr h="199505">
                <a:tc>
                  <a:txBody>
                    <a:bodyPr/>
                    <a:lstStyle/>
                    <a:p>
                      <a:pPr algn="l"/>
                      <a:r>
                        <a:rPr lang="en-US" dirty="0"/>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8"/>
                        </a:rPr>
                        <a:t>HLT::</a:t>
                      </a:r>
                      <a:r>
                        <a:rPr kumimoji="0" lang="en-US" sz="1400" b="0" i="1" kern="1200" baseline="0" dirty="0" err="1" smtClean="0">
                          <a:solidFill>
                            <a:schemeClr val="dk1"/>
                          </a:solidFill>
                          <a:latin typeface="+mn-lt"/>
                          <a:ea typeface="+mn-ea"/>
                          <a:cs typeface="+mn-cs"/>
                          <a:hlinkClick r:id="rId8"/>
                        </a:rPr>
                        <a:t>NavigationCore</a:t>
                      </a:r>
                      <a:r>
                        <a:rPr kumimoji="0" lang="en-US" sz="1400" b="0" i="1" kern="1200" baseline="0" dirty="0" smtClean="0">
                          <a:solidFill>
                            <a:schemeClr val="dk1"/>
                          </a:solidFill>
                          <a:latin typeface="+mn-lt"/>
                          <a:ea typeface="+mn-ea"/>
                          <a:cs typeface="+mn-cs"/>
                        </a:rPr>
                        <a:t> </a:t>
                      </a:r>
                    </a:p>
                  </a:txBody>
                  <a:tcPr anchor="ctr"/>
                </a:tc>
              </a:tr>
            </a:tbl>
          </a:graphicData>
        </a:graphic>
      </p:graphicFrame>
      <p:sp>
        <p:nvSpPr>
          <p:cNvPr id="7" name="Accolade fermante 6"/>
          <p:cNvSpPr/>
          <p:nvPr/>
        </p:nvSpPr>
        <p:spPr>
          <a:xfrm>
            <a:off x="7132320" y="2844800"/>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ZoneTexte 7"/>
          <p:cNvSpPr txBox="1"/>
          <p:nvPr/>
        </p:nvSpPr>
        <p:spPr>
          <a:xfrm>
            <a:off x="7421352" y="2998601"/>
            <a:ext cx="1491418" cy="923330"/>
          </a:xfrm>
          <a:prstGeom prst="rect">
            <a:avLst/>
          </a:prstGeom>
          <a:noFill/>
        </p:spPr>
        <p:txBody>
          <a:bodyPr wrap="square" rtlCol="0">
            <a:spAutoFit/>
          </a:bodyPr>
          <a:lstStyle/>
          <a:p>
            <a:r>
              <a:rPr lang="en-US" dirty="0" smtClean="0"/>
              <a:t>Access to trigger configuration</a:t>
            </a:r>
            <a:endParaRPr lang="en-US" dirty="0"/>
          </a:p>
        </p:txBody>
      </p:sp>
      <p:sp>
        <p:nvSpPr>
          <p:cNvPr id="9" name="Accolade fermante 8"/>
          <p:cNvSpPr/>
          <p:nvPr/>
        </p:nvSpPr>
        <p:spPr>
          <a:xfrm>
            <a:off x="7137575" y="4184869"/>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ZoneTexte 9"/>
          <p:cNvSpPr txBox="1"/>
          <p:nvPr/>
        </p:nvSpPr>
        <p:spPr>
          <a:xfrm>
            <a:off x="7426606" y="4202040"/>
            <a:ext cx="1570249" cy="1200329"/>
          </a:xfrm>
          <a:prstGeom prst="rect">
            <a:avLst/>
          </a:prstGeom>
          <a:noFill/>
        </p:spPr>
        <p:txBody>
          <a:bodyPr wrap="square" rtlCol="0">
            <a:spAutoFit/>
          </a:bodyPr>
          <a:lstStyle/>
          <a:p>
            <a:r>
              <a:rPr lang="en-US" dirty="0" smtClean="0"/>
              <a:t>Access to complete trigger decision</a:t>
            </a:r>
            <a:endParaRPr lang="en-US" dirty="0"/>
          </a:p>
        </p:txBody>
      </p:sp>
      <p:sp>
        <p:nvSpPr>
          <p:cNvPr id="11" name="ZoneTexte 10"/>
          <p:cNvSpPr txBox="1"/>
          <p:nvPr/>
        </p:nvSpPr>
        <p:spPr>
          <a:xfrm>
            <a:off x="7421356" y="5436970"/>
            <a:ext cx="1570249" cy="646331"/>
          </a:xfrm>
          <a:prstGeom prst="rect">
            <a:avLst/>
          </a:prstGeom>
          <a:noFill/>
        </p:spPr>
        <p:txBody>
          <a:bodyPr wrap="square" rtlCol="0">
            <a:spAutoFit/>
          </a:bodyPr>
          <a:lstStyle/>
          <a:p>
            <a:r>
              <a:rPr lang="en-US" dirty="0" smtClean="0"/>
              <a:t>Access to Navigation</a:t>
            </a:r>
            <a:endParaRPr lang="en-US" dirty="0"/>
          </a:p>
        </p:txBody>
      </p:sp>
      <p:sp>
        <p:nvSpPr>
          <p:cNvPr id="12" name="Rectangle 11"/>
          <p:cNvSpPr/>
          <p:nvPr/>
        </p:nvSpPr>
        <p:spPr>
          <a:xfrm>
            <a:off x="257717" y="2431534"/>
            <a:ext cx="1706557" cy="369332"/>
          </a:xfrm>
          <a:prstGeom prst="rect">
            <a:avLst/>
          </a:prstGeom>
        </p:spPr>
        <p:txBody>
          <a:bodyPr wrap="none" lIns="0">
            <a:spAutoFit/>
          </a:bodyPr>
          <a:lstStyle/>
          <a:p>
            <a:r>
              <a:rPr lang="en-US" b="1" dirty="0" err="1" smtClean="0">
                <a:hlinkClick r:id="rId10"/>
              </a:rPr>
              <a:t>ExpertMethods</a:t>
            </a:r>
            <a:r>
              <a:rPr lang="en-US" b="1" dirty="0" smtClean="0"/>
              <a:t>:</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966200" cy="5615940"/>
          </a:xfrm>
        </p:spPr>
        <p:txBody>
          <a:bodyPr>
            <a:normAutofit fontScale="85000" lnSpcReduction="20000"/>
          </a:bodyPr>
          <a:lstStyle/>
          <a:p>
            <a:r>
              <a:rPr lang="en-US" b="1" dirty="0" smtClean="0">
                <a:solidFill>
                  <a:srgbClr val="C00000"/>
                </a:solidFill>
              </a:rPr>
              <a:t>FEXs</a:t>
            </a:r>
            <a:r>
              <a:rPr lang="en-US" dirty="0" smtClean="0"/>
              <a:t> create </a:t>
            </a:r>
            <a:r>
              <a:rPr lang="en-US" b="1" dirty="0" smtClean="0">
                <a:solidFill>
                  <a:srgbClr val="0000FF"/>
                </a:solidFill>
              </a:rPr>
              <a:t>trigger objects</a:t>
            </a:r>
            <a:r>
              <a:rPr lang="en-US" dirty="0" smtClean="0"/>
              <a:t>, which they attach to a </a:t>
            </a:r>
            <a:r>
              <a:rPr lang="en-US" b="1" dirty="0" err="1" smtClean="0">
                <a:solidFill>
                  <a:srgbClr val="7030A0"/>
                </a:solidFill>
              </a:rPr>
              <a:t>TriggerElement</a:t>
            </a:r>
            <a:r>
              <a:rPr lang="en-US" dirty="0" smtClean="0"/>
              <a:t>, sometimes with a </a:t>
            </a:r>
            <a:r>
              <a:rPr lang="en-US" sz="3100" b="1" i="1" dirty="0" smtClean="0">
                <a:solidFill>
                  <a:schemeClr val="accent6">
                    <a:lumMod val="50000"/>
                  </a:schemeClr>
                </a:solidFill>
              </a:rPr>
              <a:t>Label</a:t>
            </a:r>
            <a:r>
              <a:rPr lang="en-US" sz="3100" dirty="0" smtClean="0"/>
              <a:t>.</a:t>
            </a:r>
          </a:p>
          <a:p>
            <a:pPr lvl="2"/>
            <a:r>
              <a:rPr lang="en-US" dirty="0" smtClean="0"/>
              <a:t>Two examples for the current 10</a:t>
            </a:r>
            <a:r>
              <a:rPr lang="en-US" baseline="30000" dirty="0" smtClean="0"/>
              <a:t>31</a:t>
            </a:r>
            <a:r>
              <a:rPr lang="en-US" dirty="0" smtClean="0"/>
              <a:t> menu and 15.4.0: </a:t>
            </a:r>
          </a:p>
          <a:p>
            <a:pPr lvl="3"/>
            <a:r>
              <a:rPr lang="en-US" dirty="0" err="1" smtClean="0">
                <a:solidFill>
                  <a:srgbClr val="C00000"/>
                </a:solidFill>
              </a:rPr>
              <a:t>InDet</a:t>
            </a:r>
            <a:r>
              <a:rPr lang="en-US" dirty="0" smtClean="0">
                <a:solidFill>
                  <a:srgbClr val="C00000"/>
                </a:solidFill>
              </a:rPr>
              <a:t>::</a:t>
            </a:r>
            <a:r>
              <a:rPr lang="en-US" dirty="0" err="1" smtClean="0">
                <a:solidFill>
                  <a:srgbClr val="C00000"/>
                </a:solidFill>
              </a:rPr>
              <a:t>Pixel_TrgClusterization</a:t>
            </a:r>
            <a:r>
              <a:rPr lang="en-US" dirty="0" smtClean="0">
                <a:solidFill>
                  <a:srgbClr val="C00000"/>
                </a:solidFill>
              </a:rPr>
              <a:t>/</a:t>
            </a:r>
            <a:r>
              <a:rPr lang="en-US" dirty="0" err="1" smtClean="0">
                <a:solidFill>
                  <a:srgbClr val="C00000"/>
                </a:solidFill>
              </a:rPr>
              <a:t>PixelClustering_Tau_EFID</a:t>
            </a:r>
            <a:r>
              <a:rPr lang="en-US" dirty="0" smtClean="0"/>
              <a:t> attaches </a:t>
            </a:r>
            <a:r>
              <a:rPr lang="en-US" dirty="0" err="1" smtClean="0">
                <a:solidFill>
                  <a:srgbClr val="0000FF"/>
                </a:solidFill>
              </a:rPr>
              <a:t>PixelClusterContainer</a:t>
            </a:r>
            <a:r>
              <a:rPr lang="en-US" dirty="0" smtClean="0"/>
              <a:t> objects to </a:t>
            </a:r>
            <a:r>
              <a:rPr lang="en-US" dirty="0" smtClean="0">
                <a:solidFill>
                  <a:srgbClr val="7030A0"/>
                </a:solidFill>
              </a:rPr>
              <a:t>EFtau16i_loosetr</a:t>
            </a:r>
            <a:r>
              <a:rPr lang="en-US" dirty="0" smtClean="0"/>
              <a:t>. </a:t>
            </a:r>
          </a:p>
          <a:p>
            <a:pPr lvl="3"/>
            <a:r>
              <a:rPr lang="en-US" dirty="0" err="1" smtClean="0">
                <a:solidFill>
                  <a:srgbClr val="C00000"/>
                </a:solidFill>
              </a:rPr>
              <a:t>TrigJetRec</a:t>
            </a:r>
            <a:r>
              <a:rPr lang="en-US" dirty="0" smtClean="0">
                <a:solidFill>
                  <a:srgbClr val="C00000"/>
                </a:solidFill>
              </a:rPr>
              <a:t>/</a:t>
            </a:r>
            <a:r>
              <a:rPr lang="en-US" dirty="0" err="1" smtClean="0">
                <a:solidFill>
                  <a:srgbClr val="C00000"/>
                </a:solidFill>
              </a:rPr>
              <a:t>TrigJetRec_Cone</a:t>
            </a:r>
            <a:r>
              <a:rPr lang="en-US" dirty="0" smtClean="0"/>
              <a:t> attaches </a:t>
            </a:r>
            <a:r>
              <a:rPr lang="en-US" dirty="0" err="1" smtClean="0">
                <a:solidFill>
                  <a:srgbClr val="0000FF"/>
                </a:solidFill>
              </a:rPr>
              <a:t>JetCollection</a:t>
            </a:r>
            <a:r>
              <a:rPr lang="en-US" dirty="0" smtClean="0"/>
              <a:t> objects to </a:t>
            </a:r>
            <a:r>
              <a:rPr lang="en-US" dirty="0" smtClean="0">
                <a:solidFill>
                  <a:srgbClr val="7030A0"/>
                </a:solidFill>
              </a:rPr>
              <a:t>EF_j23</a:t>
            </a:r>
            <a:r>
              <a:rPr lang="en-US" dirty="0" smtClean="0"/>
              <a:t>, this time with the extra label </a:t>
            </a:r>
            <a:r>
              <a:rPr lang="en-US" i="1" dirty="0" smtClean="0"/>
              <a:t>"</a:t>
            </a:r>
            <a:r>
              <a:rPr lang="en-US" i="1" dirty="0" err="1" smtClean="0">
                <a:solidFill>
                  <a:schemeClr val="accent6">
                    <a:lumMod val="50000"/>
                  </a:schemeClr>
                </a:solidFill>
              </a:rPr>
              <a:t>TrigJetRec</a:t>
            </a:r>
            <a:r>
              <a:rPr lang="en-US" i="1" dirty="0" smtClean="0"/>
              <a:t>"</a:t>
            </a:r>
            <a:r>
              <a:rPr lang="en-US" dirty="0" smtClean="0"/>
              <a:t> </a:t>
            </a:r>
          </a:p>
          <a:p>
            <a:pPr lvl="3"/>
            <a:endParaRPr lang="en-US" dirty="0" smtClean="0"/>
          </a:p>
          <a:p>
            <a:r>
              <a:rPr lang="en-US" dirty="0" smtClean="0"/>
              <a:t>Q: Which FEX creates what type of object and what label ?</a:t>
            </a:r>
          </a:p>
          <a:p>
            <a:pPr lvl="1"/>
            <a:r>
              <a:rPr lang="en-US" dirty="0" smtClean="0"/>
              <a:t>A: One needs to know the trigger software, and read the </a:t>
            </a:r>
            <a:r>
              <a:rPr lang="en-US" i="1" dirty="0" smtClean="0"/>
              <a:t>literature</a:t>
            </a:r>
            <a:r>
              <a:rPr lang="en-US" dirty="0" smtClean="0"/>
              <a:t> or look at the code. Use LXR and the algorithm </a:t>
            </a:r>
            <a:r>
              <a:rPr lang="en-US" dirty="0" err="1" smtClean="0"/>
              <a:t>classname</a:t>
            </a:r>
            <a:r>
              <a:rPr lang="en-US" dirty="0" smtClean="0"/>
              <a:t> to find out what is produced.</a:t>
            </a:r>
          </a:p>
          <a:p>
            <a:pPr lvl="1"/>
            <a:r>
              <a:rPr lang="en-US" dirty="0" smtClean="0"/>
              <a:t> This can be of help:</a:t>
            </a:r>
          </a:p>
          <a:p>
            <a:pPr lvl="2"/>
            <a:r>
              <a:rPr lang="en-US" dirty="0" smtClean="0"/>
              <a:t>Looking at the </a:t>
            </a:r>
            <a:r>
              <a:rPr lang="en-US" b="1" dirty="0" smtClean="0"/>
              <a:t>Trigger EDM TWIKI </a:t>
            </a:r>
            <a:r>
              <a:rPr lang="en-US" dirty="0" smtClean="0"/>
              <a:t>(type, label, slice, LXR): </a:t>
            </a:r>
            <a:r>
              <a:rPr lang="en-US" sz="1900" b="1" dirty="0" smtClean="0">
                <a:hlinkClick r:id="rId2"/>
              </a:rPr>
              <a:t>https://twiki.cern.ch/twiki/bin/view/Atlas/TriggerEDM</a:t>
            </a:r>
            <a:r>
              <a:rPr lang="en-US" sz="1900" b="1" dirty="0" smtClean="0"/>
              <a:t> </a:t>
            </a:r>
            <a:endParaRPr lang="en-US" b="1" dirty="0" smtClean="0"/>
          </a:p>
          <a:p>
            <a:pPr lvl="2"/>
            <a:r>
              <a:rPr lang="en-US" dirty="0" smtClean="0"/>
              <a:t>Checking the </a:t>
            </a:r>
            <a:r>
              <a:rPr lang="en-US" b="1" dirty="0" smtClean="0"/>
              <a:t>AOD content</a:t>
            </a:r>
            <a:r>
              <a:rPr lang="en-US" dirty="0" smtClean="0"/>
              <a:t> (which labels exist for which type in the file): </a:t>
            </a:r>
          </a:p>
          <a:p>
            <a:pPr lvl="3"/>
            <a:r>
              <a:rPr lang="en-US" dirty="0" smtClean="0"/>
              <a:t>checkFile.py </a:t>
            </a:r>
            <a:r>
              <a:rPr lang="en-US" dirty="0" err="1" smtClean="0"/>
              <a:t>AOD.pool.root</a:t>
            </a:r>
            <a:r>
              <a:rPr lang="en-US" dirty="0" smtClean="0"/>
              <a:t> </a:t>
            </a:r>
          </a:p>
          <a:p>
            <a:pPr lvl="2"/>
            <a:r>
              <a:rPr lang="en-US" dirty="0" smtClean="0"/>
              <a:t>I recommend looking at </a:t>
            </a:r>
            <a:r>
              <a:rPr lang="en-US" dirty="0" err="1" smtClean="0">
                <a:hlinkClick r:id="rId3"/>
              </a:rPr>
              <a:t>TrigEventARA</a:t>
            </a:r>
            <a:r>
              <a:rPr lang="en-US" dirty="0" smtClean="0">
                <a:hlinkClick r:id="rId3"/>
              </a:rPr>
              <a:t>/selection.xml</a:t>
            </a:r>
            <a:r>
              <a:rPr lang="en-US" dirty="0" smtClean="0"/>
              <a:t> for the type used in the navigation (the one you need)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Titre 4"/>
          <p:cNvSpPr>
            <a:spLocks noGrp="1"/>
          </p:cNvSpPr>
          <p:nvPr>
            <p:ph type="title"/>
          </p:nvPr>
        </p:nvSpPr>
        <p:spPr/>
        <p:txBody>
          <a:bodyPr/>
          <a:lstStyle/>
          <a:p>
            <a:r>
              <a:rPr lang="en-US" dirty="0" smtClean="0"/>
              <a:t>Trigger Object Types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1115060"/>
          </a:xfrm>
        </p:spPr>
        <p:txBody>
          <a:bodyPr>
            <a:normAutofit fontScale="77500" lnSpcReduction="20000"/>
          </a:bodyPr>
          <a:lstStyle/>
          <a:p>
            <a:r>
              <a:rPr lang="en-US" dirty="0" smtClean="0"/>
              <a:t>Feature access methods in the TrigDecisionTool have an optional argument “label”. These correspond to the </a:t>
            </a:r>
            <a:r>
              <a:rPr lang="en-US" dirty="0" err="1" smtClean="0"/>
              <a:t>StoreGate</a:t>
            </a:r>
            <a:r>
              <a:rPr lang="en-US" dirty="0" smtClean="0"/>
              <a:t> keys (minus "HLT_").</a:t>
            </a:r>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Titre 4"/>
          <p:cNvSpPr>
            <a:spLocks noGrp="1"/>
          </p:cNvSpPr>
          <p:nvPr>
            <p:ph type="title"/>
          </p:nvPr>
        </p:nvSpPr>
        <p:spPr/>
        <p:txBody>
          <a:bodyPr/>
          <a:lstStyle/>
          <a:p>
            <a:r>
              <a:rPr lang="en-US" dirty="0" smtClean="0"/>
              <a:t>Trigger Object Labels</a:t>
            </a:r>
            <a:endParaRPr lang="en-US" dirty="0"/>
          </a:p>
        </p:txBody>
      </p:sp>
      <p:sp>
        <p:nvSpPr>
          <p:cNvPr id="7" name="ZoneTexte 6"/>
          <p:cNvSpPr txBox="1"/>
          <p:nvPr/>
        </p:nvSpPr>
        <p:spPr>
          <a:xfrm>
            <a:off x="177939" y="1985755"/>
            <a:ext cx="8802410" cy="2354491"/>
          </a:xfrm>
          <a:prstGeom prst="rect">
            <a:avLst/>
          </a:prstGeom>
          <a:noFill/>
        </p:spPr>
        <p:txBody>
          <a:bodyPr wrap="none" rtlCol="0">
            <a:spAutoFit/>
          </a:bodyPr>
          <a:lstStyle/>
          <a:p>
            <a:pPr marL="0" lvl="3"/>
            <a:r>
              <a:rPr lang="en-US" sz="1050" dirty="0" smtClean="0">
                <a:latin typeface="MS Mincho" pitchFamily="49" charset="-128"/>
                <a:ea typeface="MS Mincho" pitchFamily="49" charset="-128"/>
                <a:cs typeface="Arial Unicode MS" pitchFamily="34" charset="-128"/>
              </a:rPr>
              <a:t>&gt; </a:t>
            </a:r>
            <a:r>
              <a:rPr lang="en-US" sz="1050" b="1" dirty="0" smtClean="0">
                <a:latin typeface="MS Mincho" pitchFamily="49" charset="-128"/>
                <a:ea typeface="MS Mincho" pitchFamily="49" charset="-128"/>
                <a:cs typeface="Arial Unicode MS" pitchFamily="34" charset="-128"/>
              </a:rPr>
              <a:t>checkFile.py </a:t>
            </a:r>
            <a:r>
              <a:rPr lang="en-US" sz="1050" b="1" dirty="0" err="1" smtClean="0">
                <a:latin typeface="MS Mincho" pitchFamily="49" charset="-128"/>
                <a:ea typeface="MS Mincho" pitchFamily="49" charset="-128"/>
                <a:cs typeface="Arial Unicode MS" pitchFamily="34" charset="-128"/>
              </a:rPr>
              <a:t>AOD.pool.root</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grep</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TrigRoiDescriptor</a:t>
            </a:r>
            <a:endParaRPr lang="en-US" sz="1050" b="1" dirty="0" smtClean="0">
              <a:latin typeface="MS Mincho" pitchFamily="49" charset="-128"/>
              <a:ea typeface="MS Mincho" pitchFamily="49" charset="-128"/>
              <a:cs typeface="Arial Unicode MS" pitchFamily="34" charset="-128"/>
            </a:endParaRPr>
          </a:p>
          <a:p>
            <a:pPr marL="0" lvl="3"/>
            <a:endParaRPr lang="en-US" sz="1050" dirty="0" smtClean="0">
              <a:latin typeface="MS Mincho" pitchFamily="49" charset="-128"/>
              <a:ea typeface="MS Mincho" pitchFamily="49" charset="-128"/>
              <a:cs typeface="Arial Unicode MS" pitchFamily="34" charset="-128"/>
            </a:endParaRPr>
          </a:p>
          <a:p>
            <a:r>
              <a:rPr lang="en-US" sz="1050" dirty="0" smtClean="0">
                <a:latin typeface="MS Mincho" pitchFamily="49" charset="-128"/>
                <a:ea typeface="MS Mincho" pitchFamily="49" charset="-128"/>
                <a:cs typeface="Arial Unicode MS" pitchFamily="34" charset="-128"/>
              </a:rPr>
              <a:t>      52.334 kb        5.552 kb        0.022 kb        0.199      250  (B) TrigRoiDescriptorCollection_tlp1_HLT_TrigCaloRinger</a:t>
            </a:r>
          </a:p>
          <a:p>
            <a:r>
              <a:rPr lang="en-US" sz="1050" dirty="0" smtClean="0">
                <a:latin typeface="MS Mincho" pitchFamily="49" charset="-128"/>
                <a:ea typeface="MS Mincho" pitchFamily="49" charset="-128"/>
                <a:cs typeface="Arial Unicode MS" pitchFamily="34" charset="-128"/>
              </a:rPr>
              <a:t>      56.061 kb        7.773 kb        0.031 kb        0.186      250  (B) TrigRoiDescriptorCollection_tlp1_HLT_secondaryRoI_EF</a:t>
            </a:r>
          </a:p>
          <a:p>
            <a:r>
              <a:rPr lang="en-US" sz="1050" dirty="0" smtClean="0">
                <a:latin typeface="MS Mincho" pitchFamily="49" charset="-128"/>
                <a:ea typeface="MS Mincho" pitchFamily="49" charset="-128"/>
                <a:cs typeface="Arial Unicode MS" pitchFamily="34" charset="-128"/>
              </a:rPr>
              <a:t>      63.160 kb       10.673 kb        0.043 kb        0.164      250  (B) TrigRoiDescriptorCollection_tlp1_HLT_forMS</a:t>
            </a:r>
          </a:p>
          <a:p>
            <a:r>
              <a:rPr lang="en-US" sz="1050" dirty="0" smtClean="0">
                <a:latin typeface="MS Mincho" pitchFamily="49" charset="-128"/>
                <a:ea typeface="MS Mincho" pitchFamily="49" charset="-128"/>
                <a:cs typeface="Arial Unicode MS" pitchFamily="34" charset="-128"/>
              </a:rPr>
              <a:t>      63.160 kb       10.679 kb        0.043 kb        0.164      250  (B) TrigRoiDescriptorCollection_tlp1_HLT_forID</a:t>
            </a:r>
          </a:p>
          <a:p>
            <a:r>
              <a:rPr lang="en-US" sz="1050" dirty="0" smtClean="0">
                <a:latin typeface="MS Mincho" pitchFamily="49" charset="-128"/>
                <a:ea typeface="MS Mincho" pitchFamily="49" charset="-128"/>
                <a:cs typeface="Arial Unicode MS" pitchFamily="34" charset="-128"/>
              </a:rPr>
              <a:t>      66.552 kb       11.474 kb        0.046 kb        0.156      250  (B) TrigRoiDescriptorCollection_tlp1_HLT_secondaryRoI_L2</a:t>
            </a:r>
          </a:p>
          <a:p>
            <a:r>
              <a:rPr lang="en-US" sz="1050" dirty="0" smtClean="0">
                <a:latin typeface="MS Mincho" pitchFamily="49" charset="-128"/>
                <a:ea typeface="MS Mincho" pitchFamily="49" charset="-128"/>
                <a:cs typeface="Arial Unicode MS" pitchFamily="34" charset="-128"/>
              </a:rPr>
              <a:t>      96.685 kb       25.609 kb        0.102 kb        0.108      250  (B) TrigRoiDescriptorCollection_tlp1_HLT_TrigT2CaloEgamma</a:t>
            </a:r>
          </a:p>
          <a:p>
            <a:r>
              <a:rPr lang="en-US" sz="1050" dirty="0" smtClean="0">
                <a:latin typeface="MS Mincho" pitchFamily="49" charset="-128"/>
                <a:ea typeface="MS Mincho" pitchFamily="49" charset="-128"/>
                <a:cs typeface="Arial Unicode MS" pitchFamily="34" charset="-128"/>
              </a:rPr>
              <a:t>      96.325 kb       27.150 kb        0.109 kb        0.108      250  (B) TrigRoiDescriptorCollection_tlp1_HLT_TrigT2CaloTau</a:t>
            </a:r>
          </a:p>
          <a:p>
            <a:r>
              <a:rPr lang="en-US" sz="1050" dirty="0" smtClean="0">
                <a:latin typeface="MS Mincho" pitchFamily="49" charset="-128"/>
                <a:ea typeface="MS Mincho" pitchFamily="49" charset="-128"/>
                <a:cs typeface="Arial Unicode MS" pitchFamily="34" charset="-128"/>
              </a:rPr>
              <a:t>     110.456 kb       31.728 kb        0.127 kb        0.095      250  (B) TrigRoiDescriptorCollection_tlp1_HLT_TrigT2CaloJet</a:t>
            </a:r>
          </a:p>
          <a:p>
            <a:r>
              <a:rPr lang="en-US" sz="1050" dirty="0" smtClean="0">
                <a:latin typeface="MS Mincho" pitchFamily="49" charset="-128"/>
                <a:ea typeface="MS Mincho" pitchFamily="49" charset="-128"/>
                <a:cs typeface="Arial Unicode MS" pitchFamily="34" charset="-128"/>
              </a:rPr>
              <a:t>     163.605 kb       38.949 kb        0.156 kb        0.065      250  (B) TrigRoiDescriptorCollection_tlp1_HLT_initialRoI</a:t>
            </a:r>
          </a:p>
          <a:p>
            <a:r>
              <a:rPr lang="en-US" sz="1050" dirty="0" smtClean="0">
                <a:latin typeface="MS Mincho" pitchFamily="49" charset="-128"/>
                <a:ea typeface="MS Mincho" pitchFamily="49" charset="-128"/>
                <a:cs typeface="Arial Unicode MS" pitchFamily="34" charset="-128"/>
              </a:rPr>
              <a:t>     217.361 kb       60.725 kb        0.243 kb        0.050      250  (B) TrigRoiDescriptorCollection_tlp1_HLT</a:t>
            </a:r>
          </a:p>
          <a:p>
            <a:r>
              <a:rPr lang="en-US" sz="1050" dirty="0" smtClean="0">
                <a:latin typeface="MS Mincho" pitchFamily="49" charset="-128"/>
                <a:ea typeface="MS Mincho" pitchFamily="49" charset="-128"/>
                <a:cs typeface="Arial Unicode MS" pitchFamily="34" charset="-128"/>
              </a:rPr>
              <a:t>     240.863 kb       70.211 kb        0.281 kb        0.046      250  (B) TrigRoiDescriptorCollection_tlp1_HLT_T2TauFinal</a:t>
            </a:r>
          </a:p>
          <a:p>
            <a:endParaRPr lang="en-US" sz="1050" dirty="0">
              <a:latin typeface="MS Mincho" pitchFamily="49" charset="-128"/>
              <a:ea typeface="MS Mincho" pitchFamily="49" charset="-128"/>
              <a:cs typeface="Arial Unicode MS" pitchFamily="34" charset="-128"/>
            </a:endParaRPr>
          </a:p>
        </p:txBody>
      </p:sp>
      <p:sp>
        <p:nvSpPr>
          <p:cNvPr id="8" name="Espace réservé du contenu 1"/>
          <p:cNvSpPr txBox="1">
            <a:spLocks/>
          </p:cNvSpPr>
          <p:nvPr/>
        </p:nvSpPr>
        <p:spPr>
          <a:xfrm>
            <a:off x="172720" y="4500880"/>
            <a:ext cx="8813800" cy="1717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fontScale="62500" lnSpcReduction="20000"/>
          </a:bodyPr>
          <a:lstStyle/>
          <a:p>
            <a:r>
              <a:rPr lang="en-US" sz="3200" dirty="0" smtClean="0"/>
              <a:t>Correct way to get the initial </a:t>
            </a:r>
            <a:r>
              <a:rPr lang="en-US" sz="3200" dirty="0" err="1" smtClean="0"/>
              <a:t>RoIDescriptor</a:t>
            </a:r>
            <a:r>
              <a:rPr lang="en-US" sz="3200" dirty="0" smtClean="0"/>
              <a:t> (build from LVL1 ROI):</a:t>
            </a:r>
          </a:p>
          <a:p>
            <a:endParaRPr lang="en-US" sz="1900" dirty="0" smtClean="0"/>
          </a:p>
          <a:p>
            <a:r>
              <a:rPr lang="en-US" sz="2600" dirty="0" smtClean="0">
                <a:latin typeface="MS Mincho" pitchFamily="49" charset="-128"/>
                <a:ea typeface="MS Mincho" pitchFamily="49" charset="-128"/>
              </a:rPr>
              <a:t>vector&lt; Feature&lt;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 &gt; </a:t>
            </a:r>
            <a:r>
              <a:rPr lang="en-US" sz="2600" dirty="0" err="1" smtClean="0">
                <a:latin typeface="MS Mincho" pitchFamily="49" charset="-128"/>
                <a:ea typeface="MS Mincho" pitchFamily="49" charset="-128"/>
              </a:rPr>
              <a:t>roi</a:t>
            </a:r>
            <a:r>
              <a:rPr lang="en-US" sz="2600" dirty="0" smtClean="0">
                <a:latin typeface="MS Mincho" pitchFamily="49" charset="-128"/>
                <a:ea typeface="MS Mincho" pitchFamily="49" charset="-128"/>
              </a:rPr>
              <a:t> = </a:t>
            </a:r>
            <a:r>
              <a:rPr lang="en-US" sz="2600" dirty="0" err="1" smtClean="0">
                <a:latin typeface="MS Mincho" pitchFamily="49" charset="-128"/>
                <a:ea typeface="MS Mincho" pitchFamily="49" charset="-128"/>
              </a:rPr>
              <a:t>fc.get</a:t>
            </a:r>
            <a:r>
              <a:rPr lang="en-US" sz="2600" dirty="0" smtClean="0">
                <a:latin typeface="MS Mincho" pitchFamily="49" charset="-128"/>
                <a:ea typeface="MS Mincho" pitchFamily="49" charset="-128"/>
              </a:rPr>
              <a:t>&lt;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a:t>
            </a:r>
            <a:r>
              <a:rPr lang="en-US" sz="2600" b="1" dirty="0" smtClean="0">
                <a:latin typeface="MS Mincho" pitchFamily="49" charset="-128"/>
                <a:ea typeface="MS Mincho" pitchFamily="49" charset="-128"/>
              </a:rPr>
              <a:t>"</a:t>
            </a:r>
            <a:r>
              <a:rPr lang="en-US" sz="2600" b="1" dirty="0" err="1" smtClean="0">
                <a:latin typeface="MS Mincho" pitchFamily="49" charset="-128"/>
                <a:ea typeface="MS Mincho" pitchFamily="49" charset="-128"/>
              </a:rPr>
              <a:t>initialRoI</a:t>
            </a:r>
            <a:r>
              <a:rPr lang="en-US" sz="2600" b="1" dirty="0" smtClean="0">
                <a:latin typeface="MS Mincho" pitchFamily="49" charset="-128"/>
                <a:ea typeface="MS Mincho" pitchFamily="49" charset="-128"/>
              </a:rPr>
              <a:t>"</a:t>
            </a:r>
            <a:r>
              <a:rPr lang="en-US" sz="2600" dirty="0" smtClean="0">
                <a:latin typeface="MS Mincho" pitchFamily="49" charset="-128"/>
                <a:ea typeface="MS Mincho" pitchFamily="49" charset="-128"/>
              </a:rPr>
              <a:t>);</a:t>
            </a:r>
          </a:p>
          <a:p>
            <a:endParaRPr lang="en-US" sz="1900" dirty="0" smtClean="0"/>
          </a:p>
          <a:p>
            <a:r>
              <a:rPr lang="en-US" sz="3200" dirty="0" smtClean="0"/>
              <a:t>Note: the persistent data the type is </a:t>
            </a:r>
            <a:r>
              <a:rPr lang="en-US" sz="3200" i="1" dirty="0" err="1" smtClean="0"/>
              <a:t>TrigRoiDescriptorCollection</a:t>
            </a:r>
            <a:r>
              <a:rPr lang="en-US" sz="3200" dirty="0" smtClean="0"/>
              <a:t>, while through the navigation you get </a:t>
            </a:r>
            <a:r>
              <a:rPr lang="en-US" sz="3200" i="1" dirty="0" err="1" smtClean="0"/>
              <a:t>TrigRoiDescriptor</a:t>
            </a:r>
            <a:r>
              <a:rPr lang="en-US" sz="3200" dirty="0" smtClean="0"/>
              <a:t> objects. Again, the best way to find out is, at the moment, to look at </a:t>
            </a:r>
            <a:r>
              <a:rPr lang="en-US" sz="3200" dirty="0" err="1" smtClean="0">
                <a:hlinkClick r:id="rId2"/>
              </a:rPr>
              <a:t>TrigEventARA</a:t>
            </a:r>
            <a:r>
              <a:rPr lang="en-US" sz="3200" dirty="0" smtClean="0">
                <a:hlinkClick r:id="rId2"/>
              </a:rPr>
              <a:t>/selection.xml</a:t>
            </a:r>
            <a:r>
              <a:rPr lang="en-US" sz="3200" dirty="0" smtClean="0"/>
              <a:t>. </a:t>
            </a:r>
            <a:endParaRPr lang="en-US" sz="3200" dirty="0"/>
          </a:p>
        </p:txBody>
      </p:sp>
      <p:cxnSp>
        <p:nvCxnSpPr>
          <p:cNvPr id="10" name="Connecteur droit avec flèche 9"/>
          <p:cNvCxnSpPr/>
          <p:nvPr/>
        </p:nvCxnSpPr>
        <p:spPr>
          <a:xfrm>
            <a:off x="243840" y="3718560"/>
            <a:ext cx="28448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20000"/>
          </a:bodyPr>
          <a:lstStyle/>
          <a:p>
            <a:r>
              <a:rPr lang="en-US" dirty="0" smtClean="0"/>
              <a:t>14.2.22+: ARA with trigger data works, but limited to configuration and trigger object access. TrigDecisionTool and Navigation don’t work with ARA here.</a:t>
            </a:r>
          </a:p>
          <a:p>
            <a:endParaRPr lang="en-US" dirty="0" smtClean="0"/>
          </a:p>
          <a:p>
            <a:r>
              <a:rPr lang="en-US" dirty="0" smtClean="0"/>
              <a:t>15.3.0+: new TrigDecisionTool. Everything works with ARA and </a:t>
            </a:r>
            <a:r>
              <a:rPr lang="en-US" b="1" dirty="0" smtClean="0"/>
              <a:t>like in Athena</a:t>
            </a:r>
            <a:r>
              <a:rPr lang="en-US" dirty="0" smtClean="0"/>
              <a:t>. </a:t>
            </a:r>
          </a:p>
          <a:p>
            <a:pPr lvl="1"/>
            <a:r>
              <a:rPr lang="en-US" dirty="0" smtClean="0"/>
              <a:t>Running over multiple files with different configurations works seamlessly</a:t>
            </a:r>
          </a:p>
          <a:p>
            <a:pPr lvl="1"/>
            <a:endParaRPr lang="en-US" dirty="0" smtClean="0"/>
          </a:p>
          <a:p>
            <a:r>
              <a:rPr lang="en-US" dirty="0" smtClean="0"/>
              <a:t>Athena and ARA work both in C++ and in python</a:t>
            </a:r>
          </a:p>
          <a:p>
            <a:pPr lvl="1"/>
            <a:r>
              <a:rPr lang="en-US" dirty="0" smtClean="0"/>
              <a:t>Note </a:t>
            </a:r>
            <a:r>
              <a:rPr lang="en-US" dirty="0" err="1" smtClean="0"/>
              <a:t>templated</a:t>
            </a:r>
            <a:r>
              <a:rPr lang="en-US" dirty="0" smtClean="0"/>
              <a:t> functions syntax:</a:t>
            </a:r>
          </a:p>
          <a:p>
            <a:pPr lvl="2"/>
            <a:r>
              <a:rPr lang="en-US" dirty="0" smtClean="0"/>
              <a:t>C++: </a:t>
            </a:r>
            <a:r>
              <a:rPr lang="en-US" dirty="0" err="1" smtClean="0"/>
              <a:t>fc.get</a:t>
            </a:r>
            <a:r>
              <a:rPr lang="en-US" dirty="0" smtClean="0"/>
              <a:t>&lt;</a:t>
            </a:r>
            <a:r>
              <a:rPr lang="en-US" dirty="0" err="1" smtClean="0"/>
              <a:t>TrigRoiDescriptor</a:t>
            </a:r>
            <a:r>
              <a:rPr lang="en-US" dirty="0" smtClean="0"/>
              <a:t>&gt;("</a:t>
            </a:r>
            <a:r>
              <a:rPr lang="en-US" dirty="0" err="1" smtClean="0"/>
              <a:t>initialRoI</a:t>
            </a:r>
            <a:r>
              <a:rPr lang="en-US" dirty="0" smtClean="0"/>
              <a:t>")</a:t>
            </a:r>
          </a:p>
          <a:p>
            <a:pPr lvl="2"/>
            <a:r>
              <a:rPr lang="en-US" dirty="0" smtClean="0"/>
              <a:t>Python: </a:t>
            </a:r>
            <a:r>
              <a:rPr lang="en-US" dirty="0" err="1" smtClean="0"/>
              <a:t>fc.get</a:t>
            </a:r>
            <a:r>
              <a:rPr lang="en-US" dirty="0" smtClean="0"/>
              <a:t>('</a:t>
            </a:r>
            <a:r>
              <a:rPr lang="en-US" dirty="0" err="1" smtClean="0"/>
              <a:t>TrigRoiDescriptor</a:t>
            </a:r>
            <a:r>
              <a:rPr lang="en-US" dirty="0" smtClean="0"/>
              <a:t>')('</a:t>
            </a:r>
            <a:r>
              <a:rPr lang="en-US" dirty="0" err="1" smtClean="0"/>
              <a:t>initialRoI</a:t>
            </a:r>
            <a:r>
              <a:rPr lang="en-US" dirty="0" smtClean="0"/>
              <a:t>') </a:t>
            </a:r>
          </a:p>
          <a:p>
            <a:pPr lvl="1"/>
            <a:r>
              <a:rPr lang="en-US" dirty="0" smtClean="0"/>
              <a:t>Implicit </a:t>
            </a:r>
            <a:r>
              <a:rPr lang="en-US" dirty="0" err="1" smtClean="0"/>
              <a:t>convertions</a:t>
            </a:r>
            <a:r>
              <a:rPr lang="en-US" dirty="0" smtClean="0"/>
              <a:t> don’t work in python</a:t>
            </a:r>
          </a:p>
          <a:p>
            <a:pPr lvl="2"/>
            <a:r>
              <a:rPr lang="en-US" dirty="0" smtClean="0"/>
              <a:t>Use Feature::</a:t>
            </a:r>
            <a:r>
              <a:rPr lang="en-US" dirty="0" err="1" smtClean="0"/>
              <a:t>cptr</a:t>
            </a:r>
            <a:r>
              <a:rPr lang="en-US" dirty="0" smtClean="0"/>
              <a:t>() and Feature::</a:t>
            </a:r>
            <a:r>
              <a:rPr lang="en-US" dirty="0" err="1" smtClean="0"/>
              <a:t>te</a:t>
            </a:r>
            <a:r>
              <a:rPr lang="en-US" dirty="0" smtClean="0"/>
              <a:t>()</a:t>
            </a:r>
          </a:p>
          <a:p>
            <a:pPr lvl="1"/>
            <a:r>
              <a:rPr lang="en-US" dirty="0" smtClean="0"/>
              <a:t>Examples for all 4 cases are in </a:t>
            </a:r>
            <a:r>
              <a:rPr lang="en-US" sz="1900" b="1" dirty="0" smtClean="0">
                <a:hlinkClick r:id="rId2"/>
              </a:rPr>
              <a:t>Trigger/</a:t>
            </a:r>
            <a:r>
              <a:rPr lang="en-US" sz="1900" b="1" dirty="0" err="1" smtClean="0">
                <a:hlinkClick r:id="rId2"/>
              </a:rPr>
              <a:t>TrigAnalysis</a:t>
            </a:r>
            <a:r>
              <a:rPr lang="en-US" sz="1900" b="1" dirty="0" smtClean="0">
                <a:hlinkClick r:id="rId2"/>
              </a:rPr>
              <a:t>/</a:t>
            </a:r>
            <a:r>
              <a:rPr lang="en-US" sz="1900" b="1" dirty="0" err="1" smtClean="0">
                <a:hlinkClick r:id="rId2"/>
              </a:rPr>
              <a:t>TrigAnalysisExamples</a:t>
            </a:r>
            <a:endParaRPr lang="en-US" b="1" dirty="0" smtClean="0"/>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8" name="Titre 7"/>
          <p:cNvSpPr>
            <a:spLocks noGrp="1"/>
          </p:cNvSpPr>
          <p:nvPr>
            <p:ph type="title"/>
          </p:nvPr>
        </p:nvSpPr>
        <p:spPr/>
        <p:txBody>
          <a:bodyPr/>
          <a:lstStyle/>
          <a:p>
            <a:r>
              <a:rPr smtClean="0"/>
              <a:t>Athena / ARA    |     C++ / python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09/02/2010</a:t>
            </a:r>
            <a:endParaRPr lang="en-US"/>
          </a:p>
        </p:txBody>
      </p:sp>
      <p:sp>
        <p:nvSpPr>
          <p:cNvPr id="2253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2532" name="Slide Number Placeholder 5"/>
          <p:cNvSpPr>
            <a:spLocks noGrp="1"/>
          </p:cNvSpPr>
          <p:nvPr>
            <p:ph type="sldNum" sz="quarter" idx="12"/>
          </p:nvPr>
        </p:nvSpPr>
        <p:spPr>
          <a:noFill/>
        </p:spPr>
        <p:txBody>
          <a:bodyPr/>
          <a:lstStyle/>
          <a:p>
            <a:fld id="{DEFC80CF-8903-224E-AF0C-BF741DB9AD21}" type="slidenum">
              <a:rPr lang="en-US" smtClean="0"/>
              <a:pPr/>
              <a:t>35</a:t>
            </a:fld>
            <a:endParaRPr lang="en-US" smtClean="0"/>
          </a:p>
        </p:txBody>
      </p:sp>
      <p:sp>
        <p:nvSpPr>
          <p:cNvPr id="22533" name="Rectangle 2"/>
          <p:cNvSpPr>
            <a:spLocks noGrp="1" noChangeArrowheads="1"/>
          </p:cNvSpPr>
          <p:nvPr>
            <p:ph type="title"/>
          </p:nvPr>
        </p:nvSpPr>
        <p:spPr/>
        <p:txBody>
          <a:bodyPr/>
          <a:lstStyle/>
          <a:p>
            <a:pPr eaLnBrk="1" hangingPunct="1"/>
            <a:r>
              <a:rPr lang="en-US" sz="3200"/>
              <a:t>Matching Framework Overview</a:t>
            </a:r>
            <a:endParaRPr lang="en-US"/>
          </a:p>
        </p:txBody>
      </p:sp>
      <p:sp>
        <p:nvSpPr>
          <p:cNvPr id="22534" name="Rectangle 3"/>
          <p:cNvSpPr>
            <a:spLocks noGrp="1" noChangeArrowheads="1"/>
          </p:cNvSpPr>
          <p:nvPr>
            <p:ph type="body" idx="1"/>
          </p:nvPr>
        </p:nvSpPr>
        <p:spPr/>
        <p:txBody>
          <a:bodyPr/>
          <a:lstStyle/>
          <a:p>
            <a:pPr eaLnBrk="1" hangingPunct="1">
              <a:lnSpc>
                <a:spcPct val="90000"/>
              </a:lnSpc>
            </a:pPr>
            <a:r>
              <a:rPr lang="en-US" sz="2800"/>
              <a:t>Two basic questions</a:t>
            </a:r>
          </a:p>
          <a:p>
            <a:pPr lvl="1" eaLnBrk="1" hangingPunct="1">
              <a:lnSpc>
                <a:spcPct val="90000"/>
              </a:lnSpc>
            </a:pPr>
            <a:r>
              <a:rPr lang="en-US" sz="2400"/>
              <a:t>What </a:t>
            </a:r>
            <a:r>
              <a:rPr lang="en-US" sz="2400">
                <a:solidFill>
                  <a:schemeClr val="accent2"/>
                </a:solidFill>
              </a:rPr>
              <a:t>chains</a:t>
            </a:r>
            <a:r>
              <a:rPr lang="en-US" sz="2400"/>
              <a:t> is the offline object associated with?</a:t>
            </a:r>
          </a:p>
          <a:p>
            <a:pPr lvl="2" eaLnBrk="1" hangingPunct="1">
              <a:lnSpc>
                <a:spcPct val="90000"/>
              </a:lnSpc>
            </a:pPr>
            <a:r>
              <a:rPr lang="en-US" sz="2200">
                <a:solidFill>
                  <a:srgbClr val="008040"/>
                </a:solidFill>
              </a:rPr>
              <a:t>chainPassedByObject</a:t>
            </a:r>
            <a:r>
              <a:rPr lang="en-US" sz="2200"/>
              <a:t> - does reco object match a passed trigger object in a given chain?</a:t>
            </a:r>
          </a:p>
          <a:p>
            <a:pPr lvl="2" eaLnBrk="1" hangingPunct="1">
              <a:lnSpc>
                <a:spcPct val="90000"/>
              </a:lnSpc>
            </a:pPr>
            <a:r>
              <a:rPr lang="en-US" sz="2200">
                <a:solidFill>
                  <a:srgbClr val="008040"/>
                </a:solidFill>
              </a:rPr>
              <a:t>chainsPassedByObject</a:t>
            </a:r>
            <a:r>
              <a:rPr lang="en-US" sz="2200"/>
              <a:t> - list of chains that reco object passes</a:t>
            </a:r>
          </a:p>
          <a:p>
            <a:pPr lvl="1" eaLnBrk="1" hangingPunct="1">
              <a:lnSpc>
                <a:spcPct val="90000"/>
              </a:lnSpc>
            </a:pPr>
            <a:r>
              <a:rPr lang="en-US" sz="2400"/>
              <a:t>What are the </a:t>
            </a:r>
            <a:r>
              <a:rPr lang="en-US" sz="2400">
                <a:solidFill>
                  <a:schemeClr val="accent2"/>
                </a:solidFill>
              </a:rPr>
              <a:t>properties</a:t>
            </a:r>
            <a:r>
              <a:rPr lang="en-US" sz="2400"/>
              <a:t> of the trigger object the offline object is associated with?</a:t>
            </a:r>
          </a:p>
          <a:p>
            <a:pPr lvl="2" eaLnBrk="1" hangingPunct="1">
              <a:lnSpc>
                <a:spcPct val="90000"/>
              </a:lnSpc>
            </a:pPr>
            <a:r>
              <a:rPr lang="en-US" sz="2200">
                <a:solidFill>
                  <a:srgbClr val="008040"/>
                </a:solidFill>
              </a:rPr>
              <a:t>matchToTriggerObjects</a:t>
            </a:r>
            <a:r>
              <a:rPr lang="en-US" sz="2200"/>
              <a:t> - vector of trigger objects matching to reco object in given chain</a:t>
            </a:r>
          </a:p>
          <a:p>
            <a:pPr lvl="2" eaLnBrk="1" hangingPunct="1">
              <a:lnSpc>
                <a:spcPct val="90000"/>
              </a:lnSpc>
            </a:pPr>
            <a:r>
              <a:rPr lang="en-US" sz="2200">
                <a:solidFill>
                  <a:srgbClr val="008040"/>
                </a:solidFill>
              </a:rPr>
              <a:t>matchToTriggerObject</a:t>
            </a:r>
            <a:r>
              <a:rPr lang="en-US" sz="2200"/>
              <a:t> - return best matching trigger object in given chain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09/02/2010</a:t>
            </a:r>
            <a:endParaRPr lang="en-US"/>
          </a:p>
        </p:txBody>
      </p:sp>
      <p:sp>
        <p:nvSpPr>
          <p:cNvPr id="26627"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6628" name="Slide Number Placeholder 5"/>
          <p:cNvSpPr>
            <a:spLocks noGrp="1"/>
          </p:cNvSpPr>
          <p:nvPr>
            <p:ph type="sldNum" sz="quarter" idx="12"/>
          </p:nvPr>
        </p:nvSpPr>
        <p:spPr>
          <a:noFill/>
        </p:spPr>
        <p:txBody>
          <a:bodyPr/>
          <a:lstStyle/>
          <a:p>
            <a:fld id="{DA3AA53C-FE15-A54E-8F3D-6C492753B783}" type="slidenum">
              <a:rPr lang="en-US" smtClean="0"/>
              <a:pPr/>
              <a:t>36</a:t>
            </a:fld>
            <a:endParaRPr lang="en-US" smtClean="0"/>
          </a:p>
        </p:txBody>
      </p:sp>
      <p:sp>
        <p:nvSpPr>
          <p:cNvPr id="26629" name="Rectangle 2"/>
          <p:cNvSpPr>
            <a:spLocks noGrp="1" noChangeArrowheads="1"/>
          </p:cNvSpPr>
          <p:nvPr>
            <p:ph type="title"/>
          </p:nvPr>
        </p:nvSpPr>
        <p:spPr/>
        <p:txBody>
          <a:bodyPr/>
          <a:lstStyle/>
          <a:p>
            <a:pPr eaLnBrk="1" hangingPunct="1"/>
            <a:r>
              <a:rPr lang="en-US" sz="3200"/>
              <a:t>Matching Framework Implementation</a:t>
            </a:r>
            <a:endParaRPr lang="en-US"/>
          </a:p>
        </p:txBody>
      </p:sp>
      <p:sp>
        <p:nvSpPr>
          <p:cNvPr id="26630" name="Rectangle 3"/>
          <p:cNvSpPr>
            <a:spLocks noGrp="1" noChangeArrowheads="1"/>
          </p:cNvSpPr>
          <p:nvPr>
            <p:ph type="body" idx="1"/>
          </p:nvPr>
        </p:nvSpPr>
        <p:spPr>
          <a:xfrm>
            <a:off x="504564" y="1073734"/>
            <a:ext cx="8305800" cy="5071292"/>
          </a:xfrm>
        </p:spPr>
        <p:txBody>
          <a:bodyPr/>
          <a:lstStyle/>
          <a:p>
            <a:pPr eaLnBrk="1" hangingPunct="1"/>
            <a:r>
              <a:rPr lang="en-US" sz="2800" dirty="0"/>
              <a:t>Three basic </a:t>
            </a:r>
            <a:r>
              <a:rPr lang="en-US" sz="2800" dirty="0" smtClean="0"/>
              <a:t>problems:</a:t>
            </a:r>
          </a:p>
          <a:p>
            <a:pPr lvl="1" eaLnBrk="1" hangingPunct="1"/>
            <a:r>
              <a:rPr lang="en-US" sz="2400" dirty="0"/>
              <a:t>Object distance</a:t>
            </a:r>
          </a:p>
          <a:p>
            <a:pPr lvl="1" eaLnBrk="1" hangingPunct="1"/>
            <a:endParaRPr lang="en-US" sz="2400" dirty="0" smtClean="0"/>
          </a:p>
          <a:p>
            <a:pPr lvl="1" eaLnBrk="1" hangingPunct="1">
              <a:buNone/>
            </a:pPr>
            <a:endParaRPr lang="en-US" sz="2400" dirty="0" smtClean="0"/>
          </a:p>
          <a:p>
            <a:pPr lvl="1" eaLnBrk="1" hangingPunct="1"/>
            <a:r>
              <a:rPr lang="en-US" sz="2400" dirty="0" smtClean="0"/>
              <a:t>Generic </a:t>
            </a:r>
            <a:r>
              <a:rPr lang="en-US" sz="2400" dirty="0"/>
              <a:t>object matching</a:t>
            </a:r>
          </a:p>
          <a:p>
            <a:pPr lvl="1" eaLnBrk="1" hangingPunct="1"/>
            <a:endParaRPr lang="en-US" sz="2400" dirty="0"/>
          </a:p>
          <a:p>
            <a:pPr lvl="1" eaLnBrk="1" hangingPunct="1"/>
            <a:endParaRPr lang="en-US" sz="2400" dirty="0"/>
          </a:p>
          <a:p>
            <a:pPr lvl="1" eaLnBrk="1" hangingPunct="1"/>
            <a:endParaRPr lang="en-US" sz="2400" dirty="0"/>
          </a:p>
          <a:p>
            <a:pPr lvl="1" eaLnBrk="1" hangingPunct="1"/>
            <a:r>
              <a:rPr lang="en-US" sz="2400" dirty="0"/>
              <a:t>Trigger specific matching</a:t>
            </a:r>
          </a:p>
        </p:txBody>
      </p:sp>
      <p:sp>
        <p:nvSpPr>
          <p:cNvPr id="10244" name="Rectangle 4"/>
          <p:cNvSpPr>
            <a:spLocks noChangeArrowheads="1"/>
          </p:cNvSpPr>
          <p:nvPr/>
        </p:nvSpPr>
        <p:spPr bwMode="auto">
          <a:xfrm>
            <a:off x="2187412" y="21943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45" name="Rectangle 5"/>
          <p:cNvSpPr>
            <a:spLocks noChangeArrowheads="1"/>
          </p:cNvSpPr>
          <p:nvPr/>
        </p:nvSpPr>
        <p:spPr bwMode="auto">
          <a:xfrm>
            <a:off x="3787612" y="21943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p>
        </p:txBody>
      </p:sp>
      <p:sp>
        <p:nvSpPr>
          <p:cNvPr id="10246" name="Rectangle 6"/>
          <p:cNvSpPr>
            <a:spLocks noChangeArrowheads="1"/>
          </p:cNvSpPr>
          <p:nvPr/>
        </p:nvSpPr>
        <p:spPr bwMode="auto">
          <a:xfrm>
            <a:off x="3343112" y="2314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47" name="AutoShape 7"/>
          <p:cNvSpPr>
            <a:spLocks noChangeArrowheads="1"/>
          </p:cNvSpPr>
          <p:nvPr/>
        </p:nvSpPr>
        <p:spPr bwMode="auto">
          <a:xfrm>
            <a:off x="5083012" y="2386433"/>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48" name="Rectangle 8"/>
          <p:cNvSpPr>
            <a:spLocks noChangeArrowheads="1"/>
          </p:cNvSpPr>
          <p:nvPr/>
        </p:nvSpPr>
        <p:spPr bwMode="auto">
          <a:xfrm>
            <a:off x="6226012" y="2194345"/>
            <a:ext cx="1066800" cy="685800"/>
          </a:xfrm>
          <a:prstGeom prst="rect">
            <a:avLst/>
          </a:prstGeom>
          <a:solidFill>
            <a:srgbClr val="FF00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Float</a:t>
            </a:r>
          </a:p>
        </p:txBody>
      </p:sp>
      <p:sp>
        <p:nvSpPr>
          <p:cNvPr id="10249" name="Rectangle 9"/>
          <p:cNvSpPr>
            <a:spLocks noChangeArrowheads="1"/>
          </p:cNvSpPr>
          <p:nvPr/>
        </p:nvSpPr>
        <p:spPr bwMode="auto">
          <a:xfrm>
            <a:off x="1196812" y="3707233"/>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0" name="Rectangle 10"/>
          <p:cNvSpPr>
            <a:spLocks noChangeArrowheads="1"/>
          </p:cNvSpPr>
          <p:nvPr/>
        </p:nvSpPr>
        <p:spPr bwMode="auto">
          <a:xfrm>
            <a:off x="2363625" y="3838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1" name="AutoShape 11"/>
          <p:cNvSpPr>
            <a:spLocks noChangeArrowheads="1"/>
          </p:cNvSpPr>
          <p:nvPr/>
        </p:nvSpPr>
        <p:spPr bwMode="auto">
          <a:xfrm>
            <a:off x="2777962" y="3743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52" name="Rectangle 12"/>
          <p:cNvSpPr>
            <a:spLocks noChangeArrowheads="1"/>
          </p:cNvSpPr>
          <p:nvPr/>
        </p:nvSpPr>
        <p:spPr bwMode="auto">
          <a:xfrm>
            <a:off x="2901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1</a:t>
            </a:r>
            <a:endParaRPr lang="en-US" sz="1600"/>
          </a:p>
        </p:txBody>
      </p:sp>
      <p:sp>
        <p:nvSpPr>
          <p:cNvPr id="10253" name="Rectangle 13"/>
          <p:cNvSpPr>
            <a:spLocks noChangeArrowheads="1"/>
          </p:cNvSpPr>
          <p:nvPr/>
        </p:nvSpPr>
        <p:spPr bwMode="auto">
          <a:xfrm>
            <a:off x="4298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n</a:t>
            </a:r>
            <a:endParaRPr lang="en-US" sz="1600"/>
          </a:p>
        </p:txBody>
      </p:sp>
      <p:sp>
        <p:nvSpPr>
          <p:cNvPr id="10254" name="Rectangle 14"/>
          <p:cNvSpPr>
            <a:spLocks noChangeArrowheads="1"/>
          </p:cNvSpPr>
          <p:nvPr/>
        </p:nvSpPr>
        <p:spPr bwMode="auto">
          <a:xfrm>
            <a:off x="3563775" y="3946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10255" name="AutoShape 15"/>
          <p:cNvSpPr>
            <a:spLocks noChangeArrowheads="1"/>
          </p:cNvSpPr>
          <p:nvPr/>
        </p:nvSpPr>
        <p:spPr bwMode="auto">
          <a:xfrm>
            <a:off x="5325900" y="3919958"/>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56" name="Rectangle 16"/>
          <p:cNvSpPr>
            <a:spLocks noChangeArrowheads="1"/>
          </p:cNvSpPr>
          <p:nvPr/>
        </p:nvSpPr>
        <p:spPr bwMode="auto">
          <a:xfrm>
            <a:off x="6838787" y="32611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10257" name="Rectangle 17"/>
          <p:cNvSpPr>
            <a:spLocks noChangeArrowheads="1"/>
          </p:cNvSpPr>
          <p:nvPr/>
        </p:nvSpPr>
        <p:spPr bwMode="auto">
          <a:xfrm>
            <a:off x="1501612" y="51661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8" name="Rectangle 18"/>
          <p:cNvSpPr>
            <a:spLocks noChangeArrowheads="1"/>
          </p:cNvSpPr>
          <p:nvPr/>
        </p:nvSpPr>
        <p:spPr bwMode="auto">
          <a:xfrm>
            <a:off x="2644612" y="5275683"/>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9" name="Rectangle 19"/>
          <p:cNvSpPr>
            <a:spLocks noChangeArrowheads="1"/>
          </p:cNvSpPr>
          <p:nvPr/>
        </p:nvSpPr>
        <p:spPr bwMode="auto">
          <a:xfrm>
            <a:off x="3057362" y="5175670"/>
            <a:ext cx="1066800" cy="685800"/>
          </a:xfrm>
          <a:prstGeom prst="rect">
            <a:avLst/>
          </a:prstGeom>
          <a:solidFill>
            <a:srgbClr val="00FF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Chain</a:t>
            </a:r>
          </a:p>
        </p:txBody>
      </p:sp>
      <p:sp>
        <p:nvSpPr>
          <p:cNvPr id="10260" name="AutoShape 20"/>
          <p:cNvSpPr>
            <a:spLocks noChangeArrowheads="1"/>
          </p:cNvSpPr>
          <p:nvPr/>
        </p:nvSpPr>
        <p:spPr bwMode="auto">
          <a:xfrm>
            <a:off x="4276562" y="5391570"/>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61" name="Rectangle 21"/>
          <p:cNvSpPr>
            <a:spLocks noChangeArrowheads="1"/>
          </p:cNvSpPr>
          <p:nvPr/>
        </p:nvSpPr>
        <p:spPr bwMode="auto">
          <a:xfrm>
            <a:off x="5419562" y="5199483"/>
            <a:ext cx="1066800" cy="685800"/>
          </a:xfrm>
          <a:prstGeom prst="rect">
            <a:avLst/>
          </a:prstGeom>
          <a:solidFill>
            <a:srgbClr val="FF66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Bool</a:t>
            </a:r>
          </a:p>
        </p:txBody>
      </p:sp>
      <p:sp>
        <p:nvSpPr>
          <p:cNvPr id="26649" name="AutoShape 22"/>
          <p:cNvSpPr>
            <a:spLocks noChangeArrowheads="1"/>
          </p:cNvSpPr>
          <p:nvPr/>
        </p:nvSpPr>
        <p:spPr bwMode="auto">
          <a:xfrm>
            <a:off x="739612" y="24991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50" name="AutoShape 23"/>
          <p:cNvSpPr>
            <a:spLocks noChangeArrowheads="1"/>
          </p:cNvSpPr>
          <p:nvPr/>
        </p:nvSpPr>
        <p:spPr bwMode="auto">
          <a:xfrm>
            <a:off x="739612" y="40993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264" name="Rectangle 24"/>
          <p:cNvSpPr>
            <a:spLocks noChangeArrowheads="1"/>
          </p:cNvSpPr>
          <p:nvPr/>
        </p:nvSpPr>
        <p:spPr bwMode="auto">
          <a:xfrm>
            <a:off x="6835612" y="5199483"/>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26652" name="Rectangle 25"/>
          <p:cNvSpPr>
            <a:spLocks noChangeArrowheads="1"/>
          </p:cNvSpPr>
          <p:nvPr/>
        </p:nvSpPr>
        <p:spPr bwMode="auto">
          <a:xfrm>
            <a:off x="6510175" y="5199483"/>
            <a:ext cx="325437"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
        <p:nvSpPr>
          <p:cNvPr id="10270" name="AutoShape 30"/>
          <p:cNvSpPr>
            <a:spLocks noChangeArrowheads="1"/>
          </p:cNvSpPr>
          <p:nvPr/>
        </p:nvSpPr>
        <p:spPr bwMode="auto">
          <a:xfrm>
            <a:off x="6378412" y="4124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71" name="Rectangle 31"/>
          <p:cNvSpPr>
            <a:spLocks noChangeArrowheads="1"/>
          </p:cNvSpPr>
          <p:nvPr/>
        </p:nvSpPr>
        <p:spPr bwMode="auto">
          <a:xfrm>
            <a:off x="6502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i1</a:t>
            </a:r>
            <a:endParaRPr lang="en-US" sz="1600"/>
          </a:p>
        </p:txBody>
      </p:sp>
      <p:sp>
        <p:nvSpPr>
          <p:cNvPr id="10272" name="Rectangle 32"/>
          <p:cNvSpPr>
            <a:spLocks noChangeArrowheads="1"/>
          </p:cNvSpPr>
          <p:nvPr/>
        </p:nvSpPr>
        <p:spPr bwMode="auto">
          <a:xfrm>
            <a:off x="7899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im</a:t>
            </a:r>
            <a:endParaRPr lang="en-US" sz="1600"/>
          </a:p>
        </p:txBody>
      </p:sp>
      <p:sp>
        <p:nvSpPr>
          <p:cNvPr id="10273" name="Rectangle 33"/>
          <p:cNvSpPr>
            <a:spLocks noChangeArrowheads="1"/>
          </p:cNvSpPr>
          <p:nvPr/>
        </p:nvSpPr>
        <p:spPr bwMode="auto">
          <a:xfrm>
            <a:off x="7164225" y="4327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26657" name="Rectangle 34"/>
          <p:cNvSpPr>
            <a:spLocks noChangeArrowheads="1"/>
          </p:cNvSpPr>
          <p:nvPr/>
        </p:nvSpPr>
        <p:spPr bwMode="auto">
          <a:xfrm>
            <a:off x="7981787" y="3261145"/>
            <a:ext cx="325438"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09/02/2010</a:t>
            </a:r>
            <a:endParaRPr lang="en-US"/>
          </a:p>
        </p:txBody>
      </p:sp>
      <p:sp>
        <p:nvSpPr>
          <p:cNvPr id="3277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32772" name="Slide Number Placeholder 5"/>
          <p:cNvSpPr>
            <a:spLocks noGrp="1"/>
          </p:cNvSpPr>
          <p:nvPr>
            <p:ph type="sldNum" sz="quarter" idx="12"/>
          </p:nvPr>
        </p:nvSpPr>
        <p:spPr>
          <a:noFill/>
        </p:spPr>
        <p:txBody>
          <a:bodyPr/>
          <a:lstStyle/>
          <a:p>
            <a:fld id="{A1DDFF9D-48FA-6048-B1CA-D30773772619}" type="slidenum">
              <a:rPr lang="en-US" smtClean="0"/>
              <a:pPr/>
              <a:t>37</a:t>
            </a:fld>
            <a:endParaRPr lang="en-US" smtClean="0"/>
          </a:p>
        </p:txBody>
      </p:sp>
      <p:sp>
        <p:nvSpPr>
          <p:cNvPr id="32773" name="Rectangle 2"/>
          <p:cNvSpPr>
            <a:spLocks noGrp="1" noChangeArrowheads="1"/>
          </p:cNvSpPr>
          <p:nvPr>
            <p:ph type="title"/>
          </p:nvPr>
        </p:nvSpPr>
        <p:spPr/>
        <p:txBody>
          <a:bodyPr/>
          <a:lstStyle/>
          <a:p>
            <a:pPr eaLnBrk="1" hangingPunct="1"/>
            <a:r>
              <a:rPr lang="en-US" sz="3200"/>
              <a:t>Some subtleties</a:t>
            </a:r>
            <a:endParaRPr lang="en-US"/>
          </a:p>
        </p:txBody>
      </p:sp>
      <p:sp>
        <p:nvSpPr>
          <p:cNvPr id="32774" name="Rectangle 3"/>
          <p:cNvSpPr>
            <a:spLocks noGrp="1" noChangeArrowheads="1"/>
          </p:cNvSpPr>
          <p:nvPr>
            <p:ph type="body" idx="1"/>
          </p:nvPr>
        </p:nvSpPr>
        <p:spPr>
          <a:xfrm>
            <a:off x="220426" y="828664"/>
            <a:ext cx="8701600" cy="5495936"/>
          </a:xfrm>
        </p:spPr>
        <p:txBody>
          <a:bodyPr>
            <a:normAutofit/>
          </a:bodyPr>
          <a:lstStyle/>
          <a:p>
            <a:pPr>
              <a:lnSpc>
                <a:spcPct val="90000"/>
              </a:lnSpc>
            </a:pPr>
            <a:r>
              <a:rPr lang="en-US" sz="2400" dirty="0" smtClean="0"/>
              <a:t>Distance definition is implemented as a </a:t>
            </a:r>
            <a:r>
              <a:rPr lang="en-US" sz="2400" dirty="0" smtClean="0">
                <a:solidFill>
                  <a:schemeClr val="accent2"/>
                </a:solidFill>
              </a:rPr>
              <a:t>function object</a:t>
            </a:r>
            <a:r>
              <a:rPr lang="en-US" sz="2400" dirty="0" smtClean="0"/>
              <a:t> and passed as an </a:t>
            </a:r>
            <a:r>
              <a:rPr lang="en-US" sz="2400" dirty="0" smtClean="0">
                <a:solidFill>
                  <a:schemeClr val="accent2"/>
                </a:solidFill>
              </a:rPr>
              <a:t>argument</a:t>
            </a:r>
            <a:endParaRPr lang="en-US" sz="2400" dirty="0" smtClean="0"/>
          </a:p>
          <a:p>
            <a:pPr lvl="1">
              <a:lnSpc>
                <a:spcPct val="90000"/>
              </a:lnSpc>
            </a:pPr>
            <a:r>
              <a:rPr lang="en-US" sz="2000" dirty="0" smtClean="0"/>
              <a:t>By default, </a:t>
            </a:r>
            <a:r>
              <a:rPr lang="en-US" sz="2000" dirty="0" smtClean="0">
                <a:sym typeface="Symbol" pitchFamily="-112" charset="2"/>
              </a:rPr>
              <a:t>R is used</a:t>
            </a:r>
          </a:p>
          <a:p>
            <a:pPr lvl="1">
              <a:lnSpc>
                <a:spcPct val="90000"/>
              </a:lnSpc>
            </a:pPr>
            <a:r>
              <a:rPr lang="en-US" sz="2000" dirty="0" smtClean="0">
                <a:sym typeface="Symbol" pitchFamily="-112" charset="2"/>
              </a:rPr>
              <a:t>Arbitrarily complex matching possible</a:t>
            </a:r>
            <a:endParaRPr lang="en-US" sz="2400" dirty="0" smtClean="0"/>
          </a:p>
          <a:p>
            <a:pPr eaLnBrk="1" hangingPunct="1">
              <a:lnSpc>
                <a:spcPct val="90000"/>
              </a:lnSpc>
            </a:pPr>
            <a:r>
              <a:rPr lang="en-US" sz="2400" dirty="0" smtClean="0"/>
              <a:t>Quality </a:t>
            </a:r>
            <a:r>
              <a:rPr lang="en-US" sz="2400" dirty="0"/>
              <a:t>of matches</a:t>
            </a:r>
          </a:p>
          <a:p>
            <a:pPr lvl="1" eaLnBrk="1" hangingPunct="1">
              <a:lnSpc>
                <a:spcPct val="90000"/>
              </a:lnSpc>
            </a:pPr>
            <a:r>
              <a:rPr lang="en-US" sz="2000" dirty="0"/>
              <a:t>Smallest </a:t>
            </a:r>
            <a:r>
              <a:rPr lang="en-US" sz="2000" dirty="0">
                <a:sym typeface="Symbol" pitchFamily="-112" charset="2"/>
              </a:rPr>
              <a:t>R is </a:t>
            </a:r>
            <a:r>
              <a:rPr lang="en-US" sz="2000" dirty="0">
                <a:solidFill>
                  <a:schemeClr val="accent2"/>
                </a:solidFill>
                <a:sym typeface="Symbol" pitchFamily="-112" charset="2"/>
              </a:rPr>
              <a:t>not a guarantee</a:t>
            </a:r>
            <a:r>
              <a:rPr lang="en-US" sz="2000" dirty="0">
                <a:sym typeface="Symbol" pitchFamily="-112" charset="2"/>
              </a:rPr>
              <a:t> of a good match</a:t>
            </a:r>
            <a:endParaRPr lang="en-US" sz="2000" dirty="0"/>
          </a:p>
          <a:p>
            <a:pPr eaLnBrk="1" hangingPunct="1">
              <a:lnSpc>
                <a:spcPct val="90000"/>
              </a:lnSpc>
            </a:pPr>
            <a:r>
              <a:rPr lang="en-US" sz="2400" dirty="0"/>
              <a:t>Container type objects</a:t>
            </a:r>
          </a:p>
          <a:p>
            <a:pPr lvl="1" eaLnBrk="1" hangingPunct="1">
              <a:lnSpc>
                <a:spcPct val="90000"/>
              </a:lnSpc>
            </a:pPr>
            <a:r>
              <a:rPr lang="en-US" sz="2000" dirty="0"/>
              <a:t>EF trigger objects attached as </a:t>
            </a:r>
            <a:r>
              <a:rPr lang="en-US" sz="2000" dirty="0">
                <a:solidFill>
                  <a:schemeClr val="accent2"/>
                </a:solidFill>
              </a:rPr>
              <a:t>containers</a:t>
            </a:r>
            <a:r>
              <a:rPr lang="en-US" sz="2000" dirty="0"/>
              <a:t>, so matches are to a container rather than an individual trigger object</a:t>
            </a:r>
          </a:p>
          <a:p>
            <a:pPr eaLnBrk="1" hangingPunct="1">
              <a:lnSpc>
                <a:spcPct val="90000"/>
              </a:lnSpc>
            </a:pPr>
            <a:r>
              <a:rPr lang="en-US" sz="2400" dirty="0"/>
              <a:t>What it means to pass a chain</a:t>
            </a:r>
          </a:p>
          <a:p>
            <a:pPr lvl="1" eaLnBrk="1" hangingPunct="1">
              <a:lnSpc>
                <a:spcPct val="90000"/>
              </a:lnSpc>
            </a:pPr>
            <a:r>
              <a:rPr lang="en-US" sz="2000" dirty="0"/>
              <a:t>Chain passed if match to trigger object associated with active trigger element</a:t>
            </a:r>
            <a:endParaRPr lang="en-US" sz="2000" dirty="0">
              <a:solidFill>
                <a:schemeClr val="accent2"/>
              </a:solidFill>
            </a:endParaRPr>
          </a:p>
          <a:p>
            <a:pPr lvl="1" eaLnBrk="1" hangingPunct="1">
              <a:lnSpc>
                <a:spcPct val="90000"/>
              </a:lnSpc>
            </a:pPr>
            <a:r>
              <a:rPr lang="en-US" sz="2000" dirty="0"/>
              <a:t>For multi-object triggers or intermediate trigger objects, an offline object can </a:t>
            </a:r>
            <a:r>
              <a:rPr lang="en-US" sz="2000" dirty="0">
                <a:solidFill>
                  <a:schemeClr val="accent2"/>
                </a:solidFill>
              </a:rPr>
              <a:t>pass a failed chain</a:t>
            </a:r>
            <a:endParaRPr lang="en-US" sz="2000" dirty="0"/>
          </a:p>
          <a:p>
            <a:pPr eaLnBrk="1" hangingPunct="1">
              <a:lnSpc>
                <a:spcPct val="90000"/>
              </a:lnSpc>
            </a:pPr>
            <a:r>
              <a:rPr lang="en-US" sz="2400" dirty="0"/>
              <a:t>Relative trigger level efficiencies</a:t>
            </a:r>
          </a:p>
          <a:p>
            <a:pPr lvl="1" eaLnBrk="1" hangingPunct="1">
              <a:lnSpc>
                <a:spcPct val="90000"/>
              </a:lnSpc>
            </a:pPr>
            <a:r>
              <a:rPr lang="en-US" sz="2000" dirty="0"/>
              <a:t>Possible to pass EF without</a:t>
            </a:r>
            <a:r>
              <a:rPr lang="en-US" sz="2000" dirty="0" smtClean="0"/>
              <a:t> passing L2 </a:t>
            </a:r>
            <a:r>
              <a:rPr lang="en-US" sz="1600" dirty="0" smtClean="0"/>
              <a:t>(</a:t>
            </a:r>
            <a:r>
              <a:rPr lang="en-US" sz="1600" dirty="0" err="1" smtClean="0"/>
              <a:t>passthrough</a:t>
            </a:r>
            <a:r>
              <a:rPr lang="en-US" sz="1600" dirty="0" smtClean="0"/>
              <a:t>, </a:t>
            </a:r>
            <a:r>
              <a:rPr lang="en-US" sz="1600" dirty="0"/>
              <a:t>direction resolution </a:t>
            </a:r>
            <a:r>
              <a:rPr lang="en-US" sz="1600" dirty="0" smtClean="0"/>
              <a:t>effects)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Line 21"/>
          <p:cNvSpPr>
            <a:spLocks noChangeShapeType="1"/>
          </p:cNvSpPr>
          <p:nvPr/>
        </p:nvSpPr>
        <p:spPr bwMode="auto">
          <a:xfrm>
            <a:off x="3084395" y="2800068"/>
            <a:ext cx="696036" cy="680111"/>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ATLAS Software Tutorial - Trigger Data</a:t>
            </a:r>
            <a:endParaRPr lang="en-US" dirty="0"/>
          </a:p>
        </p:txBody>
      </p:sp>
      <p:sp>
        <p:nvSpPr>
          <p:cNvPr id="63" name="AutoShape 4"/>
          <p:cNvSpPr>
            <a:spLocks noChangeArrowheads="1"/>
          </p:cNvSpPr>
          <p:nvPr/>
        </p:nvSpPr>
        <p:spPr bwMode="auto">
          <a:xfrm>
            <a:off x="3505200" y="985484"/>
            <a:ext cx="2630487" cy="571500"/>
          </a:xfrm>
          <a:prstGeom prst="octagon">
            <a:avLst>
              <a:gd name="adj" fmla="val 2928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rIns="0" anchor="ctr"/>
          <a:lstStyle/>
          <a:p>
            <a:pPr algn="ctr" rtl="0" eaLnBrk="0" fontAlgn="base" hangingPunct="0">
              <a:spcBef>
                <a:spcPct val="0"/>
              </a:spcBef>
              <a:spcAft>
                <a:spcPct val="0"/>
              </a:spcAft>
            </a:pPr>
            <a:r>
              <a:rPr lang="en-GB" sz="1600" b="1" kern="1200" dirty="0" err="1">
                <a:ln/>
                <a:solidFill>
                  <a:srgbClr val="FEB80A"/>
                </a:solidFill>
                <a:latin typeface="Arial" charset="0"/>
                <a:ea typeface="+mn-ea"/>
                <a:cs typeface="+mn-cs"/>
              </a:rPr>
              <a:t>TriggerDB</a:t>
            </a:r>
            <a:r>
              <a:rPr lang="en-GB" kern="1200" dirty="0">
                <a:solidFill>
                  <a:prstClr val="white"/>
                </a:solidFill>
                <a:latin typeface="Arial" charset="0"/>
                <a:ea typeface="+mn-ea"/>
                <a:cs typeface="+mn-cs"/>
              </a:rPr>
              <a:t/>
            </a:r>
            <a:br>
              <a:rPr lang="en-GB" kern="1200" dirty="0">
                <a:solidFill>
                  <a:prstClr val="white"/>
                </a:solidFill>
                <a:latin typeface="Arial" charset="0"/>
                <a:ea typeface="+mn-ea"/>
                <a:cs typeface="+mn-cs"/>
              </a:rPr>
            </a:br>
            <a:r>
              <a:rPr lang="en-GB" sz="1600" b="1" kern="1200" dirty="0">
                <a:ln w="1905"/>
                <a:solidFill>
                  <a:schemeClr val="accent4">
                    <a:lumMod val="75000"/>
                  </a:schemeClr>
                </a:solidFill>
                <a:effectLst>
                  <a:innerShdw blurRad="69850" dist="43180" dir="5400000">
                    <a:srgbClr val="000000">
                      <a:alpha val="65000"/>
                    </a:srgbClr>
                  </a:innerShdw>
                </a:effectLst>
                <a:latin typeface="Arial" charset="0"/>
                <a:ea typeface="+mn-ea"/>
                <a:cs typeface="+mn-cs"/>
              </a:rPr>
              <a:t>All configuration data</a:t>
            </a:r>
            <a:endParaRPr lang="en-US" sz="1600" b="1" kern="1200" dirty="0">
              <a:solidFill>
                <a:schemeClr val="accent4">
                  <a:lumMod val="75000"/>
                </a:schemeClr>
              </a:solidFill>
              <a:latin typeface="Arial" charset="0"/>
              <a:ea typeface="+mn-ea"/>
              <a:cs typeface="+mn-cs"/>
            </a:endParaRPr>
          </a:p>
        </p:txBody>
      </p:sp>
      <p:sp>
        <p:nvSpPr>
          <p:cNvPr id="64" name="AutoShape 5"/>
          <p:cNvSpPr>
            <a:spLocks noChangeArrowheads="1"/>
          </p:cNvSpPr>
          <p:nvPr/>
        </p:nvSpPr>
        <p:spPr bwMode="auto">
          <a:xfrm>
            <a:off x="7162800" y="2038064"/>
            <a:ext cx="1116012" cy="993775"/>
          </a:xfrm>
          <a:prstGeom prst="can">
            <a:avLst>
              <a:gd name="adj" fmla="val 26556"/>
            </a:avLst>
          </a:prstGeom>
          <a:solidFill>
            <a:srgbClr val="FF8585">
              <a:alpha val="45000"/>
            </a:srgbClr>
          </a:solidFill>
          <a:ln w="3175">
            <a:solidFill>
              <a:srgbClr val="4E5B6F"/>
            </a:solidFill>
            <a:round/>
            <a:headEnd type="none" w="sm" len="sm"/>
            <a:tailEnd type="none" w="sm" len="sm"/>
          </a:ln>
          <a:effectLst/>
        </p:spPr>
        <p:txBody>
          <a:bodyPr wrap="none" t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Online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Conditions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Database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COOL</a:t>
            </a:r>
          </a:p>
        </p:txBody>
      </p:sp>
      <p:sp>
        <p:nvSpPr>
          <p:cNvPr id="65" name="Text Box 6"/>
          <p:cNvSpPr txBox="1">
            <a:spLocks noChangeArrowheads="1"/>
          </p:cNvSpPr>
          <p:nvPr/>
        </p:nvSpPr>
        <p:spPr bwMode="auto">
          <a:xfrm>
            <a:off x="304800" y="1249912"/>
            <a:ext cx="1454150" cy="366713"/>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Preparation</a:t>
            </a:r>
          </a:p>
        </p:txBody>
      </p:sp>
      <p:sp>
        <p:nvSpPr>
          <p:cNvPr id="66" name="Text Box 7"/>
          <p:cNvSpPr txBox="1">
            <a:spLocks noChangeArrowheads="1"/>
          </p:cNvSpPr>
          <p:nvPr/>
        </p:nvSpPr>
        <p:spPr bwMode="auto">
          <a:xfrm>
            <a:off x="514350" y="2011912"/>
            <a:ext cx="857250" cy="641350"/>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Data</a:t>
            </a:r>
          </a:p>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taking</a:t>
            </a:r>
          </a:p>
        </p:txBody>
      </p:sp>
      <p:sp>
        <p:nvSpPr>
          <p:cNvPr id="67" name="Text Box 8"/>
          <p:cNvSpPr txBox="1">
            <a:spLocks noChangeArrowheads="1"/>
          </p:cNvSpPr>
          <p:nvPr/>
        </p:nvSpPr>
        <p:spPr bwMode="auto">
          <a:xfrm>
            <a:off x="155739" y="5023181"/>
            <a:ext cx="1749261" cy="646331"/>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Trigger aware </a:t>
            </a:r>
            <a:b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b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analysis</a:t>
            </a:r>
          </a:p>
        </p:txBody>
      </p:sp>
      <p:pic>
        <p:nvPicPr>
          <p:cNvPr id="68" name="Picture 9"/>
          <p:cNvPicPr>
            <a:picLocks noChangeAspect="1" noChangeArrowheads="1"/>
          </p:cNvPicPr>
          <p:nvPr/>
        </p:nvPicPr>
        <p:blipFill>
          <a:blip r:embed="rId2"/>
          <a:srcRect t="15823" b="20363"/>
          <a:stretch>
            <a:fillRect/>
          </a:stretch>
        </p:blipFill>
        <p:spPr bwMode="auto">
          <a:xfrm>
            <a:off x="1616075" y="1708280"/>
            <a:ext cx="1355725" cy="1221892"/>
          </a:xfrm>
          <a:prstGeom prst="rect">
            <a:avLst/>
          </a:prstGeom>
          <a:ln>
            <a:noFill/>
          </a:ln>
          <a:effectLst>
            <a:outerShdw blurRad="292100" dist="139700" dir="2700000" algn="tl" rotWithShape="0">
              <a:srgbClr val="333333">
                <a:alpha val="65000"/>
              </a:srgbClr>
            </a:outerShdw>
          </a:effectLst>
        </p:spPr>
      </p:pic>
      <p:sp>
        <p:nvSpPr>
          <p:cNvPr id="69" name="Text Box 10"/>
          <p:cNvSpPr txBox="1">
            <a:spLocks noChangeArrowheads="1"/>
          </p:cNvSpPr>
          <p:nvPr/>
        </p:nvSpPr>
        <p:spPr bwMode="auto">
          <a:xfrm>
            <a:off x="2255838" y="3530337"/>
            <a:ext cx="4759325" cy="2782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Result</a:t>
            </a:r>
          </a:p>
          <a:p>
            <a:pPr algn="l" rtl="0" eaLnBrk="0" fontAlgn="base" hangingPunct="0">
              <a:lnSpc>
                <a:spcPct val="120000"/>
              </a:lnSpc>
              <a:spcBef>
                <a:spcPct val="0"/>
              </a:spcBef>
              <a:spcAft>
                <a:spcPct val="0"/>
              </a:spcAft>
              <a:buFontTx/>
              <a:buChar char="•"/>
            </a:pP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passed?, passed through?,  </a:t>
            </a:r>
            <a:r>
              <a:rPr lang="en-US" sz="1400" b="1" kern="1200"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prescaled</a:t>
            </a: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last successful step in trigger execution?</a:t>
            </a:r>
          </a:p>
          <a:p>
            <a:pPr algn="l" rtl="0" eaLnBrk="0" fontAlgn="base" hangingPunct="0">
              <a:lnSpc>
                <a:spcPct val="120000"/>
              </a:lnSpc>
              <a:spcBef>
                <a:spcPct val="0"/>
              </a:spcBef>
              <a:spcAft>
                <a:spcPct val="0"/>
              </a:spcAft>
              <a:buFontTx/>
              <a:buChar char="•"/>
            </a:pPr>
            <a:endParaRPr lang="en-US" sz="600" b="1" kern="1200" dirty="0">
              <a:solidFill>
                <a:prstClr val="white"/>
              </a:solidFill>
              <a:latin typeface="Arial" charset="0"/>
              <a:ea typeface="+mn-ea"/>
              <a:cs typeface="+mn-cs"/>
            </a:endParaRPr>
          </a:p>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EDM</a:t>
            </a:r>
          </a:p>
          <a:p>
            <a:pPr algn="l" rtl="0" eaLnBrk="0" fontAlgn="base" hangingPunct="0">
              <a:lnSpc>
                <a:spcPct val="120000"/>
              </a:lnSpc>
              <a:spcBef>
                <a:spcPct val="0"/>
              </a:spcBef>
              <a:spcAft>
                <a:spcPct val="0"/>
              </a:spcAft>
              <a:buFontTx/>
              <a:buChar char="•"/>
            </a:pPr>
            <a:r>
              <a:rPr lang="en-US" sz="1400" b="1" kern="1200" dirty="0">
                <a:solidFill>
                  <a:schemeClr val="tx1"/>
                </a:solidFill>
                <a:latin typeface="Arial" charset="0"/>
                <a:ea typeface="+mn-ea"/>
                <a:cs typeface="+mn-cs"/>
              </a:rPr>
              <a:t> Trigger objects for trigger selection studies</a:t>
            </a:r>
          </a:p>
          <a:p>
            <a:pPr algn="l" rtl="0" eaLnBrk="0" fontAlgn="base" hangingPunct="0">
              <a:lnSpc>
                <a:spcPct val="120000"/>
              </a:lnSpc>
              <a:spcBef>
                <a:spcPct val="0"/>
              </a:spcBef>
              <a:spcAft>
                <a:spcPct val="0"/>
              </a:spcAft>
              <a:buFontTx/>
              <a:buChar char="•"/>
            </a:pPr>
            <a:endParaRPr lang="en-US" sz="1400" b="1" kern="1200" dirty="0">
              <a:solidFill>
                <a:prstClr val="white"/>
              </a:solidFill>
              <a:latin typeface="Arial" charset="0"/>
              <a:ea typeface="+mn-ea"/>
              <a:cs typeface="+mn-cs"/>
            </a:endParaRPr>
          </a:p>
          <a:p>
            <a:pPr algn="ctr" rtl="0" eaLnBrk="0" fontAlgn="base" hangingPunct="0">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Configuration</a:t>
            </a:r>
          </a:p>
          <a:p>
            <a:pPr algn="l" rtl="0" eaLnBrk="0" fontAlgn="base" hangingPunct="0">
              <a:lnSpc>
                <a:spcPct val="120000"/>
              </a:lnSpc>
              <a:spcBef>
                <a:spcPct val="0"/>
              </a:spcBef>
              <a:spcAft>
                <a:spcPct val="0"/>
              </a:spcAft>
              <a:buFontTx/>
              <a:buChar char="•"/>
            </a:pPr>
            <a:r>
              <a:rPr lang="en-US" sz="1400" b="1" kern="1200" dirty="0">
                <a:solidFill>
                  <a:sysClr val="windowText" lastClr="000000"/>
                </a:solidFill>
                <a:latin typeface="Arial" charset="0"/>
                <a:ea typeface="+mn-ea"/>
                <a:cs typeface="+mn-cs"/>
              </a:rPr>
              <a:t> Trigger </a:t>
            </a:r>
            <a:r>
              <a:rPr lang="en-US" sz="1400" b="1" kern="1200" dirty="0" smtClean="0">
                <a:solidFill>
                  <a:sysClr val="windowText" lastClr="000000"/>
                </a:solidFill>
                <a:latin typeface="Arial" charset="0"/>
                <a:ea typeface="+mn-ea"/>
                <a:cs typeface="+mn-cs"/>
              </a:rPr>
              <a:t>names, prescales</a:t>
            </a:r>
            <a:r>
              <a:rPr lang="en-US" sz="1400" b="1" kern="1200" dirty="0">
                <a:solidFill>
                  <a:sysClr val="windowText" lastClr="000000"/>
                </a:solidFill>
                <a:latin typeface="Arial" charset="0"/>
                <a:ea typeface="+mn-ea"/>
                <a:cs typeface="+mn-cs"/>
              </a:rPr>
              <a:t>, pass </a:t>
            </a:r>
            <a:r>
              <a:rPr lang="en-US" sz="1400" b="1" kern="1200" dirty="0" err="1">
                <a:solidFill>
                  <a:sysClr val="windowText" lastClr="000000"/>
                </a:solidFill>
                <a:latin typeface="Arial" charset="0"/>
                <a:ea typeface="+mn-ea"/>
                <a:cs typeface="+mn-cs"/>
              </a:rPr>
              <a:t>throughs</a:t>
            </a:r>
            <a:endParaRPr lang="en-US" sz="1400" b="1" kern="1200" dirty="0">
              <a:solidFill>
                <a:sysClr val="windowText" lastClr="000000"/>
              </a:solidFill>
              <a:latin typeface="Arial" charset="0"/>
              <a:ea typeface="+mn-ea"/>
              <a:cs typeface="+mn-cs"/>
            </a:endParaRPr>
          </a:p>
          <a:p>
            <a:pPr algn="l" rtl="0" eaLnBrk="0" fontAlgn="base" hangingPunct="0">
              <a:lnSpc>
                <a:spcPct val="120000"/>
              </a:lnSpc>
              <a:spcBef>
                <a:spcPct val="0"/>
              </a:spcBef>
              <a:spcAft>
                <a:spcPct val="0"/>
              </a:spcAft>
            </a:pPr>
            <a:endParaRPr lang="en-US" sz="600" b="1" u="sng" kern="1200" dirty="0">
              <a:solidFill>
                <a:srgbClr val="CC3300"/>
              </a:solidFill>
              <a:latin typeface="Arial" charset="0"/>
              <a:ea typeface="+mn-ea"/>
              <a:cs typeface="+mn-cs"/>
            </a:endParaRPr>
          </a:p>
          <a:p>
            <a:pPr algn="r" rtl="0" eaLnBrk="0" fontAlgn="base" hangingPunct="0">
              <a:lnSpc>
                <a:spcPct val="120000"/>
              </a:lnSpc>
              <a:spcBef>
                <a:spcPct val="0"/>
              </a:spcBef>
              <a:spcAft>
                <a:spcPct val="0"/>
              </a:spcAft>
            </a:pPr>
            <a:r>
              <a:rPr lang="en-US" sz="1400" b="1" kern="1200" dirty="0">
                <a:solidFill>
                  <a:sysClr val="windowText" lastClr="000000"/>
                </a:solidFill>
                <a:latin typeface="Arial" charset="0"/>
                <a:ea typeface="+mn-ea"/>
                <a:cs typeface="+mn-cs"/>
              </a:rPr>
              <a:t>access through </a:t>
            </a:r>
            <a:r>
              <a:rPr lang="en-US" kern="1200" dirty="0" smtClean="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TrigDecisionTool</a:t>
            </a:r>
            <a:endParaRPr lang="en-US" b="1" kern="1200" dirty="0">
              <a:solidFill>
                <a:srgbClr val="000080"/>
              </a:solidFill>
              <a:latin typeface="Arial" charset="0"/>
              <a:ea typeface="+mn-ea"/>
              <a:cs typeface="+mn-cs"/>
            </a:endParaRPr>
          </a:p>
        </p:txBody>
      </p:sp>
      <p:sp>
        <p:nvSpPr>
          <p:cNvPr id="70" name="AutoShape 11"/>
          <p:cNvSpPr>
            <a:spLocks noChangeArrowheads="1"/>
          </p:cNvSpPr>
          <p:nvPr/>
        </p:nvSpPr>
        <p:spPr bwMode="auto">
          <a:xfrm>
            <a:off x="7239000" y="4306534"/>
            <a:ext cx="712788" cy="358775"/>
          </a:xfrm>
          <a:prstGeom prst="flowChartAlternateProcess">
            <a:avLst/>
          </a:prstGeom>
          <a:solidFill>
            <a:srgbClr val="3333FF"/>
          </a:solidFill>
          <a:ln w="3175" algn="ctr">
            <a:solidFill>
              <a:srgbClr val="3333FF"/>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ESD</a:t>
            </a:r>
          </a:p>
        </p:txBody>
      </p:sp>
      <p:sp>
        <p:nvSpPr>
          <p:cNvPr id="71" name="AutoShape 12"/>
          <p:cNvSpPr>
            <a:spLocks noChangeArrowheads="1"/>
          </p:cNvSpPr>
          <p:nvPr/>
        </p:nvSpPr>
        <p:spPr bwMode="auto">
          <a:xfrm>
            <a:off x="7240588" y="4789134"/>
            <a:ext cx="712787" cy="358775"/>
          </a:xfrm>
          <a:prstGeom prst="flowChartAlternateProcess">
            <a:avLst/>
          </a:prstGeom>
          <a:solidFill>
            <a:srgbClr val="00CC66"/>
          </a:solidFill>
          <a:ln w="3175" algn="ctr">
            <a:solidFill>
              <a:srgbClr val="00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AOD</a:t>
            </a:r>
          </a:p>
        </p:txBody>
      </p:sp>
      <p:sp>
        <p:nvSpPr>
          <p:cNvPr id="72" name="AutoShape 13"/>
          <p:cNvSpPr>
            <a:spLocks noChangeArrowheads="1"/>
          </p:cNvSpPr>
          <p:nvPr/>
        </p:nvSpPr>
        <p:spPr bwMode="auto">
          <a:xfrm>
            <a:off x="7253288" y="5757509"/>
            <a:ext cx="684212" cy="358775"/>
          </a:xfrm>
          <a:prstGeom prst="flowChartAlternateProcess">
            <a:avLst/>
          </a:prstGeom>
          <a:solidFill>
            <a:srgbClr val="FF3300"/>
          </a:solidFill>
          <a:ln w="3175" algn="ctr">
            <a:solidFill>
              <a:srgbClr val="FF0000"/>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TAG</a:t>
            </a:r>
          </a:p>
        </p:txBody>
      </p:sp>
      <p:sp>
        <p:nvSpPr>
          <p:cNvPr id="73" name="AutoShape 14"/>
          <p:cNvSpPr>
            <a:spLocks noChangeArrowheads="1"/>
          </p:cNvSpPr>
          <p:nvPr/>
        </p:nvSpPr>
        <p:spPr bwMode="auto">
          <a:xfrm rot="4027277">
            <a:off x="2614283" y="1456367"/>
            <a:ext cx="1197456" cy="357366"/>
          </a:xfrm>
          <a:prstGeom prst="downArrow">
            <a:avLst>
              <a:gd name="adj1" fmla="val 90262"/>
              <a:gd name="adj2" fmla="val 25120"/>
            </a:avLst>
          </a:prstGeom>
          <a:solidFill>
            <a:srgbClr val="FFFFFF"/>
          </a:solidFill>
          <a:ln w="28575" algn="ctr">
            <a:solidFill>
              <a:srgbClr val="000080"/>
            </a:solidFill>
            <a:miter lim="800000"/>
            <a:headEnd/>
            <a:tailEnd/>
          </a:ln>
          <a:effectLst/>
        </p:spPr>
        <p:txBody>
          <a:bodyPr wrap="square"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Configures</a:t>
            </a:r>
          </a:p>
        </p:txBody>
      </p:sp>
      <p:sp>
        <p:nvSpPr>
          <p:cNvPr id="74" name="AutoShape 15"/>
          <p:cNvSpPr>
            <a:spLocks noChangeArrowheads="1"/>
          </p:cNvSpPr>
          <p:nvPr/>
        </p:nvSpPr>
        <p:spPr bwMode="auto">
          <a:xfrm rot="18757787">
            <a:off x="6226057" y="1222913"/>
            <a:ext cx="1069975" cy="1023878"/>
          </a:xfrm>
          <a:prstGeom prst="downArrow">
            <a:avLst>
              <a:gd name="adj1" fmla="val 77528"/>
              <a:gd name="adj2" fmla="val 25120"/>
            </a:avLst>
          </a:prstGeom>
          <a:solidFill>
            <a:srgbClr val="FFFFFF"/>
          </a:solidFill>
          <a:ln w="28575" algn="ctr">
            <a:solidFill>
              <a:srgbClr val="000080"/>
            </a:solidFill>
            <a:miter lim="800000"/>
            <a:headEnd/>
            <a:tailEnd/>
          </a:ln>
          <a:effectLst/>
        </p:spPr>
        <p:txBody>
          <a:bodyPr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Stores</a:t>
            </a:r>
          </a:p>
          <a:p>
            <a:pPr algn="ctr" rtl="0" eaLnBrk="0" fontAlgn="base" hangingPunct="0">
              <a:spcBef>
                <a:spcPct val="0"/>
              </a:spcBef>
              <a:spcAft>
                <a:spcPct val="0"/>
              </a:spcAft>
            </a:pPr>
            <a:r>
              <a:rPr lang="en-US" sz="1200" b="1" kern="1200" dirty="0">
                <a:solidFill>
                  <a:prstClr val="black"/>
                </a:solidFill>
                <a:latin typeface="Arial" charset="0"/>
                <a:ea typeface="+mn-ea"/>
                <a:cs typeface="+mn-cs"/>
              </a:rPr>
              <a:t>decoded Trigger Menu </a:t>
            </a:r>
          </a:p>
        </p:txBody>
      </p:sp>
      <p:sp>
        <p:nvSpPr>
          <p:cNvPr id="75" name="Text Box 16"/>
          <p:cNvSpPr txBox="1">
            <a:spLocks noChangeArrowheads="1"/>
          </p:cNvSpPr>
          <p:nvPr/>
        </p:nvSpPr>
        <p:spPr bwMode="auto">
          <a:xfrm>
            <a:off x="2548003" y="2901089"/>
            <a:ext cx="2414443" cy="584775"/>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Encoded trigger result</a:t>
            </a:r>
          </a:p>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 from all 3 levels</a:t>
            </a:r>
          </a:p>
        </p:txBody>
      </p:sp>
      <p:sp>
        <p:nvSpPr>
          <p:cNvPr id="76" name="Line 17"/>
          <p:cNvSpPr>
            <a:spLocks noChangeShapeType="1"/>
          </p:cNvSpPr>
          <p:nvPr/>
        </p:nvSpPr>
        <p:spPr bwMode="auto">
          <a:xfrm flipH="1">
            <a:off x="6005014" y="2876263"/>
            <a:ext cx="1081583" cy="631207"/>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7" name="AutoShape 18"/>
          <p:cNvSpPr>
            <a:spLocks noChangeArrowheads="1"/>
          </p:cNvSpPr>
          <p:nvPr/>
        </p:nvSpPr>
        <p:spPr bwMode="auto">
          <a:xfrm>
            <a:off x="7239000" y="5273322"/>
            <a:ext cx="712788" cy="358775"/>
          </a:xfrm>
          <a:prstGeom prst="flowChartAlternateProcess">
            <a:avLst/>
          </a:prstGeom>
          <a:solidFill>
            <a:srgbClr val="FFCC66"/>
          </a:solidFill>
          <a:ln w="3175" algn="ctr">
            <a:solidFill>
              <a:srgbClr val="FF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DPD</a:t>
            </a:r>
          </a:p>
        </p:txBody>
      </p:sp>
      <p:sp>
        <p:nvSpPr>
          <p:cNvPr id="78" name="Text Box 19"/>
          <p:cNvSpPr txBox="1">
            <a:spLocks noChangeArrowheads="1"/>
          </p:cNvSpPr>
          <p:nvPr/>
        </p:nvSpPr>
        <p:spPr bwMode="auto">
          <a:xfrm rot="5400000">
            <a:off x="7702550" y="4906609"/>
            <a:ext cx="1755775"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b="1" kern="1200">
                <a:solidFill>
                  <a:srgbClr val="9E1E00"/>
                </a:solidFill>
                <a:latin typeface="Arial" charset="0"/>
                <a:ea typeface="+mn-ea"/>
                <a:cs typeface="+mn-cs"/>
              </a:rPr>
              <a:t>With decreasing</a:t>
            </a:r>
            <a:br>
              <a:rPr lang="en-US" sz="1600" b="1" kern="1200">
                <a:solidFill>
                  <a:srgbClr val="9E1E00"/>
                </a:solidFill>
                <a:latin typeface="Arial" charset="0"/>
                <a:ea typeface="+mn-ea"/>
                <a:cs typeface="+mn-cs"/>
              </a:rPr>
            </a:br>
            <a:r>
              <a:rPr lang="en-US" sz="1600" b="1" kern="1200">
                <a:solidFill>
                  <a:srgbClr val="9E1E00"/>
                </a:solidFill>
                <a:latin typeface="Arial" charset="0"/>
                <a:ea typeface="+mn-ea"/>
                <a:cs typeface="+mn-cs"/>
              </a:rPr>
              <a:t>amount of detail</a:t>
            </a:r>
          </a:p>
        </p:txBody>
      </p:sp>
      <p:sp>
        <p:nvSpPr>
          <p:cNvPr id="79" name="Line 20"/>
          <p:cNvSpPr>
            <a:spLocks noChangeShapeType="1"/>
          </p:cNvSpPr>
          <p:nvPr/>
        </p:nvSpPr>
        <p:spPr bwMode="auto">
          <a:xfrm>
            <a:off x="8208963" y="4314472"/>
            <a:ext cx="0" cy="1814512"/>
          </a:xfrm>
          <a:prstGeom prst="line">
            <a:avLst/>
          </a:prstGeom>
          <a:noFill/>
          <a:ln w="28575">
            <a:solidFill>
              <a:srgbClr val="9E1E00"/>
            </a:solidFill>
            <a:round/>
            <a:headEnd/>
            <a:tailEnd type="triangle" w="med" len="med"/>
          </a:ln>
          <a:effectLst/>
        </p:spPr>
        <p:txBody>
          <a:bodyPr/>
          <a:lstStyle/>
          <a:p>
            <a:pPr algn="l" rtl="0" eaLnBrk="0" fontAlgn="base" hangingPunct="0">
              <a:spcBef>
                <a:spcPct val="0"/>
              </a:spcBef>
              <a:spcAft>
                <a:spcPct val="0"/>
              </a:spcAft>
            </a:pPr>
            <a:endParaRPr lang="en-US" kern="1200">
              <a:solidFill>
                <a:prstClr val="white"/>
              </a:solidFill>
              <a:latin typeface="Arial" charset="0"/>
              <a:ea typeface="+mn-ea"/>
              <a:cs typeface="+mn-cs"/>
            </a:endParaRPr>
          </a:p>
        </p:txBody>
      </p:sp>
      <p:sp>
        <p:nvSpPr>
          <p:cNvPr id="81" name="Text Box 22"/>
          <p:cNvSpPr txBox="1">
            <a:spLocks noChangeArrowheads="1"/>
          </p:cNvSpPr>
          <p:nvPr/>
        </p:nvSpPr>
        <p:spPr bwMode="auto">
          <a:xfrm>
            <a:off x="5181600" y="3073114"/>
            <a:ext cx="2361544" cy="338554"/>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Decoded trigger menu</a:t>
            </a:r>
          </a:p>
        </p:txBody>
      </p:sp>
      <p:sp>
        <p:nvSpPr>
          <p:cNvPr id="82" name="Text Box 8"/>
          <p:cNvSpPr txBox="1">
            <a:spLocks noChangeArrowheads="1"/>
          </p:cNvSpPr>
          <p:nvPr/>
        </p:nvSpPr>
        <p:spPr bwMode="auto">
          <a:xfrm>
            <a:off x="76200" y="3395180"/>
            <a:ext cx="1941557" cy="369332"/>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Reconstruction</a:t>
            </a:r>
          </a:p>
        </p:txBody>
      </p:sp>
      <p:sp>
        <p:nvSpPr>
          <p:cNvPr id="26" name="Titre 5"/>
          <p:cNvSpPr txBox="1">
            <a:spLocks/>
          </p:cNvSpPr>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txBody>
          <a:bodyPr vert="horz" lIns="91440" tIns="45720" rIns="91440" bIns="45720" rtlCol="0" anchor="ctr">
            <a:noAutofit/>
          </a:bodyPr>
          <a:lstStyle/>
          <a:p>
            <a:pPr lvl="0" algn="ctr">
              <a:spcBef>
                <a:spcPct val="0"/>
              </a:spcBef>
            </a:pPr>
            <a:r>
              <a:rPr lang="en-US" sz="2400" dirty="0" smtClean="0">
                <a:ln w="10541" cmpd="sng">
                  <a:solidFill>
                    <a:schemeClr val="bg1"/>
                  </a:solidFill>
                  <a:prstDash val="solid"/>
                </a:ln>
                <a:solidFill>
                  <a:schemeClr val="bg1"/>
                </a:solidFill>
                <a:latin typeface="Calibri" pitchFamily="34" charset="0"/>
                <a:ea typeface="+mj-ea"/>
                <a:cs typeface="+mj-cs"/>
              </a:rPr>
              <a:t>Trigger Configuration + Data</a:t>
            </a:r>
            <a:endParaRPr lang="en-US" sz="2400" dirty="0">
              <a:ln w="10541" cmpd="sng">
                <a:solidFill>
                  <a:schemeClr val="bg1"/>
                </a:solidFill>
                <a:prstDash val="solid"/>
              </a:ln>
              <a:solidFill>
                <a:schemeClr val="bg1"/>
              </a:solidFill>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dissolv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Analysis based on single trigger chain or an </a:t>
            </a:r>
            <a:r>
              <a:rPr lang="en-US" sz="2800" dirty="0" smtClean="0">
                <a:solidFill>
                  <a:srgbClr val="0000FF"/>
                </a:solidFill>
              </a:rPr>
              <a:t>‘OR’ of a few chains (</a:t>
            </a:r>
            <a:r>
              <a:rPr lang="en-US" sz="2800" dirty="0" smtClean="0"/>
              <a:t>a </a:t>
            </a:r>
            <a:r>
              <a:rPr lang="en-US" sz="2800" dirty="0" smtClean="0">
                <a:solidFill>
                  <a:srgbClr val="0000FF"/>
                </a:solidFill>
              </a:rPr>
              <a:t>‘</a:t>
            </a:r>
            <a:r>
              <a:rPr lang="en-US" sz="2800" dirty="0" err="1" smtClean="0">
                <a:solidFill>
                  <a:srgbClr val="0000FF"/>
                </a:solidFill>
              </a:rPr>
              <a:t>ChainGroup</a:t>
            </a:r>
            <a:r>
              <a:rPr lang="en-US" sz="2800" dirty="0" smtClean="0">
                <a:solidFill>
                  <a:srgbClr val="0000FF"/>
                </a:solidFill>
              </a:rPr>
              <a:t>’)</a:t>
            </a:r>
          </a:p>
          <a:p>
            <a:endParaRPr lang="en-US" sz="2800" dirty="0" smtClean="0"/>
          </a:p>
          <a:p>
            <a:r>
              <a:rPr lang="en-US" sz="2800" dirty="0" smtClean="0">
                <a:solidFill>
                  <a:srgbClr val="0000FF"/>
                </a:solidFill>
              </a:rPr>
              <a:t>Chain definition</a:t>
            </a:r>
            <a:r>
              <a:rPr lang="en-US" sz="2800" dirty="0" smtClean="0"/>
              <a:t> – algorithms, cuts, multiplicities – do not change during a run, but can </a:t>
            </a:r>
            <a:r>
              <a:rPr lang="en-US" sz="2800" dirty="0" smtClean="0">
                <a:solidFill>
                  <a:srgbClr val="0000FF"/>
                </a:solidFill>
              </a:rPr>
              <a:t>change between runs</a:t>
            </a:r>
          </a:p>
          <a:p>
            <a:pPr lvl="1"/>
            <a:r>
              <a:rPr lang="en-US" sz="2400" dirty="0" smtClean="0"/>
              <a:t>Important for analysis on DPD, where multiple runs are merged, </a:t>
            </a:r>
            <a:r>
              <a:rPr lang="en-US" sz="2400" dirty="0" smtClean="0">
                <a:solidFill>
                  <a:schemeClr val="accent6">
                    <a:lumMod val="75000"/>
                  </a:schemeClr>
                </a:solidFill>
              </a:rPr>
              <a:t>check</a:t>
            </a:r>
            <a:r>
              <a:rPr lang="en-US" sz="2400" dirty="0" smtClean="0"/>
              <a:t> the ChainGroup content between </a:t>
            </a:r>
            <a:r>
              <a:rPr lang="en-US" sz="2400" dirty="0" smtClean="0">
                <a:solidFill>
                  <a:schemeClr val="accent6">
                    <a:lumMod val="75000"/>
                  </a:schemeClr>
                </a:solidFill>
              </a:rPr>
              <a:t>each run</a:t>
            </a:r>
          </a:p>
          <a:p>
            <a:endParaRPr lang="en-US" sz="2800" dirty="0" smtClean="0"/>
          </a:p>
          <a:p>
            <a:r>
              <a:rPr lang="en-US" sz="2800" dirty="0" smtClean="0">
                <a:solidFill>
                  <a:srgbClr val="0000FF"/>
                </a:solidFill>
              </a:rPr>
              <a:t>Prescales</a:t>
            </a:r>
            <a:r>
              <a:rPr lang="en-US" sz="2800" dirty="0" smtClean="0"/>
              <a:t> at LVL1 and at HLT can </a:t>
            </a:r>
            <a:r>
              <a:rPr lang="en-US" sz="2800" dirty="0" smtClean="0">
                <a:solidFill>
                  <a:srgbClr val="0000FF"/>
                </a:solidFill>
              </a:rPr>
              <a:t>change between luminosity blocks</a:t>
            </a:r>
          </a:p>
          <a:p>
            <a:pPr lvl="1"/>
            <a:r>
              <a:rPr lang="en-US" sz="2400" dirty="0" smtClean="0"/>
              <a:t>A </a:t>
            </a:r>
            <a:r>
              <a:rPr lang="en-US" sz="2400" dirty="0" smtClean="0">
                <a:solidFill>
                  <a:schemeClr val="accent6">
                    <a:lumMod val="75000"/>
                  </a:schemeClr>
                </a:solidFill>
              </a:rPr>
              <a:t>negative prescale </a:t>
            </a:r>
            <a:r>
              <a:rPr lang="en-US" sz="2400" dirty="0" smtClean="0"/>
              <a:t>means that this </a:t>
            </a:r>
            <a:r>
              <a:rPr lang="en-US" sz="2400" dirty="0" smtClean="0">
                <a:solidFill>
                  <a:schemeClr val="accent6">
                    <a:lumMod val="75000"/>
                  </a:schemeClr>
                </a:solidFill>
              </a:rPr>
              <a:t>trigger is off</a:t>
            </a:r>
            <a:r>
              <a:rPr lang="en-US" sz="2400" dirty="0" smtClean="0"/>
              <a:t>. This is important for calculating the integrated luminosity. Check </a:t>
            </a:r>
            <a:r>
              <a:rPr lang="en-US" sz="2400" dirty="0" smtClean="0">
                <a:solidFill>
                  <a:schemeClr val="accent6">
                    <a:lumMod val="75000"/>
                  </a:schemeClr>
                </a:solidFill>
              </a:rPr>
              <a:t>each luminosity block</a:t>
            </a:r>
            <a:r>
              <a:rPr lang="en-US" sz="2400" dirty="0" smtClean="0"/>
              <a:t>.</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itre 4"/>
          <p:cNvSpPr>
            <a:spLocks noGrp="1"/>
          </p:cNvSpPr>
          <p:nvPr>
            <p:ph type="title"/>
          </p:nvPr>
        </p:nvSpPr>
        <p:spPr/>
        <p:txBody>
          <a:bodyPr/>
          <a:lstStyle/>
          <a:p>
            <a:r>
              <a:rPr lang="en-US" dirty="0" smtClean="0"/>
              <a:t>Trigger-Aware Analysis – I</a:t>
            </a:r>
            <a:r>
              <a:rPr dirty="0" smtClean="0"/>
              <a:t>ntroductory </a:t>
            </a:r>
            <a:r>
              <a:rPr dirty="0" smtClean="0"/>
              <a:t>Comments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ATLAS Software Tutorial - Trigger Data</a:t>
            </a:r>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6</a:t>
            </a:fld>
            <a:endParaRPr lang="en-US"/>
          </a:p>
        </p:txBody>
      </p:sp>
      <p:sp>
        <p:nvSpPr>
          <p:cNvPr id="6" name="Titre 5"/>
          <p:cNvSpPr>
            <a:spLocks noGrp="1"/>
          </p:cNvSpPr>
          <p:nvPr>
            <p:ph type="title"/>
          </p:nvPr>
        </p:nvSpPr>
        <p:spPr/>
        <p:txBody>
          <a:bodyPr/>
          <a:lstStyle/>
          <a:p>
            <a:r>
              <a:rPr smtClean="0"/>
              <a:t>Bringing it Together – TrigDecisionTool </a:t>
            </a:r>
            <a:endParaRPr lang="en-US" dirty="0"/>
          </a:p>
        </p:txBody>
      </p:sp>
      <p:sp>
        <p:nvSpPr>
          <p:cNvPr id="7" name="Rectangle 6"/>
          <p:cNvSpPr/>
          <p:nvPr/>
        </p:nvSpPr>
        <p:spPr>
          <a:xfrm>
            <a:off x="3266547" y="5706287"/>
            <a:ext cx="2265529" cy="6141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TrigDecisionTool</a:t>
            </a:r>
            <a:endParaRPr lang="en-US" dirty="0"/>
          </a:p>
        </p:txBody>
      </p:sp>
      <p:grpSp>
        <p:nvGrpSpPr>
          <p:cNvPr id="8" name="Group 19"/>
          <p:cNvGrpSpPr/>
          <p:nvPr/>
        </p:nvGrpSpPr>
        <p:grpSpPr>
          <a:xfrm>
            <a:off x="1942711" y="817537"/>
            <a:ext cx="4804012" cy="1869743"/>
            <a:chOff x="2415651" y="1091821"/>
            <a:chExt cx="4804012" cy="1869743"/>
          </a:xfrm>
        </p:grpSpPr>
        <p:sp>
          <p:nvSpPr>
            <p:cNvPr id="9" name="Rectangle 8"/>
            <p:cNvSpPr/>
            <p:nvPr/>
          </p:nvSpPr>
          <p:spPr>
            <a:xfrm>
              <a:off x="2415651" y="1091821"/>
              <a:ext cx="4804012" cy="186974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Rectangle 9"/>
            <p:cNvSpPr/>
            <p:nvPr/>
          </p:nvSpPr>
          <p:spPr>
            <a:xfrm>
              <a:off x="2565804"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  Decision +</a:t>
              </a:r>
              <a:br>
                <a:rPr lang="en-US" sz="1600" dirty="0" smtClean="0"/>
              </a:br>
              <a:r>
                <a:rPr lang="en-US" sz="1600" dirty="0" smtClean="0"/>
                <a:t>Navigation</a:t>
              </a:r>
              <a:endParaRPr lang="en-US" sz="1600" dirty="0"/>
            </a:p>
          </p:txBody>
        </p:sp>
        <p:sp>
          <p:nvSpPr>
            <p:cNvPr id="11" name="Rectangle 10"/>
            <p:cNvSpPr/>
            <p:nvPr/>
          </p:nvSpPr>
          <p:spPr>
            <a:xfrm>
              <a:off x="4112631"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EDM</a:t>
              </a:r>
              <a:endParaRPr lang="en-US" sz="1600" dirty="0"/>
            </a:p>
          </p:txBody>
        </p:sp>
        <p:sp>
          <p:nvSpPr>
            <p:cNvPr id="12" name="Rectangle 11"/>
            <p:cNvSpPr/>
            <p:nvPr/>
          </p:nvSpPr>
          <p:spPr>
            <a:xfrm>
              <a:off x="5645809"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Configuration</a:t>
              </a:r>
              <a:endParaRPr lang="en-US" sz="1600" dirty="0"/>
            </a:p>
          </p:txBody>
        </p:sp>
        <p:sp>
          <p:nvSpPr>
            <p:cNvPr id="13" name="AutoShape 11"/>
            <p:cNvSpPr>
              <a:spLocks noChangeArrowheads="1"/>
            </p:cNvSpPr>
            <p:nvPr/>
          </p:nvSpPr>
          <p:spPr bwMode="auto">
            <a:xfrm>
              <a:off x="2776151" y="1214646"/>
              <a:ext cx="1371600" cy="581295"/>
            </a:xfrm>
            <a:prstGeom prst="flowChartAlternateProcess">
              <a:avLst/>
            </a:prstGeom>
            <a:solidFill>
              <a:srgbClr val="3333FF"/>
            </a:solidFill>
            <a:ln w="3175" algn="ctr">
              <a:solidFill>
                <a:srgbClr val="3333FF"/>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ESD</a:t>
              </a:r>
            </a:p>
          </p:txBody>
        </p:sp>
        <p:sp>
          <p:nvSpPr>
            <p:cNvPr id="14" name="AutoShape 12"/>
            <p:cNvSpPr>
              <a:spLocks noChangeArrowheads="1"/>
            </p:cNvSpPr>
            <p:nvPr/>
          </p:nvSpPr>
          <p:spPr bwMode="auto">
            <a:xfrm>
              <a:off x="4195520" y="1214646"/>
              <a:ext cx="1371600" cy="581295"/>
            </a:xfrm>
            <a:prstGeom prst="flowChartAlternateProcess">
              <a:avLst/>
            </a:prstGeom>
            <a:solidFill>
              <a:srgbClr val="00CC66"/>
            </a:solidFill>
            <a:ln w="3175" algn="ctr">
              <a:solidFill>
                <a:srgbClr val="00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AOD</a:t>
              </a:r>
            </a:p>
          </p:txBody>
        </p:sp>
        <p:sp>
          <p:nvSpPr>
            <p:cNvPr id="15" name="AutoShape 18"/>
            <p:cNvSpPr>
              <a:spLocks noChangeArrowheads="1"/>
            </p:cNvSpPr>
            <p:nvPr/>
          </p:nvSpPr>
          <p:spPr bwMode="auto">
            <a:xfrm>
              <a:off x="5614886" y="1214646"/>
              <a:ext cx="1371600" cy="581295"/>
            </a:xfrm>
            <a:prstGeom prst="flowChartAlternateProcess">
              <a:avLst/>
            </a:prstGeom>
            <a:solidFill>
              <a:srgbClr val="FFCC66"/>
            </a:solidFill>
            <a:ln w="3175" algn="ctr">
              <a:solidFill>
                <a:srgbClr val="FF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DPD</a:t>
              </a:r>
            </a:p>
          </p:txBody>
        </p:sp>
        <p:sp>
          <p:nvSpPr>
            <p:cNvPr id="16" name="TextBox 16"/>
            <p:cNvSpPr txBox="1"/>
            <p:nvPr/>
          </p:nvSpPr>
          <p:spPr>
            <a:xfrm>
              <a:off x="3916910" y="1856096"/>
              <a:ext cx="1896673" cy="369332"/>
            </a:xfrm>
            <a:prstGeom prst="rect">
              <a:avLst/>
            </a:prstGeom>
            <a:noFill/>
          </p:spPr>
          <p:txBody>
            <a:bodyPr wrap="none" rtlCol="0">
              <a:spAutoFit/>
            </a:bodyPr>
            <a:lstStyle/>
            <a:p>
              <a:r>
                <a:rPr lang="en-US" dirty="0" smtClean="0">
                  <a:solidFill>
                    <a:srgbClr val="FFFF00"/>
                  </a:solidFill>
                </a:rPr>
                <a:t>contain persistent</a:t>
              </a:r>
              <a:endParaRPr lang="en-US" dirty="0">
                <a:solidFill>
                  <a:srgbClr val="FFFF00"/>
                </a:solidFill>
              </a:endParaRPr>
            </a:p>
          </p:txBody>
        </p:sp>
      </p:grpSp>
      <p:sp>
        <p:nvSpPr>
          <p:cNvPr id="17" name="Rounded Rectangle 17"/>
          <p:cNvSpPr/>
          <p:nvPr/>
        </p:nvSpPr>
        <p:spPr>
          <a:xfrm>
            <a:off x="5343281" y="4273279"/>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ConfigSvc</a:t>
            </a:r>
            <a:endParaRPr lang="en-US" dirty="0"/>
          </a:p>
        </p:txBody>
      </p:sp>
      <p:sp>
        <p:nvSpPr>
          <p:cNvPr id="18" name="Rounded Rectangle 18"/>
          <p:cNvSpPr/>
          <p:nvPr/>
        </p:nvSpPr>
        <p:spPr>
          <a:xfrm>
            <a:off x="5343281" y="3688685"/>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IOVDbSvc</a:t>
            </a:r>
            <a:endParaRPr lang="en-US" dirty="0" smtClean="0"/>
          </a:p>
        </p:txBody>
      </p:sp>
      <p:sp>
        <p:nvSpPr>
          <p:cNvPr id="19" name="Down Arrow 20"/>
          <p:cNvSpPr/>
          <p:nvPr/>
        </p:nvSpPr>
        <p:spPr>
          <a:xfrm>
            <a:off x="5368304" y="2840251"/>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IOV based</a:t>
            </a:r>
            <a:br>
              <a:rPr lang="en-US" dirty="0" smtClean="0"/>
            </a:br>
            <a:r>
              <a:rPr lang="en-US" dirty="0" smtClean="0"/>
              <a:t>P/T conv.</a:t>
            </a:r>
            <a:endParaRPr lang="en-US" dirty="0"/>
          </a:p>
        </p:txBody>
      </p:sp>
      <p:sp>
        <p:nvSpPr>
          <p:cNvPr id="20" name="Down Arrow 22"/>
          <p:cNvSpPr/>
          <p:nvPr/>
        </p:nvSpPr>
        <p:spPr>
          <a:xfrm>
            <a:off x="3637310" y="2842525"/>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EDM P/T</a:t>
            </a:r>
          </a:p>
          <a:p>
            <a:pPr algn="ctr"/>
            <a:r>
              <a:rPr lang="en-US" dirty="0" err="1" smtClean="0"/>
              <a:t>convertion</a:t>
            </a:r>
            <a:endParaRPr lang="en-US" dirty="0"/>
          </a:p>
        </p:txBody>
      </p:sp>
      <p:sp>
        <p:nvSpPr>
          <p:cNvPr id="21" name="Down Arrow 23"/>
          <p:cNvSpPr/>
          <p:nvPr/>
        </p:nvSpPr>
        <p:spPr>
          <a:xfrm>
            <a:off x="1956360" y="2853899"/>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Unpacking</a:t>
            </a:r>
          </a:p>
          <a:p>
            <a:pPr algn="ctr"/>
            <a:r>
              <a:rPr lang="en-US" dirty="0" smtClean="0"/>
              <a:t>Dec. + Nav.</a:t>
            </a:r>
          </a:p>
        </p:txBody>
      </p:sp>
      <p:sp>
        <p:nvSpPr>
          <p:cNvPr id="22" name="Rounded Rectangle 24"/>
          <p:cNvSpPr/>
          <p:nvPr/>
        </p:nvSpPr>
        <p:spPr>
          <a:xfrm>
            <a:off x="1919967"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err="1" smtClean="0"/>
              <a:t>TrigDecision</a:t>
            </a:r>
            <a:endParaRPr lang="en-US" dirty="0" smtClean="0"/>
          </a:p>
        </p:txBody>
      </p:sp>
      <p:sp>
        <p:nvSpPr>
          <p:cNvPr id="23" name="Rounded Rectangle 25"/>
          <p:cNvSpPr/>
          <p:nvPr/>
        </p:nvSpPr>
        <p:spPr>
          <a:xfrm>
            <a:off x="3614563"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Feature Nav.</a:t>
            </a:r>
          </a:p>
        </p:txBody>
      </p:sp>
      <p:sp>
        <p:nvSpPr>
          <p:cNvPr id="24" name="Rounded Rectangle 26"/>
          <p:cNvSpPr/>
          <p:nvPr/>
        </p:nvSpPr>
        <p:spPr>
          <a:xfrm>
            <a:off x="5350104"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Configuration</a:t>
            </a:r>
          </a:p>
        </p:txBody>
      </p:sp>
      <p:sp>
        <p:nvSpPr>
          <p:cNvPr id="25" name="Snip Diagonal Corner Rectangle 27"/>
          <p:cNvSpPr/>
          <p:nvPr/>
        </p:nvSpPr>
        <p:spPr>
          <a:xfrm>
            <a:off x="3703277" y="3891131"/>
            <a:ext cx="1364776" cy="627797"/>
          </a:xfrm>
          <a:prstGeom prst="snip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Upon Request</a:t>
            </a:r>
            <a:endParaRPr lang="en-US" dirty="0"/>
          </a:p>
        </p:txBody>
      </p:sp>
      <p:cxnSp>
        <p:nvCxnSpPr>
          <p:cNvPr id="26" name="Straight Arrow Connector 29"/>
          <p:cNvCxnSpPr>
            <a:stCxn id="22" idx="0"/>
            <a:endCxn id="21" idx="2"/>
          </p:cNvCxnSpPr>
          <p:nvPr/>
        </p:nvCxnSpPr>
        <p:spPr>
          <a:xfrm rot="5400000" flipH="1" flipV="1">
            <a:off x="2007540" y="4294875"/>
            <a:ext cx="1382972" cy="2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1"/>
          <p:cNvCxnSpPr>
            <a:stCxn id="23" idx="0"/>
            <a:endCxn id="25" idx="1"/>
          </p:cNvCxnSpPr>
          <p:nvPr/>
        </p:nvCxnSpPr>
        <p:spPr>
          <a:xfrm rot="16200000" flipV="1">
            <a:off x="4154790" y="4749803"/>
            <a:ext cx="468570" cy="68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33"/>
          <p:cNvCxnSpPr>
            <a:stCxn id="25" idx="3"/>
            <a:endCxn id="20" idx="2"/>
          </p:cNvCxnSpPr>
          <p:nvPr/>
        </p:nvCxnSpPr>
        <p:spPr>
          <a:xfrm rot="16200000" flipV="1">
            <a:off x="4234400" y="3739866"/>
            <a:ext cx="297979" cy="45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35"/>
          <p:cNvCxnSpPr>
            <a:stCxn id="7" idx="0"/>
            <a:endCxn id="23" idx="2"/>
          </p:cNvCxnSpPr>
          <p:nvPr/>
        </p:nvCxnSpPr>
        <p:spPr>
          <a:xfrm rot="16200000" flipV="1">
            <a:off x="4265105" y="5572079"/>
            <a:ext cx="261589" cy="68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9"/>
          <p:cNvCxnSpPr>
            <a:stCxn id="7" idx="0"/>
            <a:endCxn id="22" idx="2"/>
          </p:cNvCxnSpPr>
          <p:nvPr/>
        </p:nvCxnSpPr>
        <p:spPr>
          <a:xfrm rot="16200000" flipV="1">
            <a:off x="3417807" y="4724781"/>
            <a:ext cx="261589" cy="1701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5"/>
          <p:cNvCxnSpPr>
            <a:stCxn id="18" idx="0"/>
            <a:endCxn id="19" idx="2"/>
          </p:cNvCxnSpPr>
          <p:nvPr/>
        </p:nvCxnSpPr>
        <p:spPr>
          <a:xfrm rot="16200000" flipV="1">
            <a:off x="6067752" y="3635234"/>
            <a:ext cx="97807" cy="9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46"/>
          <p:cNvSpPr txBox="1"/>
          <p:nvPr/>
        </p:nvSpPr>
        <p:spPr>
          <a:xfrm>
            <a:off x="415310" y="5051184"/>
            <a:ext cx="1186287" cy="369332"/>
          </a:xfrm>
          <a:prstGeom prst="rect">
            <a:avLst/>
          </a:prstGeom>
          <a:noFill/>
        </p:spPr>
        <p:txBody>
          <a:bodyPr wrap="none" rtlCol="0">
            <a:spAutoFit/>
          </a:bodyPr>
          <a:lstStyle/>
          <a:p>
            <a:r>
              <a:rPr lang="en-US" b="1" dirty="0" smtClean="0"/>
              <a:t>Transient:</a:t>
            </a:r>
            <a:endParaRPr lang="en-US" b="1" dirty="0"/>
          </a:p>
        </p:txBody>
      </p:sp>
      <p:cxnSp>
        <p:nvCxnSpPr>
          <p:cNvPr id="33" name="Straight Arrow Connector 50"/>
          <p:cNvCxnSpPr>
            <a:stCxn id="18" idx="2"/>
            <a:endCxn id="17" idx="0"/>
          </p:cNvCxnSpPr>
          <p:nvPr/>
        </p:nvCxnSpPr>
        <p:spPr>
          <a:xfrm rot="5400000">
            <a:off x="6057506" y="4209582"/>
            <a:ext cx="12739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52"/>
          <p:cNvCxnSpPr>
            <a:stCxn id="17" idx="2"/>
            <a:endCxn id="24" idx="0"/>
          </p:cNvCxnSpPr>
          <p:nvPr/>
        </p:nvCxnSpPr>
        <p:spPr>
          <a:xfrm rot="16200000" flipH="1">
            <a:off x="5996105" y="4855576"/>
            <a:ext cx="257019" cy="68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54"/>
          <p:cNvCxnSpPr>
            <a:stCxn id="24" idx="2"/>
            <a:endCxn id="7" idx="0"/>
          </p:cNvCxnSpPr>
          <p:nvPr/>
        </p:nvCxnSpPr>
        <p:spPr>
          <a:xfrm rot="5400000">
            <a:off x="5132875" y="4711135"/>
            <a:ext cx="261589" cy="1728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2"/>
          <a:srcRect t="82584" r="85702"/>
          <a:stretch>
            <a:fillRect/>
          </a:stretch>
        </p:blipFill>
        <p:spPr bwMode="auto">
          <a:xfrm>
            <a:off x="7184986" y="5028252"/>
            <a:ext cx="1200797" cy="1096988"/>
          </a:xfrm>
          <a:prstGeom prst="rect">
            <a:avLst/>
          </a:prstGeom>
          <a:noFill/>
          <a:ln w="9525">
            <a:noFill/>
            <a:miter lim="800000"/>
            <a:headEnd/>
            <a:tailEnd/>
          </a:ln>
          <a:effectLst/>
        </p:spPr>
      </p:pic>
      <p:cxnSp>
        <p:nvCxnSpPr>
          <p:cNvPr id="37" name="Straight Arrow Connector 57"/>
          <p:cNvCxnSpPr>
            <a:stCxn id="36" idx="1"/>
            <a:endCxn id="7" idx="3"/>
          </p:cNvCxnSpPr>
          <p:nvPr/>
        </p:nvCxnSpPr>
        <p:spPr>
          <a:xfrm rot="10800000" flipV="1">
            <a:off x="5532076" y="5576746"/>
            <a:ext cx="1652910" cy="436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7219666" y="1665027"/>
            <a:ext cx="1555844" cy="923330"/>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can change between runs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ZoneTexte 38"/>
          <p:cNvSpPr txBox="1"/>
          <p:nvPr/>
        </p:nvSpPr>
        <p:spPr>
          <a:xfrm>
            <a:off x="7221937" y="3209523"/>
            <a:ext cx="1662755" cy="1477328"/>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Prescales can change between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lumiblocks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(trigger on/off)</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ZoneTexte 39"/>
          <p:cNvSpPr txBox="1"/>
          <p:nvPr/>
        </p:nvSpPr>
        <p:spPr>
          <a:xfrm>
            <a:off x="7738281" y="2756844"/>
            <a:ext cx="673839" cy="369332"/>
          </a:xfrm>
          <a:prstGeom prst="rect">
            <a:avLst/>
          </a:prstGeom>
          <a:noFill/>
        </p:spPr>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1" y="834031"/>
            <a:ext cx="3890069" cy="4499969"/>
          </a:xfr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marL="173038" indent="-173038">
              <a:buFont typeface="+mj-lt"/>
              <a:buAutoNum type="arabicPeriod"/>
            </a:pPr>
            <a:r>
              <a:rPr lang="en-US" sz="2000" dirty="0" err="1" smtClean="0"/>
              <a:t>Alg.h</a:t>
            </a:r>
            <a:r>
              <a:rPr lang="en-US" sz="2000" dirty="0" smtClean="0"/>
              <a:t>:  define </a:t>
            </a:r>
            <a:r>
              <a:rPr lang="en-US" sz="2000" dirty="0" err="1" smtClean="0"/>
              <a:t>ToolHandle</a:t>
            </a:r>
            <a:r>
              <a:rPr lang="en-US" sz="2000" dirty="0" smtClean="0"/>
              <a:t> to a TrigDecisionTool</a:t>
            </a:r>
          </a:p>
          <a:p>
            <a:pPr marL="173038" lvl="1"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a:t>
            </a:r>
            <a:r>
              <a:rPr lang="en-US" sz="2000" dirty="0" err="1" smtClean="0"/>
              <a:t>Alg</a:t>
            </a:r>
            <a:r>
              <a:rPr lang="en-US" sz="2000" dirty="0" smtClean="0"/>
              <a:t>(): declare </a:t>
            </a:r>
            <a:r>
              <a:rPr lang="en-US" sz="2000" dirty="0" err="1" smtClean="0"/>
              <a:t>ToolHandle</a:t>
            </a:r>
            <a:r>
              <a:rPr lang="en-US" sz="2000" dirty="0" smtClean="0"/>
              <a:t> as public tool </a:t>
            </a:r>
          </a:p>
          <a:p>
            <a:pPr marL="173038" lvl="2" indent="-173038">
              <a:spcBef>
                <a:spcPts val="0"/>
              </a:spcBef>
              <a:buClr>
                <a:schemeClr val="accent1"/>
              </a:buClr>
              <a:buSzPct val="80000"/>
              <a:buFont typeface="+mj-lt"/>
              <a:buAutoNum type="arabicPeriod"/>
            </a:pPr>
            <a:endParaRPr lang="en-US" sz="2000" dirty="0" smtClean="0"/>
          </a:p>
          <a:p>
            <a:pPr marL="173038" lvl="2"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::initialize(): retrieve tool</a:t>
            </a:r>
          </a:p>
          <a:p>
            <a:pPr marL="465646" lvl="1" indent="-173038"/>
            <a:r>
              <a:rPr lang="en-US" sz="1600" dirty="0" smtClean="0"/>
              <a:t>Has to be in initialize()!</a:t>
            </a:r>
          </a:p>
          <a:p>
            <a:pPr marL="173038" indent="-173038">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::execute(): use tool</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7"/>
          <p:cNvSpPr txBox="1"/>
          <p:nvPr/>
        </p:nvSpPr>
        <p:spPr>
          <a:xfrm>
            <a:off x="4167724" y="828060"/>
            <a:ext cx="4793396" cy="52322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private:</a:t>
            </a:r>
          </a:p>
          <a:p>
            <a:pPr defTabSz="287338"/>
            <a:r>
              <a:rPr lang="en-US" sz="1400" dirty="0" smtClean="0">
                <a:solidFill>
                  <a:srgbClr val="FF0000"/>
                </a:solidFill>
                <a:latin typeface="Arial" pitchFamily="34" charset="0"/>
                <a:cs typeface="Arial" pitchFamily="34" charset="0"/>
              </a:rPr>
              <a:t>	</a:t>
            </a:r>
            <a:r>
              <a:rPr lang="en-US" sz="1400" dirty="0" err="1" smtClean="0">
                <a:solidFill>
                  <a:srgbClr val="C00000"/>
                </a:solidFill>
                <a:latin typeface="Arial" pitchFamily="34" charset="0"/>
                <a:cs typeface="Arial" pitchFamily="34" charset="0"/>
              </a:rPr>
              <a:t>ToolHandle</a:t>
            </a:r>
            <a:r>
              <a:rPr lang="en-US" sz="1400" dirty="0" smtClean="0">
                <a:solidFill>
                  <a:srgbClr val="C00000"/>
                </a:solidFill>
                <a:latin typeface="Arial" pitchFamily="34" charset="0"/>
                <a:cs typeface="Arial" pitchFamily="34" charset="0"/>
              </a:rPr>
              <a:t>&lt;Trig::TrigDecisionTool&gt;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a:t>
            </a:r>
          </a:p>
        </p:txBody>
      </p:sp>
      <p:sp>
        <p:nvSpPr>
          <p:cNvPr id="9" name="TextBox 8"/>
          <p:cNvSpPr txBox="1"/>
          <p:nvPr/>
        </p:nvSpPr>
        <p:spPr>
          <a:xfrm>
            <a:off x="4167723" y="1729226"/>
            <a:ext cx="479339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(const std::string &amp;name, …)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("Trig::</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p>
          <a:p>
            <a:pPr defTabSz="287338">
              <a:buNone/>
            </a:pPr>
            <a:r>
              <a:rPr lang="en-US" sz="1400" dirty="0" smtClean="0">
                <a:latin typeface="Arial" pitchFamily="34" charset="0"/>
                <a:cs typeface="Arial" pitchFamily="34" charset="0"/>
              </a:rPr>
              <a:t>{…}</a:t>
            </a:r>
          </a:p>
        </p:txBody>
      </p:sp>
      <p:sp>
        <p:nvSpPr>
          <p:cNvPr id="10" name="TextBox 9"/>
          <p:cNvSpPr txBox="1"/>
          <p:nvPr/>
        </p:nvSpPr>
        <p:spPr>
          <a:xfrm>
            <a:off x="4181372" y="3061279"/>
            <a:ext cx="4780236"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StatusCode</a:t>
            </a:r>
            <a:r>
              <a:rPr lang="en-US" sz="1400" dirty="0" smtClean="0">
                <a:latin typeface="Arial" pitchFamily="34" charset="0"/>
                <a:cs typeface="Arial" pitchFamily="34" charset="0"/>
              </a:rPr>
              <a:t> s</a:t>
            </a:r>
            <a:r>
              <a:rPr lang="en-US" sz="1400" dirty="0" smtClean="0">
                <a:solidFill>
                  <a:schemeClr val="tx1"/>
                </a:solidFill>
                <a:latin typeface="Arial" pitchFamily="34" charset="0"/>
                <a:cs typeface="Arial" pitchFamily="34" charset="0"/>
              </a:rPr>
              <a:t>c = </a:t>
            </a:r>
            <a:r>
              <a:rPr lang="en-US" sz="1400" dirty="0" err="1" smtClean="0">
                <a:solidFill>
                  <a:srgbClr val="C00000"/>
                </a:solidFill>
                <a:latin typeface="Arial" pitchFamily="34" charset="0"/>
                <a:cs typeface="Arial" pitchFamily="34" charset="0"/>
              </a:rPr>
              <a:t>tdt.retrieve</a:t>
            </a:r>
            <a:r>
              <a:rPr lang="en-US" sz="1400" dirty="0" smtClean="0">
                <a:solidFill>
                  <a:srgbClr val="C00000"/>
                </a:solidFill>
                <a:latin typeface="Arial" pitchFamily="34" charset="0"/>
                <a:cs typeface="Arial" pitchFamily="34" charset="0"/>
              </a:rPr>
              <a:t>();</a:t>
            </a:r>
            <a:r>
              <a:rPr lang="en-US" sz="1400" dirty="0" smtClean="0">
                <a:solidFill>
                  <a:srgbClr val="FF0000"/>
                </a:solidFill>
                <a:latin typeface="Arial" pitchFamily="34" charset="0"/>
                <a:cs typeface="Arial" pitchFamily="34" charset="0"/>
              </a:rPr>
              <a:t>  </a:t>
            </a:r>
          </a:p>
        </p:txBody>
      </p:sp>
      <p:sp>
        <p:nvSpPr>
          <p:cNvPr id="11" name="TextBox 10"/>
          <p:cNvSpPr txBox="1"/>
          <p:nvPr/>
        </p:nvSpPr>
        <p:spPr>
          <a:xfrm>
            <a:off x="4212154" y="4163561"/>
            <a:ext cx="4740758"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smtClean="0">
                <a:latin typeface="Arial" pitchFamily="34" charset="0"/>
                <a:cs typeface="Arial" pitchFamily="34" charset="0"/>
              </a:rPr>
              <a:t>if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 (“</a:t>
            </a:r>
            <a:r>
              <a:rPr lang="en-US" sz="1400" dirty="0" smtClean="0">
                <a:solidFill>
                  <a:srgbClr val="C00000"/>
                </a:solidFill>
                <a:latin typeface="Arial" pitchFamily="34" charset="0"/>
                <a:cs typeface="Arial" pitchFamily="34" charset="0"/>
              </a:rPr>
              <a:t>L2_e15i</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     log &lt;&lt; MSG::INFO &lt;&lt; ”I’m happy!“ &lt;&lt; </a:t>
            </a:r>
            <a:r>
              <a:rPr lang="en-US" sz="1400" dirty="0" err="1" smtClean="0">
                <a:latin typeface="Arial" pitchFamily="34" charset="0"/>
                <a:cs typeface="Arial" pitchFamily="34" charset="0"/>
              </a:rPr>
              <a:t>endreq</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a:t>
            </a:r>
          </a:p>
        </p:txBody>
      </p:sp>
      <p:sp>
        <p:nvSpPr>
          <p:cNvPr id="12" name="Titre 11"/>
          <p:cNvSpPr>
            <a:spLocks noGrp="1"/>
          </p:cNvSpPr>
          <p:nvPr>
            <p:ph type="title"/>
          </p:nvPr>
        </p:nvSpPr>
        <p:spPr/>
        <p:txBody>
          <a:bodyPr/>
          <a:lstStyle/>
          <a:p>
            <a:r>
              <a:rPr smtClean="0"/>
              <a:t>Tool Usage</a:t>
            </a:r>
            <a:endParaRPr lang="en-US" dirty="0"/>
          </a:p>
        </p:txBody>
      </p:sp>
      <p:sp>
        <p:nvSpPr>
          <p:cNvPr id="13" name="ZoneTexte 12"/>
          <p:cNvSpPr txBox="1"/>
          <p:nvPr/>
        </p:nvSpPr>
        <p:spPr>
          <a:xfrm>
            <a:off x="243840" y="5618480"/>
            <a:ext cx="8503920" cy="646331"/>
          </a:xfrm>
          <a:prstGeom prst="rect">
            <a:avLst/>
          </a:prstGeom>
          <a:noFill/>
        </p:spPr>
        <p:txBody>
          <a:bodyPr wrap="square" rtlCol="0">
            <a:spAutoFit/>
          </a:bodyPr>
          <a:lstStyle/>
          <a:p>
            <a:pPr>
              <a:tabLst>
                <a:tab pos="1147763" algn="l"/>
              </a:tabLst>
            </a:pPr>
            <a:r>
              <a:rPr lang="en-US" dirty="0" smtClean="0"/>
              <a:t> TWIKI: 	</a:t>
            </a:r>
            <a:r>
              <a:rPr lang="en-US" dirty="0" smtClean="0">
                <a:hlinkClick r:id="rId2"/>
              </a:rPr>
              <a:t>https://twiki.cern.ch/twiki/bin/view/Atlas/TrigDecisionTool15</a:t>
            </a:r>
            <a:endParaRPr lang="en-US" dirty="0" smtClean="0"/>
          </a:p>
          <a:p>
            <a:pPr>
              <a:tabLst>
                <a:tab pos="1147763" algn="l"/>
              </a:tabLst>
            </a:pPr>
            <a:r>
              <a:rPr lang="en-US" dirty="0" err="1" smtClean="0"/>
              <a:t>Doxygen</a:t>
            </a:r>
            <a:r>
              <a:rPr lang="en-US" dirty="0" smtClean="0"/>
              <a:t>:	</a:t>
            </a:r>
            <a:r>
              <a:rPr lang="en-US" dirty="0" smtClean="0">
                <a:hlinkClick r:id="rId3"/>
              </a:rPr>
              <a:t>http://atlas-computing.web.cern.ch/.../</a:t>
            </a:r>
            <a:r>
              <a:rPr lang="en-US" dirty="0" err="1" smtClean="0">
                <a:hlinkClick r:id="rId3"/>
              </a:rPr>
              <a:t>TrigDecisionTool</a:t>
            </a:r>
            <a:r>
              <a:rPr lang="en-US" dirty="0" smtClean="0">
                <a:hlinkClick r:id="rId3"/>
              </a:rPr>
              <a:t>/html/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smtClean="0"/>
              <a:t>ATLAS Software Tutorial - Trigger Data</a:t>
            </a:r>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9</a:t>
            </a:fld>
            <a:endParaRPr lang="en-US"/>
          </a:p>
        </p:txBody>
      </p:sp>
      <p:sp>
        <p:nvSpPr>
          <p:cNvPr id="10" name="Espace réservé du contenu 2"/>
          <p:cNvSpPr>
            <a:spLocks noGrp="1"/>
          </p:cNvSpPr>
          <p:nvPr>
            <p:ph idx="1"/>
          </p:nvPr>
        </p:nvSpPr>
        <p:spPr>
          <a:xfrm>
            <a:off x="177800" y="711200"/>
            <a:ext cx="3906520" cy="4043680"/>
          </a:xfrm>
        </p:spPr>
        <p:txBody>
          <a:bodyPr>
            <a:noAutofit/>
          </a:bodyPr>
          <a:lstStyle/>
          <a:p>
            <a:pPr marL="173038" lvl="0" indent="-173038">
              <a:buFont typeface="+mj-lt"/>
              <a:buAutoNum type="arabicPeriod"/>
              <a:defRPr/>
            </a:pPr>
            <a:r>
              <a:rPr lang="en-US" sz="2000" dirty="0" err="1" smtClean="0"/>
              <a:t>Alg.h</a:t>
            </a:r>
            <a:r>
              <a:rPr lang="en-US" sz="2000" dirty="0" smtClean="0"/>
              <a:t>: define ChainGroup pointer</a:t>
            </a:r>
          </a:p>
          <a:p>
            <a:pPr marL="730822" lvl="2" indent="-173038">
              <a:buFont typeface="+mj-lt"/>
              <a:buAutoNum type="arabicPeriod"/>
              <a:defRPr/>
            </a:pPr>
            <a:endParaRPr lang="en-US" sz="1200" dirty="0" smtClean="0"/>
          </a:p>
          <a:p>
            <a:pPr marL="173038" lvl="0" indent="-173038">
              <a:buFont typeface="+mj-lt"/>
              <a:buAutoNum type="arabicPeriod"/>
              <a:defRPr/>
            </a:pPr>
            <a:r>
              <a:rPr lang="en-US" sz="2000" dirty="0" smtClean="0"/>
              <a:t>Alg.cxx – </a:t>
            </a:r>
            <a:r>
              <a:rPr lang="en-US" sz="2000" dirty="0" err="1" smtClean="0"/>
              <a:t>Alg</a:t>
            </a:r>
            <a:r>
              <a:rPr lang="en-US" sz="2000" dirty="0" smtClean="0"/>
              <a:t>::initialize(): declare ChainGroup</a:t>
            </a:r>
          </a:p>
          <a:p>
            <a:pPr marL="465646" lvl="1" indent="-173038">
              <a:defRPr/>
            </a:pPr>
            <a:r>
              <a:rPr lang="en-US" sz="1600" dirty="0" smtClean="0"/>
              <a:t>Note: the ChainGroup automatically updates </a:t>
            </a:r>
            <a:r>
              <a:rPr lang="en-US" sz="1600" dirty="0"/>
              <a:t>with each </a:t>
            </a:r>
            <a:r>
              <a:rPr lang="en-US" sz="1600" dirty="0" smtClean="0"/>
              <a:t>run (chain content) and </a:t>
            </a:r>
            <a:r>
              <a:rPr lang="en-US" sz="1600" dirty="0" err="1" smtClean="0"/>
              <a:t>lumiblock</a:t>
            </a:r>
            <a:r>
              <a:rPr lang="en-US" sz="1600" dirty="0" smtClean="0"/>
              <a:t> (prescales)</a:t>
            </a:r>
          </a:p>
          <a:p>
            <a:pPr marL="465646" lvl="1" indent="-173038">
              <a:defRPr/>
            </a:pPr>
            <a:r>
              <a:rPr lang="en-US" sz="1600" dirty="0" smtClean="0"/>
              <a:t>Use regular expressions, e.g. “EF_e.*”</a:t>
            </a:r>
          </a:p>
          <a:p>
            <a:pPr marL="465646" lvl="1" indent="-173038">
              <a:defRPr/>
            </a:pPr>
            <a:endParaRPr lang="en-US" sz="800" dirty="0" smtClean="0"/>
          </a:p>
          <a:p>
            <a:pPr marL="173038" lvl="0" indent="-173038">
              <a:buFont typeface="+mj-lt"/>
              <a:buAutoNum type="arabicPeriod"/>
              <a:defRPr/>
            </a:pPr>
            <a:r>
              <a:rPr lang="en-US" sz="2000" dirty="0" smtClean="0"/>
              <a:t>Alg.cxx – </a:t>
            </a:r>
            <a:r>
              <a:rPr lang="en-US" sz="2000" dirty="0" err="1" smtClean="0"/>
              <a:t>Alg</a:t>
            </a:r>
            <a:r>
              <a:rPr lang="en-US" sz="2000" dirty="0" smtClean="0"/>
              <a:t>::execute():</a:t>
            </a:r>
          </a:p>
          <a:p>
            <a:pPr marL="465646" lvl="1" indent="-173038">
              <a:defRPr/>
            </a:pPr>
            <a:r>
              <a:rPr lang="en-US" sz="1600" dirty="0" smtClean="0"/>
              <a:t>Access </a:t>
            </a:r>
            <a:r>
              <a:rPr lang="en-US" sz="1600" dirty="0"/>
              <a:t>to trigger </a:t>
            </a:r>
            <a:r>
              <a:rPr lang="en-US" sz="1600" dirty="0" smtClean="0"/>
              <a:t>configuration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decision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objects</a:t>
            </a:r>
            <a:endParaRPr lang="en-US" sz="1600" dirty="0"/>
          </a:p>
          <a:p>
            <a:pPr marL="173038" indent="-173038">
              <a:buFont typeface="+mj-lt"/>
              <a:buAutoNum type="arabicPeriod"/>
            </a:pPr>
            <a:endParaRPr lang="en-US" sz="1800" b="1" dirty="0">
              <a:solidFill>
                <a:srgbClr val="0000FF"/>
              </a:solidFill>
            </a:endParaRPr>
          </a:p>
          <a:p>
            <a:pPr marL="173038" indent="-173038">
              <a:buFont typeface="+mj-lt"/>
              <a:buAutoNum type="arabicPeriod"/>
            </a:pPr>
            <a:endParaRPr lang="en-US" sz="1800" dirty="0" smtClean="0"/>
          </a:p>
        </p:txBody>
      </p:sp>
      <p:sp>
        <p:nvSpPr>
          <p:cNvPr id="11" name="Titre 10"/>
          <p:cNvSpPr>
            <a:spLocks noGrp="1"/>
          </p:cNvSpPr>
          <p:nvPr>
            <p:ph type="title"/>
          </p:nvPr>
        </p:nvSpPr>
        <p:spPr/>
        <p:txBody>
          <a:bodyPr/>
          <a:lstStyle/>
          <a:p>
            <a:r>
              <a:rPr lang="en-US" dirty="0" smtClean="0"/>
              <a:t>Working with </a:t>
            </a:r>
            <a:r>
              <a:rPr lang="en-US" dirty="0" err="1" smtClean="0"/>
              <a:t>ChainGroups</a:t>
            </a:r>
            <a:endParaRPr lang="en-US" dirty="0"/>
          </a:p>
        </p:txBody>
      </p:sp>
      <p:sp>
        <p:nvSpPr>
          <p:cNvPr id="13" name="ZoneTexte 12"/>
          <p:cNvSpPr txBox="1"/>
          <p:nvPr/>
        </p:nvSpPr>
        <p:spPr>
          <a:xfrm>
            <a:off x="4226560" y="318188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p>
        </p:txBody>
      </p:sp>
      <p:sp>
        <p:nvSpPr>
          <p:cNvPr id="14" name="ZoneTexte 13"/>
          <p:cNvSpPr txBox="1"/>
          <p:nvPr/>
        </p:nvSpPr>
        <p:spPr>
          <a:xfrm>
            <a:off x="4226560" y="360095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mMyTrigger.isPassed</a:t>
            </a:r>
            <a:r>
              <a:rPr lang="en-US" sz="1400" dirty="0" smtClean="0">
                <a:latin typeface="Arial" pitchFamily="34" charset="0"/>
                <a:cs typeface="Arial" pitchFamily="34" charset="0"/>
              </a:rPr>
              <a:t>();</a:t>
            </a:r>
          </a:p>
        </p:txBody>
      </p:sp>
      <p:sp>
        <p:nvSpPr>
          <p:cNvPr id="15" name="ZoneTexte 14"/>
          <p:cNvSpPr txBox="1"/>
          <p:nvPr/>
        </p:nvSpPr>
        <p:spPr>
          <a:xfrm>
            <a:off x="4226560" y="4170693"/>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mMyTrigger.features</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std::vector&lt; Trig::Feature&lt; </a:t>
            </a:r>
            <a:r>
              <a:rPr lang="en-US" sz="1400" dirty="0" err="1" smtClean="0">
                <a:latin typeface="Arial" pitchFamily="34" charset="0"/>
                <a:cs typeface="Arial" pitchFamily="34" charset="0"/>
              </a:rPr>
              <a:t>TrigTau</a:t>
            </a:r>
            <a:r>
              <a:rPr lang="en-US" sz="1400" dirty="0" smtClean="0">
                <a:latin typeface="Arial" pitchFamily="34" charset="0"/>
                <a:cs typeface="Arial" pitchFamily="34" charset="0"/>
              </a:rPr>
              <a:t> &gt; &gt; </a:t>
            </a:r>
            <a:r>
              <a:rPr lang="en-US" sz="1400" dirty="0" err="1" smtClean="0">
                <a:latin typeface="Arial" pitchFamily="34" charset="0"/>
                <a:cs typeface="Arial" pitchFamily="34" charset="0"/>
              </a:rPr>
              <a:t>taus</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fc.get</a:t>
            </a:r>
            <a:r>
              <a:rPr lang="en-US" sz="1400" dirty="0" smtClean="0">
                <a:latin typeface="Arial" pitchFamily="34" charset="0"/>
                <a:cs typeface="Arial" pitchFamily="34" charset="0"/>
              </a:rPr>
              <a:t>();</a:t>
            </a:r>
          </a:p>
        </p:txBody>
      </p:sp>
      <p:sp>
        <p:nvSpPr>
          <p:cNvPr id="16" name="ZoneTexte 15"/>
          <p:cNvSpPr txBox="1"/>
          <p:nvPr/>
        </p:nvSpPr>
        <p:spPr>
          <a:xfrm>
            <a:off x="4226560" y="1512416"/>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tdt.createChainGroup(“EF_e10_loose</a:t>
            </a:r>
            <a:r>
              <a:rPr lang="en-US" sz="1400" dirty="0" smtClean="0">
                <a:latin typeface="Arial" pitchFamily="34" charset="0"/>
                <a:cs typeface="Arial" pitchFamily="34" charset="0"/>
              </a:rPr>
              <a:t>”,”EF_mu10”,...)</a:t>
            </a:r>
            <a:r>
              <a:rPr lang="en-US" sz="1400" dirty="0" smtClean="0">
                <a:latin typeface="Arial" pitchFamily="34" charset="0"/>
                <a:cs typeface="Arial" pitchFamily="34" charset="0"/>
              </a:rPr>
              <a:t>;</a:t>
            </a:r>
          </a:p>
        </p:txBody>
      </p:sp>
      <p:sp>
        <p:nvSpPr>
          <p:cNvPr id="17" name="ZoneTexte 16"/>
          <p:cNvSpPr txBox="1"/>
          <p:nvPr/>
        </p:nvSpPr>
        <p:spPr>
          <a:xfrm>
            <a:off x="4226559" y="793724"/>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Trig::ChainGroup*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18" name="Espace réservé du contenu 2"/>
          <p:cNvSpPr txBox="1">
            <a:spLocks/>
          </p:cNvSpPr>
          <p:nvPr/>
        </p:nvSpPr>
        <p:spPr>
          <a:xfrm>
            <a:off x="193040" y="4886960"/>
            <a:ext cx="3891280" cy="1463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lvl="0">
              <a:buClr>
                <a:schemeClr val="accent1"/>
              </a:buClr>
              <a:buSzPct val="80000"/>
              <a:defRPr/>
            </a:pPr>
            <a:r>
              <a:rPr lang="en-US" dirty="0" smtClean="0"/>
              <a:t>Anonymous </a:t>
            </a:r>
            <a:r>
              <a:rPr lang="en-US" dirty="0" err="1" smtClean="0"/>
              <a:t>ChainGroups</a:t>
            </a:r>
            <a:r>
              <a:rPr lang="en-US" dirty="0" smtClean="0"/>
              <a:t>:</a:t>
            </a:r>
          </a:p>
          <a:p>
            <a:pPr marL="284163" lvl="0" indent="-112713">
              <a:buSzPct val="80000"/>
              <a:buFont typeface="Arial" pitchFamily="34" charset="0"/>
              <a:buChar char="•"/>
              <a:defRPr/>
            </a:pPr>
            <a:r>
              <a:rPr lang="en-US" sz="1600" dirty="0" smtClean="0"/>
              <a:t>Note that one can work without steps 1 and 2. In </a:t>
            </a:r>
            <a:r>
              <a:rPr lang="en-US" sz="1600" dirty="0" err="1" smtClean="0"/>
              <a:t>Alg</a:t>
            </a:r>
            <a:r>
              <a:rPr lang="en-US" sz="1600" dirty="0" smtClean="0"/>
              <a:t>::execute() define the triggers on the fly:</a:t>
            </a:r>
          </a:p>
          <a:p>
            <a:pPr marL="284163" lvl="0" indent="-112713">
              <a:buSzPct val="80000"/>
              <a:buFont typeface="Arial" pitchFamily="34" charset="0"/>
              <a:buChar char="•"/>
              <a:defRPr/>
            </a:pPr>
            <a:r>
              <a:rPr lang="en-US" sz="1600" dirty="0" smtClean="0"/>
              <a:t>Equally fast (TDT keeps </a:t>
            </a:r>
            <a:r>
              <a:rPr lang="en-US" sz="1600" dirty="0" err="1" smtClean="0"/>
              <a:t>ChainGroups</a:t>
            </a:r>
            <a:r>
              <a:rPr lang="en-US" sz="1600" dirty="0" smtClean="0"/>
              <a:t>)</a:t>
            </a:r>
          </a:p>
        </p:txBody>
      </p:sp>
      <p:sp>
        <p:nvSpPr>
          <p:cNvPr id="19" name="ZoneTexte 18"/>
          <p:cNvSpPr txBox="1"/>
          <p:nvPr/>
        </p:nvSpPr>
        <p:spPr>
          <a:xfrm>
            <a:off x="4216400" y="5183406"/>
            <a:ext cx="4690287" cy="95410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string  </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 (“EF_e10_loose”);</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tdt.features</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lnDef>
      <a:spPr>
        <a:ln w="190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43601</TotalTime>
  <Words>6351</Words>
  <Application>Microsoft Macintosh PowerPoint</Application>
  <PresentationFormat>On-screen Show (4:3)</PresentationFormat>
  <Paragraphs>754</Paragraphs>
  <Slides>37</Slides>
  <Notes>4</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Module</vt:lpstr>
      <vt:lpstr>Trigger Data for Analysis</vt:lpstr>
      <vt:lpstr>The Trigger</vt:lpstr>
      <vt:lpstr>The Trigger Execution</vt:lpstr>
      <vt:lpstr>Slide 4</vt:lpstr>
      <vt:lpstr>Trigger-Aware Analysis – Introductory Comments</vt:lpstr>
      <vt:lpstr>Bringing it Together – TrigDecisionTool </vt:lpstr>
      <vt:lpstr>What’s there? – Trigger Decision </vt:lpstr>
      <vt:lpstr>Tool Usage</vt:lpstr>
      <vt:lpstr>Working with ChainGroups</vt:lpstr>
      <vt:lpstr>What’s there? – Features and Navigation</vt:lpstr>
      <vt:lpstr>Athena Example for using Features</vt:lpstr>
      <vt:lpstr>Trigger Object Matching</vt:lpstr>
      <vt:lpstr>What’s there? – Configuration Data</vt:lpstr>
      <vt:lpstr>Configuration Access with the TDT</vt:lpstr>
      <vt:lpstr>Tools to Investige the Trigger Setup</vt:lpstr>
      <vt:lpstr>Example for the Configuration Portal</vt:lpstr>
      <vt:lpstr>Trigger Menu Listing</vt:lpstr>
      <vt:lpstr>TriggerTool</vt:lpstr>
      <vt:lpstr>Scripts to Check Pool File Content</vt:lpstr>
      <vt:lpstr>Trigger Content of Atlas-Runquery</vt:lpstr>
      <vt:lpstr>Summary</vt:lpstr>
      <vt:lpstr>Additional Information</vt:lpstr>
      <vt:lpstr>Details</vt:lpstr>
      <vt:lpstr>What’s there? – Trigger Decision </vt:lpstr>
      <vt:lpstr>Decision Access with the TDT</vt:lpstr>
      <vt:lpstr>What’s there? – Configuration Data</vt:lpstr>
      <vt:lpstr>Configuration Access with the TDT</vt:lpstr>
      <vt:lpstr>What’s there? – Features and Navigation</vt:lpstr>
      <vt:lpstr>Feature Access with the TDT</vt:lpstr>
      <vt:lpstr>Working with Features</vt:lpstr>
      <vt:lpstr>Expert Access with the TDT</vt:lpstr>
      <vt:lpstr>Trigger Object Types</vt:lpstr>
      <vt:lpstr>Trigger Object Labels</vt:lpstr>
      <vt:lpstr>Athena / ARA    |     C++ / python</vt:lpstr>
      <vt:lpstr>Matching Framework Overview</vt:lpstr>
      <vt:lpstr>Matching Framework Implementation</vt:lpstr>
      <vt:lpstr>Some subtleties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Data for Analysis</dc:title>
  <dc:creator/>
  <cp:lastModifiedBy>Ricardo Goncalo</cp:lastModifiedBy>
  <cp:revision>293</cp:revision>
  <dcterms:created xsi:type="dcterms:W3CDTF">2010-02-03T15:32:25Z</dcterms:created>
  <dcterms:modified xsi:type="dcterms:W3CDTF">2010-02-09T16:34:32Z</dcterms:modified>
</cp:coreProperties>
</file>