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358" r:id="rId4"/>
    <p:sldId id="360" r:id="rId5"/>
    <p:sldId id="352" r:id="rId6"/>
    <p:sldId id="361" r:id="rId7"/>
    <p:sldId id="362" r:id="rId8"/>
    <p:sldId id="363" r:id="rId9"/>
    <p:sldId id="357" r:id="rId10"/>
    <p:sldId id="364" r:id="rId11"/>
    <p:sldId id="356" r:id="rId12"/>
    <p:sldId id="334" r:id="rId13"/>
    <p:sldId id="338" r:id="rId14"/>
    <p:sldId id="339" r:id="rId15"/>
    <p:sldId id="340" r:id="rId16"/>
    <p:sldId id="346" r:id="rId17"/>
    <p:sldId id="347" r:id="rId18"/>
    <p:sldId id="344" r:id="rId19"/>
    <p:sldId id="329" r:id="rId20"/>
    <p:sldId id="335" r:id="rId21"/>
    <p:sldId id="349" r:id="rId22"/>
    <p:sldId id="345" r:id="rId23"/>
    <p:sldId id="350" r:id="rId24"/>
    <p:sldId id="355" r:id="rId25"/>
    <p:sldId id="341" r:id="rId26"/>
    <p:sldId id="3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0C595-18C6-B442-82AB-588C14C1CB0A}" type="datetimeFigureOut">
              <a:rPr lang="en-US" smtClean="0"/>
              <a:t>26/05/15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23D7-47D5-A24A-A748-4636597D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2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EBA2-4588-E041-BDB6-6CA94C62F0F2}" type="datetimeFigureOut">
              <a:rPr lang="en-US" smtClean="0"/>
              <a:t>26/05/15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8967-4E2F-D54B-B94A-2703DA54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C8967-4E2F-D54B-B94A-2703DA54EE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C8967-4E2F-D54B-B94A-2703DA54EE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C8967-4E2F-D54B-B94A-2703DA54EE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C8967-4E2F-D54B-B94A-2703DA54EE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4246-CBB5-B649-9815-6298DC63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cern.ch/jira/browse/ATR-11205" TargetMode="External"/><Relationship Id="rId4" Type="http://schemas.openxmlformats.org/officeDocument/2006/relationships/hyperlink" Target="https://its.cern.ch/jira/browse/ATR-1120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13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1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19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155" TargetMode="External"/><Relationship Id="rId3" Type="http://schemas.openxmlformats.org/officeDocument/2006/relationships/hyperlink" Target="https://its.cern.ch/jira/browse/ATR-1102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205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20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21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11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Jet/MET/</a:t>
            </a:r>
            <a:r>
              <a:rPr lang="en-US" dirty="0" err="1" smtClean="0"/>
              <a:t>HLTCalo</a:t>
            </a:r>
            <a:r>
              <a:rPr lang="en-US" dirty="0" smtClean="0"/>
              <a:t> On-Call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3513"/>
            <a:ext cx="6400800" cy="7699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– LIP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smtClean="0"/>
              <a:t>Trigger Meeting – </a:t>
            </a:r>
            <a:r>
              <a:rPr lang="en-US" dirty="0" smtClean="0"/>
              <a:t>27/</a:t>
            </a:r>
            <a:r>
              <a:rPr lang="en-US" dirty="0"/>
              <a:t>5</a:t>
            </a:r>
            <a:r>
              <a:rPr lang="en-US" dirty="0" smtClean="0"/>
              <a:t>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1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by Run DQ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12545"/>
              </p:ext>
            </p:extLst>
          </p:nvPr>
        </p:nvGraphicFramePr>
        <p:xfrm>
          <a:off x="154634" y="900570"/>
          <a:ext cx="8836969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54"/>
                <a:gridCol w="1055155"/>
                <a:gridCol w="1270000"/>
                <a:gridCol w="1124857"/>
                <a:gridCol w="943429"/>
                <a:gridCol w="943428"/>
                <a:gridCol w="2532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265881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814.0m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09:06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6758471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ok</a:t>
                      </a:r>
                    </a:p>
                    <a:p>
                      <a:r>
                        <a:rPr lang="en-US" dirty="0" smtClean="0"/>
                        <a:t>Spikes…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baseline="0" dirty="0" smtClean="0"/>
                        <a:t> spikes at: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=2,</a:t>
                      </a:r>
                      <a:r>
                        <a:rPr lang="en-US" baseline="0" dirty="0" smtClean="0"/>
                        <a:t> 0.8, -1.8, -2.2, -2.5 and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0, 2 &amp; -3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Jet 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=0.6,-1</a:t>
                      </a:r>
                    </a:p>
                    <a:p>
                      <a:r>
                        <a:rPr lang="en-US" dirty="0" smtClean="0"/>
                        <a:t>j15 now active but empty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585.7m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 19:08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2284406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tclcw</a:t>
                      </a:r>
                      <a:r>
                        <a:rPr lang="en-US" dirty="0" smtClean="0"/>
                        <a:t> empty</a:t>
                      </a:r>
                    </a:p>
                    <a:p>
                      <a:r>
                        <a:rPr lang="en-US" dirty="0" smtClean="0"/>
                        <a:t>Met and jet</a:t>
                      </a:r>
                      <a:r>
                        <a:rPr lang="en-US" baseline="0" dirty="0" smtClean="0"/>
                        <a:t> 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smtClean="0"/>
                        <a:t>Jet 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 stats for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clusters!??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tcem</a:t>
                      </a:r>
                      <a:r>
                        <a:rPr lang="en-US" dirty="0" smtClean="0"/>
                        <a:t> clusters: </a:t>
                      </a:r>
                      <a:r>
                        <a:rPr lang="en-US" baseline="0" dirty="0" smtClean="0"/>
                        <a:t>spikes 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1, 2 &amp; -2</a:t>
                      </a:r>
                    </a:p>
                    <a:p>
                      <a:r>
                        <a:rPr lang="en-US" dirty="0" err="1" smtClean="0"/>
                        <a:t>tclcw</a:t>
                      </a:r>
                      <a:r>
                        <a:rPr lang="en-US" dirty="0" smtClean="0"/>
                        <a:t> plots empty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25/03/15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runs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07568"/>
              </p:ext>
            </p:extLst>
          </p:nvPr>
        </p:nvGraphicFramePr>
        <p:xfrm>
          <a:off x="247767" y="2116138"/>
          <a:ext cx="883696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54"/>
                <a:gridCol w="1055155"/>
                <a:gridCol w="1270000"/>
                <a:gridCol w="1124857"/>
                <a:gridCol w="943429"/>
                <a:gridCol w="943428"/>
                <a:gridCol w="2532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263962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900GeV collisions!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263964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12:41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1808555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jet</a:t>
                      </a:r>
                    </a:p>
                    <a:p>
                      <a:r>
                        <a:rPr lang="en-US" dirty="0" smtClean="0"/>
                        <a:t>Ok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900GeV collisions!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263965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15:09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3289095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jet</a:t>
                      </a:r>
                    </a:p>
                    <a:p>
                      <a:r>
                        <a:rPr lang="en-US" dirty="0" smtClean="0"/>
                        <a:t>Ok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900GeV collisions!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20:04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5052417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13TeV collisions; no HLT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 08:37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5408249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13TeV collisions; no HLT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265573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 10:55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12482144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13TeV collisions; no HLT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0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20/5/2015 – first 13TeV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482"/>
            <a:ext cx="9144000" cy="47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20/5/2015 – first 13TeV collisions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1"/>
            <a:ext cx="9144000" cy="40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482"/>
            <a:ext cx="9144000" cy="47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those jets?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Di-jets in 13TeV Collisions!!!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417638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0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1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11131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Purpose</a:t>
            </a:r>
            <a:r>
              <a:rPr lang="en-US" dirty="0"/>
              <a:t>: Tune procedures for week 1 with ADC</a:t>
            </a:r>
          </a:p>
          <a:p>
            <a:pPr lvl="1"/>
            <a:r>
              <a:rPr lang="en-US" dirty="0"/>
              <a:t>Release: AtlasP1HLT,20.2.1.2</a:t>
            </a:r>
          </a:p>
          <a:p>
            <a:pPr lvl="1"/>
            <a:r>
              <a:rPr lang="en-US" dirty="0"/>
              <a:t>Menu: Physics_pp_v5</a:t>
            </a:r>
          </a:p>
          <a:p>
            <a:pPr lvl="1"/>
            <a:r>
              <a:rPr lang="en-US" dirty="0"/>
              <a:t>Run: 263993</a:t>
            </a:r>
          </a:p>
          <a:p>
            <a:pPr lvl="1"/>
            <a:r>
              <a:rPr lang="en-US" dirty="0"/>
              <a:t>Stream: </a:t>
            </a:r>
            <a:r>
              <a:rPr lang="en-US" dirty="0" err="1"/>
              <a:t>physics_Main</a:t>
            </a:r>
            <a:endParaRPr lang="en-US" dirty="0"/>
          </a:p>
          <a:p>
            <a:pPr lvl="1"/>
            <a:r>
              <a:rPr lang="en-US" dirty="0" err="1"/>
              <a:t>Prescales</a:t>
            </a:r>
            <a:r>
              <a:rPr lang="en-US" dirty="0"/>
              <a:t>: [default]</a:t>
            </a:r>
          </a:p>
          <a:p>
            <a:pPr lvl="1"/>
            <a:r>
              <a:rPr lang="en-US" dirty="0"/>
              <a:t>Apply L1 </a:t>
            </a:r>
            <a:r>
              <a:rPr lang="en-US" dirty="0" err="1"/>
              <a:t>prescales</a:t>
            </a:r>
            <a:r>
              <a:rPr lang="en-US" dirty="0"/>
              <a:t>?: no</a:t>
            </a:r>
          </a:p>
          <a:p>
            <a:pPr lvl="1"/>
            <a:r>
              <a:rPr lang="en-US" dirty="0"/>
              <a:t>Rerun L1?: no</a:t>
            </a:r>
          </a:p>
          <a:p>
            <a:pPr lvl="1"/>
            <a:r>
              <a:rPr lang="en-US" dirty="0"/>
              <a:t>Reconstruction?: no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release: n/a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Outputs: n/a</a:t>
            </a:r>
          </a:p>
          <a:p>
            <a:pPr lvl="1"/>
            <a:r>
              <a:rPr lang="en-US" dirty="0"/>
              <a:t>Reference reprocessing: n/</a:t>
            </a:r>
            <a:r>
              <a:rPr lang="en-US" dirty="0" smtClean="0"/>
              <a:t>a</a:t>
            </a:r>
          </a:p>
          <a:p>
            <a:r>
              <a:rPr lang="en-US" dirty="0" smtClean="0"/>
              <a:t>Split into: </a:t>
            </a:r>
          </a:p>
          <a:p>
            <a:pPr lvl="1"/>
            <a:r>
              <a:rPr lang="en-US" dirty="0">
                <a:hlinkClick r:id="rId3"/>
              </a:rPr>
              <a:t>https://its.cern.ch/jira/browse/ATR-</a:t>
            </a:r>
            <a:r>
              <a:rPr lang="en-US" dirty="0" smtClean="0">
                <a:hlinkClick r:id="rId3"/>
              </a:rPr>
              <a:t>11205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https://its.cern.ch/jira/browse/ATR-</a:t>
            </a:r>
            <a:r>
              <a:rPr lang="en-US" dirty="0" smtClean="0">
                <a:hlinkClick r:id="rId4"/>
              </a:rPr>
              <a:t>11209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44116" y="4836243"/>
            <a:ext cx="141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8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11189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Purpose</a:t>
            </a:r>
            <a:r>
              <a:rPr lang="en-US" dirty="0"/>
              <a:t>: Reprocessing to validate AtlasCAFHLT,20.2.1.2.2</a:t>
            </a:r>
          </a:p>
          <a:p>
            <a:pPr lvl="1"/>
            <a:r>
              <a:rPr lang="en-US" dirty="0"/>
              <a:t>Release: AtlasCAFHLT,20.2.1.2.2</a:t>
            </a:r>
          </a:p>
          <a:p>
            <a:pPr lvl="1"/>
            <a:r>
              <a:rPr lang="en-US" dirty="0"/>
              <a:t>Menu: MC_pp_v5</a:t>
            </a:r>
          </a:p>
          <a:p>
            <a:pPr lvl="1"/>
            <a:r>
              <a:rPr lang="en-US" dirty="0"/>
              <a:t>Run: 212967</a:t>
            </a:r>
          </a:p>
          <a:p>
            <a:pPr lvl="1"/>
            <a:r>
              <a:rPr lang="en-US" dirty="0"/>
              <a:t>Stream: </a:t>
            </a:r>
            <a:r>
              <a:rPr lang="en-US" dirty="0" err="1"/>
              <a:t>EnhancedBias</a:t>
            </a:r>
            <a:endParaRPr lang="en-US" dirty="0"/>
          </a:p>
          <a:p>
            <a:pPr lvl="1"/>
            <a:r>
              <a:rPr lang="en-US" dirty="0" err="1"/>
              <a:t>Prescales</a:t>
            </a:r>
            <a:r>
              <a:rPr lang="en-US" dirty="0"/>
              <a:t>: [default]</a:t>
            </a:r>
          </a:p>
          <a:p>
            <a:pPr lvl="1"/>
            <a:r>
              <a:rPr lang="en-US" dirty="0"/>
              <a:t>Apply L1 </a:t>
            </a:r>
            <a:r>
              <a:rPr lang="en-US" dirty="0" err="1"/>
              <a:t>prescales</a:t>
            </a:r>
            <a:r>
              <a:rPr lang="en-US" dirty="0"/>
              <a:t>?: no</a:t>
            </a:r>
          </a:p>
          <a:p>
            <a:pPr lvl="1"/>
            <a:r>
              <a:rPr lang="en-US" dirty="0"/>
              <a:t>Rerun L1?: yes</a:t>
            </a:r>
          </a:p>
          <a:p>
            <a:pPr lvl="1"/>
            <a:r>
              <a:rPr lang="en-US" dirty="0"/>
              <a:t>Reconstruction?: first (for fast turn-around) without then with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 release: </a:t>
            </a:r>
            <a:r>
              <a:rPr lang="en-US" dirty="0" err="1"/>
              <a:t>AtlasProduction</a:t>
            </a:r>
            <a:r>
              <a:rPr lang="en-US" dirty="0"/>
              <a:t>, 20.1. </a:t>
            </a:r>
            <a:r>
              <a:rPr lang="en-US" strike="sngStrike" dirty="0"/>
              <a:t>4</a:t>
            </a:r>
            <a:r>
              <a:rPr lang="en-US" dirty="0"/>
              <a:t> 5 . </a:t>
            </a:r>
            <a:r>
              <a:rPr lang="en-US" strike="sngStrike" dirty="0"/>
              <a:t>11</a:t>
            </a:r>
            <a:r>
              <a:rPr lang="en-US" dirty="0"/>
              <a:t> 1	</a:t>
            </a:r>
            <a:endParaRPr lang="en-US" dirty="0" smtClean="0"/>
          </a:p>
          <a:p>
            <a:r>
              <a:rPr lang="en-US" dirty="0" smtClean="0"/>
              <a:t>Checked </a:t>
            </a:r>
            <a:r>
              <a:rPr lang="en-US" dirty="0" err="1" smtClean="0"/>
              <a:t>histos</a:t>
            </a:r>
            <a:r>
              <a:rPr lang="en-US" dirty="0" smtClean="0"/>
              <a:t> from HIST_HLTMON file produced </a:t>
            </a:r>
          </a:p>
          <a:p>
            <a:pPr lvl="1"/>
            <a:r>
              <a:rPr lang="en-US" dirty="0" smtClean="0"/>
              <a:t>Just checked that all (well, maybe 95% of the) plots from each chain looked ok. Did not compare to reference</a:t>
            </a:r>
          </a:p>
          <a:p>
            <a:pPr lvl="1"/>
            <a:r>
              <a:rPr lang="en-US" dirty="0" smtClean="0"/>
              <a:t>All fine</a:t>
            </a:r>
          </a:p>
          <a:p>
            <a:r>
              <a:rPr lang="en-US" dirty="0" smtClean="0"/>
              <a:t>Also a RECO part to sign off soon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2499" y="308505"/>
            <a:ext cx="1545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454" y="5168563"/>
            <a:ext cx="141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by Run DQ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18329"/>
              </p:ext>
            </p:extLst>
          </p:nvPr>
        </p:nvGraphicFramePr>
        <p:xfrm>
          <a:off x="154634" y="900570"/>
          <a:ext cx="8836969" cy="586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54"/>
                <a:gridCol w="1055155"/>
                <a:gridCol w="1270000"/>
                <a:gridCol w="1124857"/>
                <a:gridCol w="943429"/>
                <a:gridCol w="943428"/>
                <a:gridCol w="2532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500.9m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08:48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</a:t>
                      </a:r>
                      <a:r>
                        <a:rPr lang="en-US" baseline="0" dirty="0" smtClean="0"/>
                        <a:t> 2 peak</a:t>
                      </a:r>
                    </a:p>
                    <a:p>
                      <a:r>
                        <a:rPr lang="en-US" baseline="0" dirty="0" smtClean="0"/>
                        <a:t>Jet ok</a:t>
                      </a:r>
                    </a:p>
                    <a:p>
                      <a:r>
                        <a:rPr lang="en-US" baseline="0" dirty="0" err="1" smtClean="0"/>
                        <a:t>Calo</a:t>
                      </a:r>
                      <a:r>
                        <a:rPr lang="en-US" baseline="0" dirty="0" smtClean="0"/>
                        <a:t>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Jets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pikes in </a:t>
                      </a:r>
                      <a:r>
                        <a:rPr lang="en-US" dirty="0" err="1" smtClean="0"/>
                        <a:t>calo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 17:22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3386435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Empty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stats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789.2m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08:55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1616881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smtClean="0"/>
                        <a:t>Jet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Jets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=0.6,-1</a:t>
                      </a:r>
                    </a:p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spikes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=±2,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=-3</a:t>
                      </a:r>
                    </a:p>
                    <a:p>
                      <a:r>
                        <a:rPr lang="en-US" dirty="0" smtClean="0"/>
                        <a:t>TC/Jet-MET spike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18:43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1471540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stats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265309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22:02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303364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smtClean="0"/>
                        <a:t>Jet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smtClean="0"/>
                        <a:t>Jet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Jet spike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=-0.2,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=1.7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spike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=-0.2,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=1.7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265311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Tue 23:41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674661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smtClean="0"/>
                        <a:t>Jet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smtClean="0"/>
                        <a:t>Jet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Jet spike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=-0.2,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=1.7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spike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=-0.2,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=1.7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11194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Purpose</a:t>
            </a:r>
            <a:r>
              <a:rPr lang="en-US" dirty="0"/>
              <a:t>: HLT reprocessing of 264034/L1Calo stream with offline outputs for ID trigger studies</a:t>
            </a:r>
          </a:p>
          <a:p>
            <a:pPr lvl="1"/>
            <a:r>
              <a:rPr lang="en-US" dirty="0"/>
              <a:t>Release: AtlasCAFHLT,20.2.1.2.2</a:t>
            </a:r>
          </a:p>
          <a:p>
            <a:pPr lvl="1"/>
            <a:r>
              <a:rPr lang="en-US" dirty="0"/>
              <a:t>Menu: MC_pp_v5</a:t>
            </a:r>
          </a:p>
          <a:p>
            <a:pPr lvl="1"/>
            <a:r>
              <a:rPr lang="en-US" dirty="0"/>
              <a:t>Run: 264034</a:t>
            </a:r>
          </a:p>
          <a:p>
            <a:pPr lvl="1"/>
            <a:r>
              <a:rPr lang="en-US" dirty="0"/>
              <a:t>Stream: L1Calo</a:t>
            </a:r>
          </a:p>
          <a:p>
            <a:pPr lvl="1"/>
            <a:r>
              <a:rPr lang="en-US" dirty="0" err="1"/>
              <a:t>Prescales</a:t>
            </a:r>
            <a:r>
              <a:rPr lang="en-US" dirty="0"/>
              <a:t>: [default]</a:t>
            </a:r>
          </a:p>
          <a:p>
            <a:pPr lvl="1"/>
            <a:r>
              <a:rPr lang="en-US" dirty="0"/>
              <a:t>Apply L1 </a:t>
            </a:r>
            <a:r>
              <a:rPr lang="en-US" dirty="0" err="1"/>
              <a:t>prescales</a:t>
            </a:r>
            <a:r>
              <a:rPr lang="en-US" dirty="0"/>
              <a:t>?: no</a:t>
            </a:r>
          </a:p>
          <a:p>
            <a:pPr lvl="1"/>
            <a:r>
              <a:rPr lang="en-US" dirty="0"/>
              <a:t>Rerun L1?: no</a:t>
            </a:r>
          </a:p>
          <a:p>
            <a:pPr lvl="1"/>
            <a:r>
              <a:rPr lang="en-US" dirty="0"/>
              <a:t>Reconstruction?: yes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release: AtlasProduction,20.1.5.1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Outputs: n/a</a:t>
            </a:r>
          </a:p>
          <a:p>
            <a:pPr lvl="1"/>
            <a:r>
              <a:rPr lang="en-US" dirty="0"/>
              <a:t>Reference reprocessing: None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11155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Purpose</a:t>
            </a:r>
            <a:r>
              <a:rPr lang="en-US" dirty="0"/>
              <a:t>: Reprocessing to validate AtlasCAFHLT,20.2.1.2.1 </a:t>
            </a:r>
          </a:p>
          <a:p>
            <a:pPr lvl="1"/>
            <a:r>
              <a:rPr lang="en-US" dirty="0"/>
              <a:t>Release: AtlasCAFHLT,20.2.1.2.1</a:t>
            </a:r>
          </a:p>
          <a:p>
            <a:pPr lvl="1"/>
            <a:r>
              <a:rPr lang="en-US" dirty="0"/>
              <a:t>Menu: MC_pp_v5</a:t>
            </a:r>
          </a:p>
          <a:p>
            <a:pPr lvl="1"/>
            <a:r>
              <a:rPr lang="en-US" dirty="0"/>
              <a:t>Run: 212967</a:t>
            </a:r>
          </a:p>
          <a:p>
            <a:pPr lvl="1"/>
            <a:r>
              <a:rPr lang="en-US" dirty="0"/>
              <a:t>Stream: </a:t>
            </a:r>
            <a:r>
              <a:rPr lang="en-US" dirty="0" err="1"/>
              <a:t>EnhancedBias</a:t>
            </a:r>
            <a:endParaRPr lang="en-US" dirty="0"/>
          </a:p>
          <a:p>
            <a:pPr lvl="1"/>
            <a:r>
              <a:rPr lang="en-US" dirty="0" err="1"/>
              <a:t>Prescales</a:t>
            </a:r>
            <a:r>
              <a:rPr lang="en-US" dirty="0"/>
              <a:t>: [default]</a:t>
            </a:r>
          </a:p>
          <a:p>
            <a:pPr lvl="1"/>
            <a:r>
              <a:rPr lang="en-US" dirty="0"/>
              <a:t>Apply L1 </a:t>
            </a:r>
            <a:r>
              <a:rPr lang="en-US" dirty="0" err="1"/>
              <a:t>prescales</a:t>
            </a:r>
            <a:r>
              <a:rPr lang="en-US" dirty="0"/>
              <a:t>?: no</a:t>
            </a:r>
          </a:p>
          <a:p>
            <a:pPr lvl="1"/>
            <a:r>
              <a:rPr lang="en-US" dirty="0"/>
              <a:t>Rerun L1?: yes</a:t>
            </a:r>
          </a:p>
          <a:p>
            <a:pPr lvl="1"/>
            <a:r>
              <a:rPr lang="en-US" dirty="0"/>
              <a:t>Reconstruction?: yes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release: AtlasProduction,20.1.4.11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Outputs: HIST.AOD.ESD.NTUP_TRIGRATE.NTUP_TRIGCOST.NTUP_TRIGEBWGHT</a:t>
            </a:r>
          </a:p>
          <a:p>
            <a:pPr lvl="1"/>
            <a:r>
              <a:rPr lang="en-US" dirty="0"/>
              <a:t>Reference reprocessing: </a:t>
            </a:r>
            <a:r>
              <a:rPr lang="en-US" dirty="0">
                <a:hlinkClick r:id="rId3"/>
              </a:rPr>
              <a:t>https://its.cern.ch/jira/browse/ATR-11022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</a:t>
            </a:r>
            <a:r>
              <a:rPr lang="en-US" dirty="0"/>
              <a:t>5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11205</a:t>
            </a:r>
            <a:r>
              <a:rPr lang="en-US" dirty="0" smtClean="0"/>
              <a:t> </a:t>
            </a:r>
          </a:p>
          <a:p>
            <a:r>
              <a:rPr lang="en-US" dirty="0"/>
              <a:t>Purpose: Test procedures, tools and measure turnaround time</a:t>
            </a:r>
          </a:p>
          <a:p>
            <a:pPr lvl="1"/>
            <a:r>
              <a:rPr lang="en-US" dirty="0"/>
              <a:t>Release: AtlasP1HLT,20.2.1.2</a:t>
            </a:r>
          </a:p>
          <a:p>
            <a:pPr lvl="1"/>
            <a:r>
              <a:rPr lang="en-US" dirty="0"/>
              <a:t>Menu: MC_pp_v5</a:t>
            </a:r>
          </a:p>
          <a:p>
            <a:pPr lvl="1"/>
            <a:r>
              <a:rPr lang="en-US" dirty="0"/>
              <a:t>Run: 265532</a:t>
            </a:r>
          </a:p>
          <a:p>
            <a:pPr lvl="1"/>
            <a:r>
              <a:rPr lang="en-US" dirty="0"/>
              <a:t>Stream: </a:t>
            </a:r>
            <a:r>
              <a:rPr lang="en-US" dirty="0" err="1"/>
              <a:t>physics_Main</a:t>
            </a:r>
            <a:endParaRPr lang="en-US" dirty="0"/>
          </a:p>
          <a:p>
            <a:pPr lvl="1"/>
            <a:r>
              <a:rPr lang="en-US" dirty="0" err="1"/>
              <a:t>Prescales</a:t>
            </a:r>
            <a:r>
              <a:rPr lang="en-US" dirty="0"/>
              <a:t>: [default]</a:t>
            </a:r>
          </a:p>
          <a:p>
            <a:pPr lvl="1"/>
            <a:r>
              <a:rPr lang="en-US" dirty="0"/>
              <a:t>Apply L1 </a:t>
            </a:r>
            <a:r>
              <a:rPr lang="en-US" dirty="0" err="1"/>
              <a:t>prescales</a:t>
            </a:r>
            <a:r>
              <a:rPr lang="en-US" dirty="0"/>
              <a:t>?: no </a:t>
            </a:r>
          </a:p>
          <a:p>
            <a:pPr lvl="1"/>
            <a:r>
              <a:rPr lang="en-US" dirty="0"/>
              <a:t>Rerun L1?: yes</a:t>
            </a:r>
          </a:p>
          <a:p>
            <a:pPr lvl="1"/>
            <a:r>
              <a:rPr lang="en-US" dirty="0"/>
              <a:t>Reconstruction?: no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release: n/a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Outputs: n/a</a:t>
            </a:r>
          </a:p>
          <a:p>
            <a:pPr lvl="1"/>
            <a:r>
              <a:rPr lang="en-US" dirty="0"/>
              <a:t>Reference reprocessing: none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11209</a:t>
            </a:r>
            <a:r>
              <a:rPr lang="en-US" dirty="0" smtClean="0"/>
              <a:t> </a:t>
            </a:r>
          </a:p>
          <a:p>
            <a:r>
              <a:rPr lang="en-US" dirty="0"/>
              <a:t>Purpose: Test procedures, tools and measure turnaround time</a:t>
            </a:r>
          </a:p>
          <a:p>
            <a:pPr lvl="1"/>
            <a:r>
              <a:rPr lang="en-US" dirty="0"/>
              <a:t>Release: AtlasCAFHLT,20.2.1.2.2</a:t>
            </a:r>
          </a:p>
          <a:p>
            <a:pPr lvl="1"/>
            <a:r>
              <a:rPr lang="en-US" dirty="0"/>
              <a:t>Menu: Physics_pp_v5</a:t>
            </a:r>
          </a:p>
          <a:p>
            <a:pPr lvl="1"/>
            <a:r>
              <a:rPr lang="en-US" dirty="0"/>
              <a:t>Run: 265545</a:t>
            </a:r>
          </a:p>
          <a:p>
            <a:pPr lvl="1"/>
            <a:r>
              <a:rPr lang="en-US" dirty="0"/>
              <a:t>Stream: </a:t>
            </a:r>
            <a:r>
              <a:rPr lang="en-US" dirty="0" err="1"/>
              <a:t>physics_Main</a:t>
            </a:r>
            <a:endParaRPr lang="en-US" dirty="0"/>
          </a:p>
          <a:p>
            <a:pPr lvl="1"/>
            <a:r>
              <a:rPr lang="en-US" dirty="0" err="1"/>
              <a:t>Prescales</a:t>
            </a:r>
            <a:r>
              <a:rPr lang="en-US" dirty="0"/>
              <a:t>: [default]</a:t>
            </a:r>
          </a:p>
          <a:p>
            <a:pPr lvl="1"/>
            <a:r>
              <a:rPr lang="en-US" dirty="0"/>
              <a:t>Apply L1 </a:t>
            </a:r>
            <a:r>
              <a:rPr lang="en-US" dirty="0" err="1"/>
              <a:t>prescales</a:t>
            </a:r>
            <a:r>
              <a:rPr lang="en-US" dirty="0"/>
              <a:t>?: no </a:t>
            </a:r>
          </a:p>
          <a:p>
            <a:pPr lvl="1"/>
            <a:r>
              <a:rPr lang="en-US" dirty="0"/>
              <a:t>Rerun L1?: yes</a:t>
            </a:r>
          </a:p>
          <a:p>
            <a:pPr lvl="1"/>
            <a:r>
              <a:rPr lang="en-US" dirty="0"/>
              <a:t>Reconstruction?: no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release: n/a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Outputs: n/a</a:t>
            </a:r>
          </a:p>
          <a:p>
            <a:pPr lvl="1"/>
            <a:r>
              <a:rPr lang="en-US" dirty="0"/>
              <a:t>Reference reprocessing: n/a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–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https://its.cern.ch/jira/browse/ATR-</a:t>
            </a:r>
            <a:r>
              <a:rPr lang="en-US" dirty="0" smtClean="0">
                <a:hlinkClick r:id="rId2"/>
              </a:rPr>
              <a:t>11214</a:t>
            </a:r>
            <a:endParaRPr lang="en-US" dirty="0" smtClean="0"/>
          </a:p>
          <a:p>
            <a:r>
              <a:rPr lang="en-US" dirty="0"/>
              <a:t>Purpose: test saving BS output and running subsequent RAW </a:t>
            </a:r>
            <a:r>
              <a:rPr lang="en-US" dirty="0" err="1"/>
              <a:t>toCOST</a:t>
            </a:r>
            <a:r>
              <a:rPr lang="en-US" dirty="0"/>
              <a:t> and </a:t>
            </a:r>
            <a:r>
              <a:rPr lang="en-US" dirty="0" err="1"/>
              <a:t>ESDtoAOD</a:t>
            </a:r>
            <a:r>
              <a:rPr lang="en-US" dirty="0"/>
              <a:t> steps separately</a:t>
            </a:r>
          </a:p>
          <a:p>
            <a:pPr lvl="1"/>
            <a:r>
              <a:rPr lang="en-US" dirty="0"/>
              <a:t>Release: AtlasCAFHLT,20.2.1.2.2</a:t>
            </a:r>
          </a:p>
          <a:p>
            <a:pPr lvl="1"/>
            <a:r>
              <a:rPr lang="en-US" dirty="0"/>
              <a:t>Menu: MC_pp_v5</a:t>
            </a:r>
          </a:p>
          <a:p>
            <a:pPr lvl="1"/>
            <a:r>
              <a:rPr lang="en-US" dirty="0"/>
              <a:t>Run: 212967</a:t>
            </a:r>
          </a:p>
          <a:p>
            <a:pPr lvl="1"/>
            <a:r>
              <a:rPr lang="en-US" dirty="0"/>
              <a:t>Stream: </a:t>
            </a:r>
            <a:r>
              <a:rPr lang="en-US" dirty="0" err="1"/>
              <a:t>EnhancedBias</a:t>
            </a:r>
            <a:endParaRPr lang="en-US" dirty="0"/>
          </a:p>
          <a:p>
            <a:pPr lvl="1"/>
            <a:r>
              <a:rPr lang="en-US" dirty="0" err="1"/>
              <a:t>Prescales</a:t>
            </a:r>
            <a:r>
              <a:rPr lang="en-US" dirty="0"/>
              <a:t>: [default]</a:t>
            </a:r>
          </a:p>
          <a:p>
            <a:pPr lvl="1"/>
            <a:r>
              <a:rPr lang="en-US" dirty="0"/>
              <a:t>Apply L1 </a:t>
            </a:r>
            <a:r>
              <a:rPr lang="en-US" dirty="0" err="1"/>
              <a:t>prescales</a:t>
            </a:r>
            <a:r>
              <a:rPr lang="en-US" dirty="0"/>
              <a:t>?: no</a:t>
            </a:r>
          </a:p>
          <a:p>
            <a:pPr lvl="1"/>
            <a:r>
              <a:rPr lang="en-US" dirty="0"/>
              <a:t>Rerun L1?: yes</a:t>
            </a:r>
          </a:p>
          <a:p>
            <a:pPr lvl="1"/>
            <a:r>
              <a:rPr lang="en-US" dirty="0"/>
              <a:t>Reconstruction?: yes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release: AtlasProduction,20.1.5.1</a:t>
            </a:r>
          </a:p>
          <a:p>
            <a:pPr lvl="1"/>
            <a:r>
              <a:rPr lang="en-US" dirty="0"/>
              <a:t>HLT Outputs: HIST_HLTMON.BS</a:t>
            </a:r>
          </a:p>
          <a:p>
            <a:pPr lvl="1"/>
            <a:r>
              <a:rPr lang="en-US" dirty="0" err="1"/>
              <a:t>Reco</a:t>
            </a:r>
            <a:r>
              <a:rPr lang="en-US" dirty="0"/>
              <a:t> outputs: all</a:t>
            </a:r>
          </a:p>
          <a:p>
            <a:pPr lvl="1"/>
            <a:r>
              <a:rPr lang="en-US" dirty="0"/>
              <a:t>Allow pilots to run and the "finish" H:LT+RECO leaving subsequent </a:t>
            </a:r>
            <a:r>
              <a:rPr lang="en-US" dirty="0" err="1"/>
              <a:t>stepos</a:t>
            </a:r>
            <a:r>
              <a:rPr lang="en-US" dirty="0"/>
              <a:t> to complete.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4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638"/>
            <a:ext cx="8229600" cy="1143000"/>
          </a:xfrm>
        </p:spPr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265182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355165" cy="23368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Latest solved </a:t>
            </a:r>
            <a:r>
              <a:rPr lang="en-US" dirty="0" smtClean="0"/>
              <a:t>mysteries..</a:t>
            </a:r>
          </a:p>
          <a:p>
            <a:r>
              <a:rPr lang="en-US" dirty="0" smtClean="0"/>
              <a:t>Excess in </a:t>
            </a:r>
            <a:r>
              <a:rPr lang="en-US" dirty="0" err="1" smtClean="0"/>
              <a:t>TrigCaloClusterMaker_topo</a:t>
            </a:r>
            <a:r>
              <a:rPr lang="en-US" dirty="0"/>
              <a:t> </a:t>
            </a:r>
            <a:r>
              <a:rPr lang="en-US" dirty="0" err="1" smtClean="0"/>
              <a:t>Eta_vs_Phi</a:t>
            </a:r>
            <a:r>
              <a:rPr lang="en-US" dirty="0" smtClean="0"/>
              <a:t> from L1Muon-seeded tau chains</a:t>
            </a:r>
          </a:p>
          <a:p>
            <a:r>
              <a:rPr lang="en-US" dirty="0" smtClean="0"/>
              <a:t>Two-peak structure in xe35 from L1_RD0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66" y="1417638"/>
            <a:ext cx="3445933" cy="2336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166" y="3754535"/>
            <a:ext cx="3445933" cy="2915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233" y="3754535"/>
            <a:ext cx="3953933" cy="26814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5167" y="4762500"/>
            <a:ext cx="910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HLT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43233" y="4762500"/>
            <a:ext cx="910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497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</a:t>
            </a:r>
            <a:r>
              <a:rPr lang="en-US" dirty="0" smtClean="0">
                <a:solidFill>
                  <a:schemeClr val="dk1"/>
                </a:solidFill>
              </a:rPr>
              <a:t>265085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1"/>
            <a:ext cx="4974167" cy="22450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Spike in zero MET still there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://its.cern.ch/jira/browse/ATR-</a:t>
            </a:r>
            <a:r>
              <a:rPr lang="en-US" dirty="0" smtClean="0">
                <a:hlinkClick r:id="rId2"/>
              </a:rPr>
              <a:t>11175</a:t>
            </a:r>
            <a:endParaRPr lang="en-US" dirty="0" smtClean="0"/>
          </a:p>
          <a:p>
            <a:r>
              <a:rPr lang="en-US" dirty="0" smtClean="0"/>
              <a:t>But also in L1 from random trig</a:t>
            </a:r>
          </a:p>
          <a:p>
            <a:r>
              <a:rPr lang="en-US" dirty="0" smtClean="0"/>
              <a:t>New mystery: also peak around phi=0?!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25/03/15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86" y="4269998"/>
            <a:ext cx="3076484" cy="2086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5970" y="545138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EFMissingET_Fex_Jets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69999"/>
            <a:ext cx="3076484" cy="2086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774" y="5482167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EFMissingET_Fex_topoClustersPS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340992"/>
            <a:ext cx="2971800" cy="2015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417638"/>
            <a:ext cx="297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87129" y="4452179"/>
            <a:ext cx="3119969" cy="2115841"/>
            <a:chOff x="850900" y="3852332"/>
            <a:chExt cx="3119969" cy="21158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900" y="3852332"/>
              <a:ext cx="3119969" cy="21158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92200" y="4148667"/>
              <a:ext cx="203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Run </a:t>
              </a:r>
              <a:r>
                <a:rPr lang="en-US" dirty="0" smtClean="0"/>
                <a:t>265182</a:t>
              </a:r>
            </a:p>
            <a:p>
              <a:r>
                <a:rPr lang="en-US" dirty="0" err="1" smtClean="0"/>
                <a:t>EFMissingET_Fex_topoClustersPS</a:t>
              </a:r>
              <a:r>
                <a:rPr lang="en-US" dirty="0"/>
                <a:t>/</a:t>
              </a:r>
              <a:r>
                <a:rPr lang="en-US" dirty="0" err="1"/>
                <a:t>EF_MET_phi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42467" cy="1143000"/>
          </a:xfrm>
        </p:spPr>
        <p:txBody>
          <a:bodyPr/>
          <a:lstStyle/>
          <a:p>
            <a:r>
              <a:rPr lang="en-US" dirty="0" smtClean="0"/>
              <a:t>MET peak at phi=0?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" y="1600201"/>
            <a:ext cx="6002867" cy="2836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in </a:t>
            </a:r>
            <a:r>
              <a:rPr lang="en-US" dirty="0" err="1" smtClean="0"/>
              <a:t>TopoCluster</a:t>
            </a:r>
            <a:r>
              <a:rPr lang="en-US" dirty="0" smtClean="0"/>
              <a:t>-based and PU MET – (but note there is a small spike)</a:t>
            </a:r>
          </a:p>
          <a:p>
            <a:r>
              <a:rPr lang="en-US" dirty="0" smtClean="0"/>
              <a:t>Still there in jet-based MET and Pileup Suppressed MET from </a:t>
            </a:r>
            <a:r>
              <a:rPr lang="en-US" dirty="0" err="1" smtClean="0"/>
              <a:t>TopoClusters</a:t>
            </a:r>
            <a:endParaRPr lang="en-US" dirty="0" smtClean="0"/>
          </a:p>
          <a:p>
            <a:pPr lvl="1"/>
            <a:r>
              <a:rPr lang="en-US" dirty="0" smtClean="0"/>
              <a:t>Note spike in same place as TC-based MET</a:t>
            </a:r>
          </a:p>
          <a:p>
            <a:r>
              <a:rPr lang="en-US" dirty="0" smtClean="0"/>
              <a:t>Also in L1_XE</a:t>
            </a:r>
          </a:p>
          <a:p>
            <a:r>
              <a:rPr lang="en-US" dirty="0" smtClean="0"/>
              <a:t>Will follow up with MET experts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04466" y="4452179"/>
            <a:ext cx="3119969" cy="2115841"/>
            <a:chOff x="6104466" y="3852332"/>
            <a:chExt cx="3119969" cy="21158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4466" y="3852332"/>
              <a:ext cx="3119969" cy="21158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79639" y="4148667"/>
              <a:ext cx="17695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Run </a:t>
              </a:r>
              <a:r>
                <a:rPr lang="en-US" dirty="0" smtClean="0"/>
                <a:t>265182</a:t>
              </a:r>
            </a:p>
            <a:p>
              <a:r>
                <a:rPr lang="en-US" dirty="0" err="1" smtClean="0"/>
                <a:t>EFMissingET_Fex_topoClusters</a:t>
              </a:r>
              <a:r>
                <a:rPr lang="en-US" dirty="0"/>
                <a:t>/</a:t>
              </a:r>
              <a:r>
                <a:rPr lang="en-US" dirty="0" err="1"/>
                <a:t>EF_MET_phi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19799" y="2320748"/>
            <a:ext cx="3119969" cy="2115841"/>
            <a:chOff x="6019799" y="1278464"/>
            <a:chExt cx="3119969" cy="21158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799" y="1278464"/>
              <a:ext cx="3119969" cy="21158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67969" y="2074333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Run </a:t>
              </a:r>
              <a:r>
                <a:rPr lang="en-US" dirty="0" smtClean="0"/>
                <a:t>265182</a:t>
              </a:r>
            </a:p>
            <a:p>
              <a:r>
                <a:rPr lang="en-US" dirty="0" err="1" smtClean="0"/>
                <a:t>EFMissingET_Fex_Jets</a:t>
              </a:r>
              <a:r>
                <a:rPr lang="en-US" dirty="0"/>
                <a:t>/</a:t>
              </a:r>
              <a:r>
                <a:rPr lang="en-US" dirty="0" err="1"/>
                <a:t>EF_MET_phi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" y="4452179"/>
            <a:ext cx="3119969" cy="21158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569" y="4748514"/>
            <a:ext cx="176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</a:t>
            </a:r>
            <a:r>
              <a:rPr lang="en-US" dirty="0" smtClean="0"/>
              <a:t>265182</a:t>
            </a:r>
          </a:p>
          <a:p>
            <a:r>
              <a:rPr lang="en-US" dirty="0" err="1"/>
              <a:t>EFMissingET_Fex_topoClustersPUC</a:t>
            </a:r>
            <a:r>
              <a:rPr lang="en-US" dirty="0"/>
              <a:t>/</a:t>
            </a:r>
            <a:r>
              <a:rPr lang="en-US" dirty="0" err="1"/>
              <a:t>EF_MET_phi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363" y="6738"/>
            <a:ext cx="2734739" cy="23140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33167" y="326470"/>
            <a:ext cx="14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L1_MET_Phi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145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by Run DQ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58152"/>
              </p:ext>
            </p:extLst>
          </p:nvPr>
        </p:nvGraphicFramePr>
        <p:xfrm>
          <a:off x="154634" y="900570"/>
          <a:ext cx="8836969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54"/>
                <a:gridCol w="1055155"/>
                <a:gridCol w="1270000"/>
                <a:gridCol w="1124857"/>
                <a:gridCol w="943429"/>
                <a:gridCol w="943428"/>
                <a:gridCol w="2532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470.3m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09:08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4509748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 ok</a:t>
                      </a:r>
                    </a:p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ok</a:t>
                      </a:r>
                    </a:p>
                    <a:p>
                      <a:r>
                        <a:rPr lang="en-US" dirty="0" smtClean="0"/>
                        <a:t>Jet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Jet 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=0.6,-1</a:t>
                      </a:r>
                      <a:r>
                        <a:rPr lang="en-US" baseline="0" dirty="0" smtClean="0"/>
                        <a:t> (and </a:t>
                      </a:r>
                      <a:r>
                        <a:rPr lang="en-US" dirty="0" err="1" smtClean="0"/>
                        <a:t>iscontinuity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=0??)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 2</a:t>
                      </a:r>
                      <a:r>
                        <a:rPr lang="en-US" baseline="0" dirty="0" smtClean="0"/>
                        <a:t> peaks; spike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=2;</a:t>
                      </a:r>
                      <a:r>
                        <a:rPr lang="en-US" baseline="0" dirty="0" smtClean="0"/>
                        <a:t> peak </a:t>
                      </a:r>
                      <a:r>
                        <a:rPr lang="en-US" baseline="0" dirty="0" err="1" smtClean="0"/>
                        <a:t>aroun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=0</a:t>
                      </a:r>
                      <a:r>
                        <a:rPr lang="en-US" baseline="0" dirty="0" smtClean="0"/>
                        <a:t> for TC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Calo</a:t>
                      </a:r>
                      <a:r>
                        <a:rPr lang="en-US" baseline="0" dirty="0" smtClean="0"/>
                        <a:t> TC </a:t>
                      </a:r>
                      <a:r>
                        <a:rPr lang="en-US" dirty="0" smtClean="0"/>
                        <a:t>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=0.8,-2.5;</a:t>
                      </a:r>
                      <a:r>
                        <a:rPr lang="en-US" baseline="0" dirty="0" smtClean="0"/>
                        <a:t> excess –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10:28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535868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Jet </a:t>
                      </a:r>
                      <a:r>
                        <a:rPr lang="en-US" dirty="0" err="1" smtClean="0"/>
                        <a:t>xs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Spikes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baseline="0" dirty="0" smtClean="0"/>
                        <a:t> spikes at: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=2,</a:t>
                      </a:r>
                      <a:r>
                        <a:rPr lang="en-US" baseline="0" dirty="0" smtClean="0"/>
                        <a:t> -1.8, -2.2, -2.5; :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and ±π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Wed 19:22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jet, met </a:t>
                      </a:r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698.9m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 09:01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3445341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/jet</a:t>
                      </a:r>
                      <a:r>
                        <a:rPr lang="en-US" baseline="0" dirty="0" smtClean="0"/>
                        <a:t> spike</a:t>
                      </a:r>
                    </a:p>
                    <a:p>
                      <a:r>
                        <a:rPr lang="en-US" dirty="0" smtClean="0"/>
                        <a:t>Met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ok</a:t>
                      </a:r>
                    </a:p>
                    <a:p>
                      <a:r>
                        <a:rPr lang="en-US" dirty="0" smtClean="0"/>
                        <a:t>Met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/jet  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=0.6,-1</a:t>
                      </a:r>
                    </a:p>
                    <a:p>
                      <a:r>
                        <a:rPr lang="en-US" dirty="0" err="1" smtClean="0"/>
                        <a:t>tcem</a:t>
                      </a:r>
                      <a:r>
                        <a:rPr lang="en-US" dirty="0" smtClean="0"/>
                        <a:t> cluster spikes: </a:t>
                      </a:r>
                      <a:r>
                        <a:rPr lang="en-US" dirty="0" err="1" smtClean="0"/>
                        <a:t>η</a:t>
                      </a:r>
                      <a:r>
                        <a:rPr lang="en-US" dirty="0" smtClean="0"/>
                        <a:t>=2,</a:t>
                      </a:r>
                      <a:r>
                        <a:rPr lang="en-US" baseline="0" dirty="0" smtClean="0"/>
                        <a:t> -1.8, -2.2, -2.5;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25/03/15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265318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Jets: Discontinuity in phi=0??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4248"/>
            <a:ext cx="4174259" cy="353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2524248"/>
            <a:ext cx="4324350" cy="3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2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89951" cy="1143000"/>
          </a:xfrm>
        </p:spPr>
        <p:txBody>
          <a:bodyPr/>
          <a:lstStyle/>
          <a:p>
            <a:r>
              <a:rPr lang="en-US" dirty="0" smtClean="0"/>
              <a:t>Run </a:t>
            </a:r>
            <a:r>
              <a:rPr lang="en-US" dirty="0"/>
              <a:t>265321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64167"/>
            <a:ext cx="4696851" cy="23495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MET spikes in Phi=0 and ±π</a:t>
            </a:r>
          </a:p>
          <a:p>
            <a:r>
              <a:rPr lang="en-US" dirty="0" smtClean="0"/>
              <a:t>Can also be seen in jet distribution, so perhaps detector related?</a:t>
            </a:r>
          </a:p>
          <a:p>
            <a:r>
              <a:rPr lang="en-US" dirty="0" smtClean="0"/>
              <a:t>Appears in several MET </a:t>
            </a:r>
            <a:r>
              <a:rPr lang="en-US" dirty="0" err="1" smtClean="0"/>
              <a:t>flavours</a:t>
            </a:r>
            <a:r>
              <a:rPr lang="en-US" dirty="0" smtClean="0"/>
              <a:t>, e.g.:</a:t>
            </a:r>
          </a:p>
          <a:p>
            <a:pPr lvl="1"/>
            <a:r>
              <a:rPr lang="en-US" dirty="0" smtClean="0"/>
              <a:t>EFMissingET_Fex_2sidednoiseSupp</a:t>
            </a:r>
          </a:p>
          <a:p>
            <a:pPr lvl="1"/>
            <a:r>
              <a:rPr lang="en-US" dirty="0" err="1" smtClean="0"/>
              <a:t>EFMissingET_Fex_topoClusters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13668"/>
            <a:ext cx="4294751" cy="2912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1667" y="4318000"/>
            <a:ext cx="369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EFMissingET_Fex_2sidednoiseSupp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167" y="4318000"/>
            <a:ext cx="328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EFMissingET_Fex_Jets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50" y="942291"/>
            <a:ext cx="4294749" cy="2912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501" y="1756833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EFMissingET_Fex_topoClusters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3513667"/>
            <a:ext cx="4294750" cy="2912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294156"/>
            <a:ext cx="34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EFCentFullScanMultiJetHypo_1_0eta320_0_a4_tc_em_subjes_FS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122" y="21168"/>
            <a:ext cx="4427686" cy="374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850" y="3513668"/>
            <a:ext cx="4294750" cy="29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630" y="0"/>
            <a:ext cx="4920142" cy="826030"/>
          </a:xfrm>
        </p:spPr>
        <p:txBody>
          <a:bodyPr/>
          <a:lstStyle/>
          <a:p>
            <a:r>
              <a:rPr lang="en-US" dirty="0" smtClean="0"/>
              <a:t>Sign-off/defects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00511"/>
              </p:ext>
            </p:extLst>
          </p:nvPr>
        </p:nvGraphicFramePr>
        <p:xfrm>
          <a:off x="165655" y="1147974"/>
          <a:ext cx="871114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08"/>
                <a:gridCol w="2087537"/>
                <a:gridCol w="2667000"/>
                <a:gridCol w="28442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HLTCalo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265321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pikes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pikes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pikes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9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 by Run DQ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29156"/>
              </p:ext>
            </p:extLst>
          </p:nvPr>
        </p:nvGraphicFramePr>
        <p:xfrm>
          <a:off x="154634" y="879403"/>
          <a:ext cx="8836969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54"/>
                <a:gridCol w="1055155"/>
                <a:gridCol w="1270000"/>
                <a:gridCol w="1124857"/>
                <a:gridCol w="943429"/>
                <a:gridCol w="943428"/>
                <a:gridCol w="25327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Offline</a:t>
                      </a:r>
                      <a:r>
                        <a:rPr lang="en-US" baseline="0" dirty="0" smtClean="0"/>
                        <a:t> Hist.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265661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106.0m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 11:08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443244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Jet/MET spikes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 ok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Jet s</a:t>
                      </a:r>
                      <a:r>
                        <a:rPr lang="en-US" baseline="0" dirty="0" smtClean="0"/>
                        <a:t>pikes at: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 &amp; ±π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spikes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0, 2 &amp; -3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581.8m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08:19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3064474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/jet  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=0.6,-1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 spike</a:t>
                      </a:r>
                    </a:p>
                    <a:p>
                      <a:r>
                        <a:rPr lang="en-US" dirty="0" smtClean="0"/>
                        <a:t>Met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Calo</a:t>
                      </a:r>
                      <a:r>
                        <a:rPr lang="en-US" dirty="0" smtClean="0"/>
                        <a:t> spikes at </a:t>
                      </a:r>
                      <a:r>
                        <a:rPr lang="en-US" dirty="0" err="1" smtClean="0"/>
                        <a:t>φ</a:t>
                      </a:r>
                      <a:r>
                        <a:rPr lang="en-US" dirty="0" smtClean="0"/>
                        <a:t> = </a:t>
                      </a:r>
                      <a:r>
                        <a:rPr lang="en-US" baseline="0" dirty="0" smtClean="0"/>
                        <a:t>0, 2 &amp; -3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Jet  spike </a:t>
                      </a:r>
                      <a:r>
                        <a:rPr lang="en-US" dirty="0" err="1" smtClean="0"/>
                        <a:t>η,φ</a:t>
                      </a:r>
                      <a:r>
                        <a:rPr lang="en-US" dirty="0" smtClean="0"/>
                        <a:t>=0.6,-1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265813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09:39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spikes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spikes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stats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265814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248.6m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13:58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1041133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Jet/Met</a:t>
                      </a:r>
                      <a:r>
                        <a:rPr lang="en-US" baseline="0" dirty="0" smtClean="0"/>
                        <a:t>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HLT</a:t>
                      </a:r>
                      <a:r>
                        <a:rPr lang="en-US" baseline="0" dirty="0" smtClean="0"/>
                        <a:t> disabled in express stream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265843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130.8m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 16:27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23930481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HLT</a:t>
                      </a:r>
                      <a:r>
                        <a:rPr lang="en-US" baseline="0" dirty="0" smtClean="0"/>
                        <a:t> disabled in express stream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25/03/15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R.Goncalo - Jet/MET/HLTCalo on-call report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42139</TotalTime>
  <Words>1994</Words>
  <Application>Microsoft Macintosh PowerPoint</Application>
  <PresentationFormat>On-screen Show (4:3)</PresentationFormat>
  <Paragraphs>476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Jet/MET/HLTCalo On-Call Report</vt:lpstr>
      <vt:lpstr>Run by Run DQ Summary</vt:lpstr>
      <vt:lpstr>Run 265085</vt:lpstr>
      <vt:lpstr>MET peak at phi=0?</vt:lpstr>
      <vt:lpstr>Run by Run DQ Summary</vt:lpstr>
      <vt:lpstr>Run 265318</vt:lpstr>
      <vt:lpstr>Run 265321</vt:lpstr>
      <vt:lpstr>Sign-off/defects</vt:lpstr>
      <vt:lpstr>Run by Run DQ Summary</vt:lpstr>
      <vt:lpstr>Run by Run DQ Summary</vt:lpstr>
      <vt:lpstr>Collision runs</vt:lpstr>
      <vt:lpstr>20/5/2015 – first 13TeV collisions</vt:lpstr>
      <vt:lpstr>20/5/2015 – first 13TeV collisions</vt:lpstr>
      <vt:lpstr>MET?</vt:lpstr>
      <vt:lpstr>Are those jets?</vt:lpstr>
      <vt:lpstr>PowerPoint Presentation</vt:lpstr>
      <vt:lpstr>Di-jets in 13TeV Collisions!!!</vt:lpstr>
      <vt:lpstr>Reprocessing – 1  </vt:lpstr>
      <vt:lpstr>Reprocessing – 2 </vt:lpstr>
      <vt:lpstr>Reprocessing – 3 </vt:lpstr>
      <vt:lpstr>Reprocessing – 4 </vt:lpstr>
      <vt:lpstr>Reprocessing – 5  </vt:lpstr>
      <vt:lpstr>Reprocessing – 5 </vt:lpstr>
      <vt:lpstr>Reprocessing – 6 </vt:lpstr>
      <vt:lpstr>Bonus slides</vt:lpstr>
      <vt:lpstr>Run 265182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282</cp:revision>
  <dcterms:created xsi:type="dcterms:W3CDTF">2015-03-15T21:49:11Z</dcterms:created>
  <dcterms:modified xsi:type="dcterms:W3CDTF">2015-05-27T12:54:53Z</dcterms:modified>
</cp:coreProperties>
</file>