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4" r:id="rId3"/>
    <p:sldId id="267" r:id="rId4"/>
    <p:sldId id="268" r:id="rId5"/>
    <p:sldId id="269" r:id="rId6"/>
    <p:sldId id="271" r:id="rId7"/>
    <p:sldId id="270" r:id="rId8"/>
    <p:sldId id="272" r:id="rId9"/>
    <p:sldId id="265" r:id="rId10"/>
    <p:sldId id="274" r:id="rId11"/>
    <p:sldId id="286" r:id="rId12"/>
    <p:sldId id="275" r:id="rId13"/>
    <p:sldId id="283" r:id="rId14"/>
    <p:sldId id="273" r:id="rId15"/>
    <p:sldId id="266" r:id="rId16"/>
    <p:sldId id="278" r:id="rId17"/>
    <p:sldId id="279" r:id="rId18"/>
    <p:sldId id="280" r:id="rId19"/>
    <p:sldId id="284" r:id="rId20"/>
    <p:sldId id="285" r:id="rId21"/>
    <p:sldId id="289" r:id="rId22"/>
    <p:sldId id="288" r:id="rId23"/>
    <p:sldId id="287" r:id="rId24"/>
    <p:sldId id="290" r:id="rId25"/>
    <p:sldId id="291" r:id="rId26"/>
    <p:sldId id="292" r:id="rId27"/>
    <p:sldId id="29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06" d="100"/>
          <a:sy n="106" d="100"/>
        </p:scale>
        <p:origin x="-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ableStyles" Target="tableStyles.xml"/><Relationship Id="rId31" Type="http://schemas.openxmlformats.org/officeDocument/2006/relationships/printerSettings" Target="printerSettings/printerSettings1.bin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24D3D-5FB7-9D4B-945B-6E3723F9D3A0}" type="datetimeFigureOut">
              <a:rPr lang="en-US" smtClean="0"/>
              <a:pPr/>
              <a:t>7/5/09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7BFEF-C384-CD43-82E8-F784C7B26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651A2-9AA3-A24C-AB29-3109CBB03050}" type="datetimeFigureOut">
              <a:rPr lang="en-US" smtClean="0"/>
              <a:pPr/>
              <a:t>7/5/09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08CBD-ACA4-074D-BF83-924E25C1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8CBD-ACA4-074D-BF83-924E25C189A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8CBD-ACA4-074D-BF83-924E25C189A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8CBD-ACA4-074D-BF83-924E25C189A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Ricardo Gonçalo (RHUL)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LHCC Referee Meeting with ATLAS – 7th July 2009 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EF616C-B4A5-2A4E-8FBB-D641378D8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 (RHUL)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LHCC Referee Meeting with ATLAS – 7th July 2009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616C-B4A5-2A4E-8FBB-D641378D8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en-US" smtClean="0"/>
              <a:t>Ricardo Gonçalo (RHUL)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LHCC Referee Meeting with ATLAS – 7th July 2009 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3EF616C-B4A5-2A4E-8FBB-D641378D8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 (RHUL)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LHCC Referee Meeting with ATLAS – 7th July 2009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EF616C-B4A5-2A4E-8FBB-D641378D87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 (RHUL)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3EF616C-B4A5-2A4E-8FBB-D641378D87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LHCC Referee Meeting with ATLAS – 7th July 2009 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Ricardo Gonçalo (RHUL)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3EF616C-B4A5-2A4E-8FBB-D641378D87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LHCC Referee Meeting with ATLAS – 7th July 2009 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Ricardo Gonçalo (RHUL)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3EF616C-B4A5-2A4E-8FBB-D641378D87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LHCC Referee Meeting with ATLAS – 7th July 2009 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 (RHUL)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LHCC Referee Meeting with ATLAS – 7th July 2009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EF616C-B4A5-2A4E-8FBB-D641378D8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 (RHUL)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LHCC Referee Meeting with ATLAS – 7th July 2009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EF616C-B4A5-2A4E-8FBB-D641378D8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 (RHUL)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LHCC Referee Meeting with ATLAS – 7th July 2009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EF616C-B4A5-2A4E-8FBB-D641378D87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n-US" smtClean="0"/>
              <a:t>Ricardo Gonçalo (RHUL)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3EF616C-B4A5-2A4E-8FBB-D641378D87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LHCC Referee Meeting with ATLAS – 7th July 2009 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Ricardo Gonçalo (RHUL)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LHCC Referee Meeting with ATLAS – 7th July 2009 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3EF616C-B4A5-2A4E-8FBB-D641378D8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ern.ch/triggertool" TargetMode="Externa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rigconf.cern.ch/" TargetMode="External"/><Relationship Id="rId3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dico.cern.ch/conferenceDisplay.py?confId=26620" TargetMode="External"/><Relationship Id="rId3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wiki.cern.ch/twiki/bin/view/Atlas/TriggerWorkshop200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143000"/>
            <a:ext cx="8686800" cy="1828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Trigger Status and Menu Optimization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LHCC </a:t>
            </a:r>
            <a:r>
              <a:rPr lang="en-US" sz="1800" dirty="0"/>
              <a:t>R</a:t>
            </a:r>
            <a:r>
              <a:rPr lang="en-US" sz="1800" dirty="0" smtClean="0"/>
              <a:t>eferee Meeting with ATLAS – 7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July 2009</a:t>
            </a:r>
          </a:p>
          <a:p>
            <a:r>
              <a:rPr lang="en-US" sz="1800" dirty="0" smtClean="0"/>
              <a:t>Ricardo </a:t>
            </a:r>
            <a:r>
              <a:rPr lang="en-US" sz="1800" dirty="0" err="1" smtClean="0"/>
              <a:t>Gonçalo</a:t>
            </a:r>
            <a:r>
              <a:rPr lang="en-US" sz="1800" dirty="0" smtClean="0"/>
              <a:t> (RHUL) on behalf </a:t>
            </a:r>
            <a:r>
              <a:rPr lang="en-US" sz="1800" dirty="0" smtClean="0"/>
              <a:t>of </a:t>
            </a:r>
            <a:r>
              <a:rPr lang="en-US" sz="1800" dirty="0" smtClean="0"/>
              <a:t>ATLAS </a:t>
            </a:r>
            <a:r>
              <a:rPr lang="en-US" sz="1800" dirty="0" smtClean="0"/>
              <a:t>Trigger/DAQ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 plans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92875"/>
            <a:ext cx="5421083" cy="365125"/>
          </a:xfrm>
        </p:spPr>
        <p:txBody>
          <a:bodyPr/>
          <a:lstStyle/>
          <a:p>
            <a:r>
              <a:rPr lang="en-US" smtClean="0"/>
              <a:t>LHCC Referee Meeting with ATLAS – 7th July 2009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EF616C-B4A5-2A4E-8FBB-D641378D87D1}" type="slidenum">
              <a:rPr lang="en-US" smtClean="0"/>
              <a:pPr/>
              <a:t>10</a:t>
            </a:fld>
            <a:endParaRPr lang="en-US"/>
          </a:p>
        </p:txBody>
      </p:sp>
      <p:sp useBgFill="1">
        <p:nvSpPr>
          <p:cNvPr id="7" name="Rectangle 6"/>
          <p:cNvSpPr/>
          <p:nvPr/>
        </p:nvSpPr>
        <p:spPr>
          <a:xfrm>
            <a:off x="533400" y="1219200"/>
            <a:ext cx="8610600" cy="29749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763000" cy="5394132"/>
          </a:xfrm>
        </p:spPr>
        <p:txBody>
          <a:bodyPr>
            <a:normAutofit fontScale="62500" lnSpcReduction="20000"/>
          </a:bodyPr>
          <a:lstStyle/>
          <a:p>
            <a:pPr>
              <a:buClr>
                <a:schemeClr val="bg1"/>
              </a:buClr>
            </a:pPr>
            <a:r>
              <a:rPr lang="en-US" dirty="0" smtClean="0"/>
              <a:t>Combined ATLAS cosmic run will start at T0 – 4 weeks with all systems and 24h coverage</a:t>
            </a:r>
          </a:p>
          <a:p>
            <a:pPr lvl="1"/>
            <a:r>
              <a:rPr lang="en-US" dirty="0" smtClean="0"/>
              <a:t>The trigger will start with the already familiar Level 1 selection for cosmic events</a:t>
            </a:r>
          </a:p>
          <a:p>
            <a:pPr lvl="2"/>
            <a:r>
              <a:rPr lang="en-US" dirty="0" smtClean="0"/>
              <a:t>Menu will be ready at T0 – 10 weeks, to be deployed at T0 – 8 weeks for runs with some systems </a:t>
            </a:r>
          </a:p>
          <a:p>
            <a:pPr lvl="1"/>
            <a:r>
              <a:rPr lang="en-US" dirty="0" smtClean="0"/>
              <a:t>Have the HLT in </a:t>
            </a:r>
            <a:r>
              <a:rPr lang="en-US" dirty="0" err="1" smtClean="0"/>
              <a:t>passthrough</a:t>
            </a:r>
            <a:r>
              <a:rPr lang="en-US" dirty="0" smtClean="0"/>
              <a:t> mode – exercise the algorithms, event data, monitoring etc without rejecting events</a:t>
            </a:r>
          </a:p>
          <a:p>
            <a:pPr lvl="1"/>
            <a:r>
              <a:rPr lang="en-US" dirty="0" smtClean="0"/>
              <a:t>Data streaming by the HLT based on Level 1 trigger type and on tracking/cosmic event algorithms</a:t>
            </a:r>
          </a:p>
          <a:p>
            <a:pPr lvl="1"/>
            <a:r>
              <a:rPr lang="en-US" dirty="0" smtClean="0"/>
              <a:t>Exercise HLT algorithms with loose event selection to accept and process cosmic events</a:t>
            </a:r>
          </a:p>
          <a:p>
            <a:r>
              <a:rPr lang="en-US" dirty="0" smtClean="0"/>
              <a:t>Single-beam events to be selected with dedicated menu </a:t>
            </a:r>
          </a:p>
          <a:p>
            <a:pPr lvl="1"/>
            <a:r>
              <a:rPr lang="en-US" dirty="0" smtClean="0"/>
              <a:t>Based on use of beam pickup and minimum bias </a:t>
            </a:r>
            <a:r>
              <a:rPr lang="en-US" dirty="0" err="1" smtClean="0"/>
              <a:t>scintillators</a:t>
            </a:r>
            <a:endParaRPr lang="en-US" dirty="0" smtClean="0"/>
          </a:p>
          <a:p>
            <a:pPr lvl="1"/>
            <a:r>
              <a:rPr lang="en-US" dirty="0" smtClean="0"/>
              <a:t>Refine timing of signals from various detector systems </a:t>
            </a:r>
          </a:p>
          <a:p>
            <a:pPr lvl="1"/>
            <a:r>
              <a:rPr lang="en-US" dirty="0" smtClean="0"/>
              <a:t>Continue to exercise HLT algorithms in </a:t>
            </a:r>
            <a:r>
              <a:rPr lang="en-US" dirty="0" err="1" smtClean="0"/>
              <a:t>passthrough</a:t>
            </a:r>
            <a:r>
              <a:rPr lang="en-US" dirty="0" smtClean="0"/>
              <a:t> mode using beam-gas events and halo </a:t>
            </a:r>
            <a:r>
              <a:rPr lang="en-US" dirty="0" err="1" smtClean="0"/>
              <a:t>muons</a:t>
            </a:r>
            <a:endParaRPr lang="en-US" dirty="0" smtClean="0"/>
          </a:p>
          <a:p>
            <a:r>
              <a:rPr lang="en-US" dirty="0" smtClean="0"/>
              <a:t>Initial collisions triggered with Level 1 </a:t>
            </a:r>
            <a:r>
              <a:rPr lang="en-US" dirty="0" smtClean="0"/>
              <a:t>only</a:t>
            </a:r>
          </a:p>
          <a:p>
            <a:pPr lvl="1"/>
            <a:r>
              <a:rPr lang="en-US" dirty="0" smtClean="0"/>
              <a:t>Significant amount of work on e.g. Level 1 calibration needs to be done with initial collisions</a:t>
            </a:r>
          </a:p>
          <a:p>
            <a:pPr lvl="1"/>
            <a:r>
              <a:rPr lang="en-US" dirty="0" smtClean="0"/>
              <a:t>This data will be essential for commissioning of detectors, Level 1trigger, HLT selections </a:t>
            </a:r>
            <a:endParaRPr lang="en-US" dirty="0" smtClean="0"/>
          </a:p>
          <a:p>
            <a:r>
              <a:rPr lang="en-US" dirty="0" smtClean="0"/>
              <a:t>HLT deployed to reject events only when needed to keep event rate within budget</a:t>
            </a:r>
          </a:p>
          <a:p>
            <a:pPr lvl="1"/>
            <a:r>
              <a:rPr lang="en-US" dirty="0" smtClean="0"/>
              <a:t>Both Level 1 and HLT trigger </a:t>
            </a:r>
            <a:r>
              <a:rPr lang="en-US" dirty="0" err="1" smtClean="0"/>
              <a:t>prescales</a:t>
            </a:r>
            <a:r>
              <a:rPr lang="en-US" dirty="0" smtClean="0"/>
              <a:t> can now be </a:t>
            </a:r>
            <a:r>
              <a:rPr lang="en-US" dirty="0" smtClean="0"/>
              <a:t>updated </a:t>
            </a:r>
            <a:r>
              <a:rPr lang="en-US" dirty="0" smtClean="0"/>
              <a:t>during the run to increase operational flexibility – </a:t>
            </a:r>
            <a:r>
              <a:rPr lang="en-US" dirty="0" err="1" smtClean="0"/>
              <a:t>prescale</a:t>
            </a:r>
            <a:r>
              <a:rPr lang="en-US" dirty="0" smtClean="0"/>
              <a:t> factors constant within luminosity blocks</a:t>
            </a:r>
          </a:p>
          <a:p>
            <a:r>
              <a:rPr lang="en-US" dirty="0" smtClean="0"/>
              <a:t>Now creating conditions to have fast feedback from the trigger on the collected samples</a:t>
            </a:r>
          </a:p>
          <a:p>
            <a:pPr lvl="1"/>
            <a:r>
              <a:rPr lang="en-US" dirty="0" smtClean="0"/>
              <a:t>Using Tier 1 and/or CAF to process events and create monitoring histograms and dedicated </a:t>
            </a:r>
            <a:r>
              <a:rPr lang="en-US" dirty="0" err="1" smtClean="0"/>
              <a:t>ntuples</a:t>
            </a:r>
            <a:r>
              <a:rPr lang="en-US" dirty="0" smtClean="0"/>
              <a:t> (root) with fast </a:t>
            </a:r>
            <a:r>
              <a:rPr lang="en-US" dirty="0" err="1" smtClean="0"/>
              <a:t>turnaroun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Menus for initial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452166"/>
            <a:ext cx="8991600" cy="2891234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Cosmics</a:t>
            </a:r>
            <a:r>
              <a:rPr lang="en-US" dirty="0" smtClean="0"/>
              <a:t> menus have been thoroughly exercised in recent runs in May and June</a:t>
            </a:r>
          </a:p>
          <a:p>
            <a:pPr lvl="1"/>
            <a:r>
              <a:rPr lang="en-US" dirty="0" smtClean="0"/>
              <a:t>Level 1 calorimeter and </a:t>
            </a:r>
            <a:r>
              <a:rPr lang="en-US" dirty="0" err="1" smtClean="0"/>
              <a:t>muon</a:t>
            </a:r>
            <a:r>
              <a:rPr lang="en-US" dirty="0" smtClean="0"/>
              <a:t> trigger have been reliably providing triggers for </a:t>
            </a:r>
            <a:r>
              <a:rPr lang="en-US" dirty="0" err="1" smtClean="0"/>
              <a:t>cosmics</a:t>
            </a:r>
            <a:r>
              <a:rPr lang="en-US" dirty="0" smtClean="0"/>
              <a:t> runs this year</a:t>
            </a:r>
          </a:p>
          <a:p>
            <a:pPr lvl="1"/>
            <a:r>
              <a:rPr lang="en-US" dirty="0" smtClean="0"/>
              <a:t>Evolution of </a:t>
            </a:r>
            <a:r>
              <a:rPr lang="en-US" dirty="0" err="1" smtClean="0"/>
              <a:t>cosmics</a:t>
            </a:r>
            <a:r>
              <a:rPr lang="en-US" dirty="0" smtClean="0"/>
              <a:t> menu will contain some </a:t>
            </a:r>
            <a:r>
              <a:rPr lang="en-US" dirty="0" err="1" smtClean="0"/>
              <a:t>muon</a:t>
            </a:r>
            <a:r>
              <a:rPr lang="en-US" dirty="0" smtClean="0"/>
              <a:t> triggers in physics configuration</a:t>
            </a:r>
          </a:p>
          <a:p>
            <a:r>
              <a:rPr lang="en-US" dirty="0" smtClean="0"/>
              <a:t>The initial-beam menu will be used for single-beam running and first collisions</a:t>
            </a:r>
          </a:p>
          <a:p>
            <a:pPr lvl="1"/>
            <a:r>
              <a:rPr lang="en-US" dirty="0" smtClean="0"/>
              <a:t>It will need to be able to handle different LHC scenarios and be resilient to a badly timed-in detectors</a:t>
            </a:r>
          </a:p>
          <a:p>
            <a:pPr lvl="1"/>
            <a:r>
              <a:rPr lang="en-US" dirty="0" smtClean="0"/>
              <a:t>Rely on beam pickup to identify filled bunches</a:t>
            </a:r>
          </a:p>
          <a:p>
            <a:pPr lvl="1"/>
            <a:r>
              <a:rPr lang="en-US" dirty="0" smtClean="0"/>
              <a:t>Experience from single-beam running in 2008 used in the design of this menu</a:t>
            </a:r>
          </a:p>
          <a:p>
            <a:r>
              <a:rPr lang="en-US" dirty="0" smtClean="0"/>
              <a:t>Bunch-group mechanism will be commissioned carefully to replace beam pickups</a:t>
            </a:r>
          </a:p>
          <a:p>
            <a:r>
              <a:rPr lang="en-US" dirty="0" smtClean="0"/>
              <a:t>High-Level trigger will be used to reject events only when necessary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33EF616C-B4A5-2A4E-8FBB-D641378D87D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819400" y="6416675"/>
            <a:ext cx="3809999" cy="365125"/>
          </a:xfrm>
        </p:spPr>
        <p:txBody>
          <a:bodyPr/>
          <a:lstStyle/>
          <a:p>
            <a:r>
              <a:rPr lang="en-US" smtClean="0"/>
              <a:t>LHCC Referee Meeting with ATLAS – 7th July 2009 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0" y="4114800"/>
            <a:ext cx="9144000" cy="3048000"/>
            <a:chOff x="0" y="4278311"/>
            <a:chExt cx="9144000" cy="3048000"/>
          </a:xfrm>
        </p:grpSpPr>
        <p:pic>
          <p:nvPicPr>
            <p:cNvPr id="24" name="Picture 23" descr="RC-schedule-v1.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786311"/>
              <a:ext cx="9144000" cy="2540000"/>
            </a:xfrm>
            <a:prstGeom prst="rect">
              <a:avLst/>
            </a:prstGeom>
          </p:spPr>
        </p:pic>
        <p:sp>
          <p:nvSpPr>
            <p:cNvPr id="16" name="Left Brace 15"/>
            <p:cNvSpPr/>
            <p:nvPr/>
          </p:nvSpPr>
          <p:spPr>
            <a:xfrm rot="16200000">
              <a:off x="2048669" y="4190205"/>
              <a:ext cx="141287" cy="1079500"/>
            </a:xfrm>
            <a:prstGeom prst="leftBrace">
              <a:avLst>
                <a:gd name="adj1" fmla="val 70465"/>
                <a:gd name="adj2" fmla="val 50000"/>
              </a:avLst>
            </a:prstGeom>
            <a:scene3d>
              <a:camera prst="orthographicFront">
                <a:rot lat="0" lon="0" rev="10799999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Left Brace 17"/>
            <p:cNvSpPr/>
            <p:nvPr/>
          </p:nvSpPr>
          <p:spPr>
            <a:xfrm rot="16200000">
              <a:off x="4958557" y="3358356"/>
              <a:ext cx="141288" cy="2743198"/>
            </a:xfrm>
            <a:prstGeom prst="leftBrace">
              <a:avLst>
                <a:gd name="adj1" fmla="val 70465"/>
                <a:gd name="adj2" fmla="val 50000"/>
              </a:avLst>
            </a:prstGeom>
            <a:scene3d>
              <a:camera prst="orthographicFront">
                <a:rot lat="0" lon="300000" rev="10799999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>
              <a:off x="1406525" y="4291011"/>
              <a:ext cx="171767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 err="1" smtClean="0">
                  <a:latin typeface="Calibri" charset="0"/>
                </a:rPr>
                <a:t>Cosmics</a:t>
              </a:r>
              <a:r>
                <a:rPr lang="en-US" dirty="0" smtClean="0">
                  <a:latin typeface="Calibri" charset="0"/>
                </a:rPr>
                <a:t> menu 1</a:t>
              </a:r>
              <a:endParaRPr lang="en-US" dirty="0">
                <a:latin typeface="Calibri" charset="0"/>
              </a:endParaRPr>
            </a:p>
          </p:txBody>
        </p:sp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4149725" y="4289979"/>
              <a:ext cx="17176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 err="1" smtClean="0">
                  <a:latin typeface="Calibri" charset="0"/>
                </a:rPr>
                <a:t>Cosmics</a:t>
              </a:r>
              <a:r>
                <a:rPr lang="en-US" dirty="0" smtClean="0">
                  <a:latin typeface="Calibri" charset="0"/>
                </a:rPr>
                <a:t> menu 2</a:t>
              </a:r>
              <a:endParaRPr lang="en-US" dirty="0">
                <a:latin typeface="Calibri" charset="0"/>
              </a:endParaRPr>
            </a:p>
          </p:txBody>
        </p:sp>
        <p:sp>
          <p:nvSpPr>
            <p:cNvPr id="22" name="TextBox 13"/>
            <p:cNvSpPr txBox="1">
              <a:spLocks noChangeArrowheads="1"/>
            </p:cNvSpPr>
            <p:nvPr/>
          </p:nvSpPr>
          <p:spPr bwMode="auto">
            <a:xfrm>
              <a:off x="6651625" y="4278311"/>
              <a:ext cx="18827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Initial beam menu</a:t>
              </a:r>
              <a:endParaRPr lang="en-US" dirty="0">
                <a:latin typeface="Calibri" charset="0"/>
              </a:endParaRPr>
            </a:p>
          </p:txBody>
        </p:sp>
        <p:sp>
          <p:nvSpPr>
            <p:cNvPr id="23" name="Left Brace 22"/>
            <p:cNvSpPr/>
            <p:nvPr/>
          </p:nvSpPr>
          <p:spPr>
            <a:xfrm rot="16200000">
              <a:off x="7512048" y="3549648"/>
              <a:ext cx="141289" cy="2360614"/>
            </a:xfrm>
            <a:prstGeom prst="leftBrace">
              <a:avLst>
                <a:gd name="adj1" fmla="val 70465"/>
                <a:gd name="adj2" fmla="val 50000"/>
              </a:avLst>
            </a:prstGeom>
            <a:scene3d>
              <a:camera prst="orthographicFront">
                <a:rot lat="0" lon="300000" rev="10799999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evolution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LHCC Referee Meeting with ATLAS – 7th July 2009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EF616C-B4A5-2A4E-8FBB-D641378D87D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516697"/>
            <a:ext cx="8537448" cy="509663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evolution of the trigger menu is very much tied to the evolution of the LHC luminosity (and to the beam energy)</a:t>
            </a:r>
          </a:p>
          <a:p>
            <a:pPr lvl="1"/>
            <a:r>
              <a:rPr lang="en-US" dirty="0" smtClean="0"/>
              <a:t>Several commissioning menus are being put in place for the initial beam period with detector and trigger commissioning as the highest priority</a:t>
            </a:r>
          </a:p>
          <a:p>
            <a:pPr lvl="1"/>
            <a:r>
              <a:rPr lang="en-US" dirty="0" smtClean="0"/>
              <a:t>Procedures for menu evolution agreed but still need to be tested in real life</a:t>
            </a:r>
          </a:p>
          <a:p>
            <a:r>
              <a:rPr lang="en-US" dirty="0" smtClean="0"/>
              <a:t>Menus exist or are being developed in Monte Carlo simulation for average luminosities of 10</a:t>
            </a:r>
            <a:r>
              <a:rPr lang="en-US" baseline="30000" dirty="0" smtClean="0"/>
              <a:t>31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and 10</a:t>
            </a:r>
            <a:r>
              <a:rPr lang="en-US" baseline="30000" dirty="0" smtClean="0"/>
              <a:t>32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 </a:t>
            </a:r>
            <a:endParaRPr lang="en-US" dirty="0" smtClean="0"/>
          </a:p>
          <a:p>
            <a:pPr lvl="1"/>
            <a:r>
              <a:rPr lang="en-US" dirty="0" smtClean="0"/>
              <a:t>These are possible scenarios for the coming run</a:t>
            </a:r>
          </a:p>
          <a:p>
            <a:pPr lvl="1"/>
            <a:r>
              <a:rPr lang="en-US" dirty="0" smtClean="0"/>
              <a:t>Depending on the detailed bunch spacing scenario, this could mean up to 5 overlapping events per bunch crossing, on average – might require changes to the menu, in order to keep the rate manageable</a:t>
            </a:r>
          </a:p>
          <a:p>
            <a:pPr lvl="1"/>
            <a:r>
              <a:rPr lang="en-US" dirty="0" smtClean="0"/>
              <a:t>These menus provide a reference for planning and evolving the online trigger menu as the LHC luminosity grows</a:t>
            </a:r>
          </a:p>
          <a:p>
            <a:pPr lvl="1"/>
            <a:r>
              <a:rPr lang="en-US" dirty="0" smtClean="0"/>
              <a:t>Some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physics triggers, needed for analysis in channels with low cross section, are “un-</a:t>
            </a:r>
            <a:r>
              <a:rPr lang="en-US" dirty="0" err="1" smtClean="0"/>
              <a:t>prescalable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Some practical questions remain on what menus should be used in Monte-Carlo production</a:t>
            </a:r>
          </a:p>
          <a:p>
            <a:pPr lvl="1"/>
            <a:r>
              <a:rPr lang="en-US" dirty="0" smtClean="0"/>
              <a:t>Can have impact on the analysis of initial data</a:t>
            </a:r>
          </a:p>
          <a:p>
            <a:pPr lvl="1"/>
            <a:r>
              <a:rPr lang="en-US" dirty="0" smtClean="0"/>
              <a:t>It must be possible to simulate the response of menus/algorithms used in online event selection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LHCC Referee Meeting with ATLAS – 7th July 2009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EF616C-B4A5-2A4E-8FBB-D641378D87D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64800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trigger was ready for beam in 2008 and a lot was achieved from the single-beam and 2008/09 </a:t>
            </a:r>
            <a:r>
              <a:rPr lang="en-US" dirty="0" err="1" smtClean="0"/>
              <a:t>cosmics</a:t>
            </a:r>
            <a:r>
              <a:rPr lang="en-US" dirty="0" smtClean="0"/>
              <a:t> </a:t>
            </a:r>
            <a:r>
              <a:rPr lang="en-US" dirty="0" smtClean="0"/>
              <a:t>runs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HLT was successfully used to stream single-beam events and to select and stream cosmic events for detector </a:t>
            </a:r>
            <a:r>
              <a:rPr lang="en-US" dirty="0" smtClean="0"/>
              <a:t>commissioning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cosmics</a:t>
            </a:r>
            <a:r>
              <a:rPr lang="en-US" dirty="0" smtClean="0"/>
              <a:t> </a:t>
            </a:r>
            <a:r>
              <a:rPr lang="en-US" dirty="0" smtClean="0"/>
              <a:t>runs </a:t>
            </a:r>
            <a:r>
              <a:rPr lang="en-US" dirty="0" smtClean="0"/>
              <a:t>provided vital experience from prolonged stable running </a:t>
            </a:r>
            <a:r>
              <a:rPr lang="en-US" dirty="0" smtClean="0"/>
              <a:t>(&gt;200 </a:t>
            </a:r>
            <a:r>
              <a:rPr lang="en-US" dirty="0" smtClean="0"/>
              <a:t>million </a:t>
            </a:r>
            <a:r>
              <a:rPr lang="en-US" dirty="0" err="1" smtClean="0"/>
              <a:t>cosmics</a:t>
            </a:r>
            <a:r>
              <a:rPr lang="en-US" dirty="0" smtClean="0"/>
              <a:t> recorded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Level </a:t>
            </a:r>
            <a:r>
              <a:rPr lang="en-US" dirty="0" smtClean="0"/>
              <a:t>1 (</a:t>
            </a:r>
            <a:r>
              <a:rPr lang="en-US" dirty="0" err="1" smtClean="0"/>
              <a:t>muon</a:t>
            </a:r>
            <a:r>
              <a:rPr lang="en-US" dirty="0" smtClean="0"/>
              <a:t>, calorimeter)</a:t>
            </a:r>
            <a:r>
              <a:rPr lang="en-US" dirty="0" smtClean="0"/>
              <a:t> triggers were selecting events from the start and reliably providing events for detector commissioning since then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lessons learned from this initial running period were extremely important in planning for this year's activities   </a:t>
            </a:r>
          </a:p>
          <a:p>
            <a:pPr lvl="1"/>
            <a:r>
              <a:rPr lang="en-US" dirty="0" smtClean="0"/>
              <a:t>Addressing weak areas, improving robustness, preparing for the unexpected</a:t>
            </a:r>
          </a:p>
          <a:p>
            <a:endParaRPr lang="en-US" dirty="0" smtClean="0"/>
          </a:p>
          <a:p>
            <a:r>
              <a:rPr lang="en-US" dirty="0" smtClean="0"/>
              <a:t>As a result we are even better prepared for running in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95600"/>
            <a:ext cx="8153400" cy="990600"/>
          </a:xfrm>
        </p:spPr>
        <p:txBody>
          <a:bodyPr/>
          <a:lstStyle/>
          <a:p>
            <a:pPr algn="r"/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LHCC Referee Meeting with ATLAS – 7th July 2009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EF616C-B4A5-2A4E-8FBB-D641378D87D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stream overlap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09599" y="1513367"/>
            <a:ext cx="8381999" cy="122983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Data streams determined by the high-level trigger </a:t>
            </a:r>
          </a:p>
          <a:p>
            <a:r>
              <a:rPr lang="en-US" dirty="0" smtClean="0"/>
              <a:t>ATLAS inclusive streaming model relies on small overlap between streams</a:t>
            </a:r>
          </a:p>
          <a:p>
            <a:r>
              <a:rPr lang="en-US" dirty="0" smtClean="0"/>
              <a:t>Exclusive debug streams for events with online error conditions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33EF616C-B4A5-2A4E-8FBB-D641378D87D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LHCC Referee Meeting with ATLAS – 7th July 2009 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56" y="2514600"/>
            <a:ext cx="7004444" cy="4038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3600" y="3581400"/>
            <a:ext cx="166551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Stream overlap for </a:t>
            </a:r>
            <a:r>
              <a:rPr lang="en-US" dirty="0" err="1" smtClean="0"/>
              <a:t>cosmics</a:t>
            </a:r>
            <a:r>
              <a:rPr lang="en-US" dirty="0" smtClean="0"/>
              <a:t> run with debug, “physics” and calibration streams defined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Line 21"/>
          <p:cNvSpPr>
            <a:spLocks noChangeShapeType="1"/>
          </p:cNvSpPr>
          <p:nvPr/>
        </p:nvSpPr>
        <p:spPr bwMode="auto">
          <a:xfrm>
            <a:off x="3084395" y="3192444"/>
            <a:ext cx="696036" cy="680111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Trigger information for physics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3" name="AutoShape 4"/>
          <p:cNvSpPr>
            <a:spLocks noChangeArrowheads="1"/>
          </p:cNvSpPr>
          <p:nvPr/>
        </p:nvSpPr>
        <p:spPr bwMode="auto">
          <a:xfrm>
            <a:off x="3505200" y="1377860"/>
            <a:ext cx="2630487" cy="571500"/>
          </a:xfrm>
          <a:prstGeom prst="octagon">
            <a:avLst>
              <a:gd name="adj" fmla="val 2928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kern="1200" dirty="0" err="1">
                <a:ln/>
                <a:solidFill>
                  <a:srgbClr val="FEB80A"/>
                </a:solidFill>
                <a:latin typeface="Arial" charset="0"/>
                <a:ea typeface="+mn-ea"/>
                <a:cs typeface="+mn-cs"/>
              </a:rPr>
              <a:t>TriggerDB</a:t>
            </a:r>
            <a:r>
              <a:rPr lang="en-GB" kern="1200" dirty="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n-GB" kern="1200" dirty="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</a:br>
            <a:r>
              <a:rPr lang="en-GB" sz="1600" b="1" kern="1200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All configuration data</a:t>
            </a:r>
            <a:endParaRPr lang="en-US" sz="1600" b="1" kern="1200" dirty="0">
              <a:solidFill>
                <a:schemeClr val="accent4">
                  <a:lumMod val="75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4" name="AutoShape 5"/>
          <p:cNvSpPr>
            <a:spLocks noChangeArrowheads="1"/>
          </p:cNvSpPr>
          <p:nvPr/>
        </p:nvSpPr>
        <p:spPr bwMode="auto">
          <a:xfrm>
            <a:off x="7162800" y="2430440"/>
            <a:ext cx="1116012" cy="993775"/>
          </a:xfrm>
          <a:prstGeom prst="can">
            <a:avLst>
              <a:gd name="adj" fmla="val 26556"/>
            </a:avLst>
          </a:prstGeom>
          <a:solidFill>
            <a:srgbClr val="FF8585">
              <a:alpha val="45000"/>
            </a:srgbClr>
          </a:solidFill>
          <a:ln w="3175">
            <a:solidFill>
              <a:srgbClr val="4E5B6F"/>
            </a:solidFill>
            <a:round/>
            <a:headEnd type="none" w="sm" len="sm"/>
            <a:tailEnd type="none" w="sm" len="sm"/>
          </a:ln>
          <a:effectLst/>
        </p:spPr>
        <p:txBody>
          <a:bodyPr wrap="none" t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charset="0"/>
                <a:ea typeface="+mn-ea"/>
                <a:cs typeface="+mn-cs"/>
              </a:rPr>
              <a:t>Online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charset="0"/>
                <a:ea typeface="+mn-ea"/>
                <a:cs typeface="+mn-cs"/>
              </a:rPr>
              <a:t>Conditions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charset="0"/>
                <a:ea typeface="+mn-ea"/>
                <a:cs typeface="+mn-cs"/>
              </a:rPr>
              <a:t>Database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charset="0"/>
                <a:ea typeface="+mn-ea"/>
                <a:cs typeface="+mn-cs"/>
              </a:rPr>
              <a:t>COOL</a:t>
            </a:r>
          </a:p>
        </p:txBody>
      </p:sp>
      <p:sp>
        <p:nvSpPr>
          <p:cNvPr id="65" name="Text Box 6"/>
          <p:cNvSpPr txBox="1">
            <a:spLocks noChangeArrowheads="1"/>
          </p:cNvSpPr>
          <p:nvPr/>
        </p:nvSpPr>
        <p:spPr bwMode="auto">
          <a:xfrm>
            <a:off x="304800" y="1642288"/>
            <a:ext cx="1454150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Preparation</a:t>
            </a: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514350" y="2404288"/>
            <a:ext cx="857250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Data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taking</a:t>
            </a:r>
          </a:p>
        </p:txBody>
      </p:sp>
      <p:sp>
        <p:nvSpPr>
          <p:cNvPr id="67" name="Text Box 8"/>
          <p:cNvSpPr txBox="1">
            <a:spLocks noChangeArrowheads="1"/>
          </p:cNvSpPr>
          <p:nvPr/>
        </p:nvSpPr>
        <p:spPr bwMode="auto">
          <a:xfrm>
            <a:off x="155739" y="5415557"/>
            <a:ext cx="1749261" cy="64633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Trigger aware </a:t>
            </a:r>
            <a:br>
              <a:rPr lang="en-US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</a:br>
            <a:r>
              <a:rPr lang="en-US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analysis</a:t>
            </a:r>
          </a:p>
        </p:txBody>
      </p:sp>
      <p:pic>
        <p:nvPicPr>
          <p:cNvPr id="68" name="Picture 9"/>
          <p:cNvPicPr>
            <a:picLocks noChangeAspect="1" noChangeArrowheads="1"/>
          </p:cNvPicPr>
          <p:nvPr/>
        </p:nvPicPr>
        <p:blipFill>
          <a:blip r:embed="rId2"/>
          <a:srcRect t="15823" b="20363"/>
          <a:stretch>
            <a:fillRect/>
          </a:stretch>
        </p:blipFill>
        <p:spPr bwMode="auto">
          <a:xfrm>
            <a:off x="1616075" y="2100656"/>
            <a:ext cx="1355725" cy="1221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 useBgFill="1"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2255838" y="3922713"/>
            <a:ext cx="4759325" cy="2782887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  <a:effectLst>
            <a:outerShdw blurRad="123825" dist="76200" dir="6120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u="sng" kern="1200" dirty="0">
                <a:ln w="10160">
                  <a:solidFill>
                    <a:srgbClr val="7FD13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Trigger Result</a:t>
            </a:r>
          </a:p>
          <a:p>
            <a: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b="1" kern="1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 passed?, passed through?,  </a:t>
            </a:r>
            <a:r>
              <a:rPr lang="en-US" sz="1400" b="1" kern="12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prescaled</a:t>
            </a:r>
            <a:r>
              <a:rPr lang="en-US" sz="1400" b="1" kern="1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?, last successful step in trigger execution?</a:t>
            </a:r>
          </a:p>
          <a:p>
            <a: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600" b="1" kern="1200" dirty="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  <a:p>
            <a:pPr algn="ctr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u="sng" kern="1200" dirty="0">
                <a:ln w="10160">
                  <a:solidFill>
                    <a:srgbClr val="7FD13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Trigger </a:t>
            </a:r>
            <a:r>
              <a:rPr lang="en-US" sz="1600" u="sng" kern="1200" dirty="0" smtClean="0">
                <a:ln w="10160">
                  <a:solidFill>
                    <a:srgbClr val="7FD13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EDM (Features)</a:t>
            </a:r>
          </a:p>
          <a:p>
            <a: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Trigger objects for trigger </a:t>
            </a:r>
            <a:r>
              <a:rPr lang="en-US"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selection</a:t>
            </a:r>
            <a:r>
              <a:rPr lang="en-US" sz="1400" b="1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&amp; studies</a:t>
            </a:r>
            <a:endParaRPr lang="en-US" sz="14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400" b="1" kern="1200" dirty="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u="sng" kern="1200" dirty="0">
                <a:ln w="10160">
                  <a:solidFill>
                    <a:srgbClr val="7FD13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Trigger Configuration</a:t>
            </a:r>
          </a:p>
          <a:p>
            <a: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b="1" kern="1200" dirty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rPr>
              <a:t> Trigger </a:t>
            </a:r>
            <a:r>
              <a:rPr lang="en-US" sz="1400" b="1" kern="1200" dirty="0" smtClean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rPr>
              <a:t>names, prescales</a:t>
            </a:r>
            <a:r>
              <a:rPr lang="en-US" sz="1400" b="1" kern="1200" dirty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rPr>
              <a:t>, pass </a:t>
            </a:r>
            <a:r>
              <a:rPr lang="en-US" sz="1400" b="1" kern="1200" dirty="0" err="1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rPr>
              <a:t>throughs</a:t>
            </a:r>
            <a:endParaRPr lang="en-US" sz="1400" b="1" kern="1200" dirty="0">
              <a:solidFill>
                <a:sysClr val="windowText" lastClr="000000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00" b="1" u="sng" kern="1200" dirty="0">
              <a:solidFill>
                <a:srgbClr val="CC3300"/>
              </a:solidFill>
              <a:latin typeface="Arial" charset="0"/>
              <a:ea typeface="+mn-ea"/>
              <a:cs typeface="+mn-cs"/>
            </a:endParaRPr>
          </a:p>
          <a:p>
            <a:pPr algn="r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rPr>
              <a:t>access through </a:t>
            </a:r>
            <a:r>
              <a:rPr lang="en-US" kern="1200" dirty="0" err="1">
                <a:ln w="10160">
                  <a:solidFill>
                    <a:srgbClr val="7FD13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ITrigDecisionTool</a:t>
            </a:r>
            <a:endParaRPr lang="en-US" b="1" kern="1200" dirty="0">
              <a:solidFill>
                <a:srgbClr val="00008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0" name="AutoShape 11"/>
          <p:cNvSpPr>
            <a:spLocks noChangeArrowheads="1"/>
          </p:cNvSpPr>
          <p:nvPr/>
        </p:nvSpPr>
        <p:spPr bwMode="auto">
          <a:xfrm>
            <a:off x="7239000" y="4698910"/>
            <a:ext cx="712788" cy="358775"/>
          </a:xfrm>
          <a:prstGeom prst="flowChartAlternateProcess">
            <a:avLst/>
          </a:prstGeom>
          <a:solidFill>
            <a:srgbClr val="3333FF"/>
          </a:solidFill>
          <a:ln w="3175" algn="ctr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F9F9F9"/>
                </a:solidFill>
                <a:latin typeface="Arial" charset="0"/>
                <a:ea typeface="+mn-ea"/>
                <a:cs typeface="+mn-cs"/>
              </a:rPr>
              <a:t>ESD</a:t>
            </a:r>
          </a:p>
        </p:txBody>
      </p:sp>
      <p:sp>
        <p:nvSpPr>
          <p:cNvPr id="71" name="AutoShape 12"/>
          <p:cNvSpPr>
            <a:spLocks noChangeArrowheads="1"/>
          </p:cNvSpPr>
          <p:nvPr/>
        </p:nvSpPr>
        <p:spPr bwMode="auto">
          <a:xfrm>
            <a:off x="7240588" y="5181510"/>
            <a:ext cx="712787" cy="358775"/>
          </a:xfrm>
          <a:prstGeom prst="flowChartAlternateProcess">
            <a:avLst/>
          </a:prstGeom>
          <a:solidFill>
            <a:srgbClr val="00CC66"/>
          </a:solidFill>
          <a:ln w="3175" algn="ctr">
            <a:solidFill>
              <a:srgbClr val="00CC66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F9F9F9"/>
                </a:solidFill>
                <a:latin typeface="Arial" charset="0"/>
                <a:ea typeface="+mn-ea"/>
                <a:cs typeface="+mn-cs"/>
              </a:rPr>
              <a:t>AOD</a:t>
            </a:r>
          </a:p>
        </p:txBody>
      </p:sp>
      <p:sp>
        <p:nvSpPr>
          <p:cNvPr id="72" name="AutoShape 13"/>
          <p:cNvSpPr>
            <a:spLocks noChangeArrowheads="1"/>
          </p:cNvSpPr>
          <p:nvPr/>
        </p:nvSpPr>
        <p:spPr bwMode="auto">
          <a:xfrm>
            <a:off x="7253288" y="6149885"/>
            <a:ext cx="684212" cy="358775"/>
          </a:xfrm>
          <a:prstGeom prst="flowChartAlternateProcess">
            <a:avLst/>
          </a:prstGeom>
          <a:solidFill>
            <a:srgbClr val="FF3300"/>
          </a:solidFill>
          <a:ln w="31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F9F9F9"/>
                </a:solidFill>
                <a:latin typeface="Arial" charset="0"/>
                <a:ea typeface="+mn-ea"/>
                <a:cs typeface="+mn-cs"/>
              </a:rPr>
              <a:t>TAG</a:t>
            </a:r>
          </a:p>
        </p:txBody>
      </p:sp>
      <p:sp>
        <p:nvSpPr>
          <p:cNvPr id="73" name="AutoShape 14"/>
          <p:cNvSpPr>
            <a:spLocks noChangeArrowheads="1"/>
          </p:cNvSpPr>
          <p:nvPr/>
        </p:nvSpPr>
        <p:spPr bwMode="auto">
          <a:xfrm rot="4027277">
            <a:off x="2614283" y="1848743"/>
            <a:ext cx="1197456" cy="357366"/>
          </a:xfrm>
          <a:prstGeom prst="downArrow">
            <a:avLst>
              <a:gd name="adj1" fmla="val 90262"/>
              <a:gd name="adj2" fmla="val 25120"/>
            </a:avLst>
          </a:prstGeom>
          <a:solidFill>
            <a:srgbClr val="FFFFFF"/>
          </a:solidFill>
          <a:ln w="28575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Configures</a:t>
            </a:r>
          </a:p>
        </p:txBody>
      </p:sp>
      <p:sp>
        <p:nvSpPr>
          <p:cNvPr id="74" name="AutoShape 15"/>
          <p:cNvSpPr>
            <a:spLocks noChangeArrowheads="1"/>
          </p:cNvSpPr>
          <p:nvPr/>
        </p:nvSpPr>
        <p:spPr bwMode="auto">
          <a:xfrm rot="18757787">
            <a:off x="6226057" y="1615289"/>
            <a:ext cx="1069975" cy="1023878"/>
          </a:xfrm>
          <a:prstGeom prst="downArrow">
            <a:avLst>
              <a:gd name="adj1" fmla="val 77528"/>
              <a:gd name="adj2" fmla="val 25120"/>
            </a:avLst>
          </a:prstGeom>
          <a:solidFill>
            <a:srgbClr val="FFFFFF"/>
          </a:solidFill>
          <a:ln w="28575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Stores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decoded Trigger Menu </a:t>
            </a:r>
          </a:p>
        </p:txBody>
      </p:sp>
      <p:sp>
        <p:nvSpPr>
          <p:cNvPr id="75" name="Text Box 16"/>
          <p:cNvSpPr txBox="1">
            <a:spLocks noChangeArrowheads="1"/>
          </p:cNvSpPr>
          <p:nvPr/>
        </p:nvSpPr>
        <p:spPr bwMode="auto">
          <a:xfrm>
            <a:off x="2548003" y="3293465"/>
            <a:ext cx="2414443" cy="5847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Encoded trigger result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 from all 3 levels</a:t>
            </a:r>
          </a:p>
        </p:txBody>
      </p:sp>
      <p:sp>
        <p:nvSpPr>
          <p:cNvPr id="76" name="Line 17"/>
          <p:cNvSpPr>
            <a:spLocks noChangeShapeType="1"/>
          </p:cNvSpPr>
          <p:nvPr/>
        </p:nvSpPr>
        <p:spPr bwMode="auto">
          <a:xfrm flipH="1">
            <a:off x="6005014" y="3268639"/>
            <a:ext cx="1081583" cy="631207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7" name="AutoShape 18"/>
          <p:cNvSpPr>
            <a:spLocks noChangeArrowheads="1"/>
          </p:cNvSpPr>
          <p:nvPr/>
        </p:nvSpPr>
        <p:spPr bwMode="auto">
          <a:xfrm>
            <a:off x="7239000" y="5665698"/>
            <a:ext cx="712788" cy="358775"/>
          </a:xfrm>
          <a:prstGeom prst="flowChartAlternateProcess">
            <a:avLst/>
          </a:prstGeom>
          <a:solidFill>
            <a:srgbClr val="FFCC66"/>
          </a:solidFill>
          <a:ln w="3175" algn="ctr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F9F9F9"/>
                </a:solidFill>
                <a:latin typeface="Arial" charset="0"/>
                <a:ea typeface="+mn-ea"/>
                <a:cs typeface="+mn-cs"/>
              </a:rPr>
              <a:t>DPD</a:t>
            </a:r>
          </a:p>
        </p:txBody>
      </p:sp>
      <p:sp>
        <p:nvSpPr>
          <p:cNvPr id="78" name="Text Box 19"/>
          <p:cNvSpPr txBox="1">
            <a:spLocks noChangeArrowheads="1"/>
          </p:cNvSpPr>
          <p:nvPr/>
        </p:nvSpPr>
        <p:spPr bwMode="auto">
          <a:xfrm rot="5400000">
            <a:off x="7702550" y="5298985"/>
            <a:ext cx="1755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9E1E00"/>
                </a:solidFill>
                <a:latin typeface="Arial" charset="0"/>
                <a:ea typeface="+mn-ea"/>
                <a:cs typeface="+mn-cs"/>
              </a:rPr>
              <a:t>With decreasing</a:t>
            </a:r>
            <a:br>
              <a:rPr lang="en-US" sz="1600" b="1" kern="1200">
                <a:solidFill>
                  <a:srgbClr val="9E1E00"/>
                </a:solidFill>
                <a:latin typeface="Arial" charset="0"/>
                <a:ea typeface="+mn-ea"/>
                <a:cs typeface="+mn-cs"/>
              </a:rPr>
            </a:br>
            <a:r>
              <a:rPr lang="en-US" sz="1600" b="1" kern="1200">
                <a:solidFill>
                  <a:srgbClr val="9E1E00"/>
                </a:solidFill>
                <a:latin typeface="Arial" charset="0"/>
                <a:ea typeface="+mn-ea"/>
                <a:cs typeface="+mn-cs"/>
              </a:rPr>
              <a:t>amount of detail</a:t>
            </a:r>
          </a:p>
        </p:txBody>
      </p:sp>
      <p:sp>
        <p:nvSpPr>
          <p:cNvPr id="79" name="Line 20"/>
          <p:cNvSpPr>
            <a:spLocks noChangeShapeType="1"/>
          </p:cNvSpPr>
          <p:nvPr/>
        </p:nvSpPr>
        <p:spPr bwMode="auto">
          <a:xfrm>
            <a:off x="8208963" y="4706848"/>
            <a:ext cx="0" cy="1814512"/>
          </a:xfrm>
          <a:prstGeom prst="line">
            <a:avLst/>
          </a:prstGeom>
          <a:noFill/>
          <a:ln w="28575">
            <a:solidFill>
              <a:srgbClr val="9E1E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1" name="Text Box 22"/>
          <p:cNvSpPr txBox="1">
            <a:spLocks noChangeArrowheads="1"/>
          </p:cNvSpPr>
          <p:nvPr/>
        </p:nvSpPr>
        <p:spPr bwMode="auto">
          <a:xfrm>
            <a:off x="5181600" y="3465490"/>
            <a:ext cx="2361544" cy="33855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Decoded trigger menu</a:t>
            </a:r>
          </a:p>
        </p:txBody>
      </p:sp>
      <p:sp>
        <p:nvSpPr>
          <p:cNvPr id="82" name="Text Box 8"/>
          <p:cNvSpPr txBox="1">
            <a:spLocks noChangeArrowheads="1"/>
          </p:cNvSpPr>
          <p:nvPr/>
        </p:nvSpPr>
        <p:spPr bwMode="auto">
          <a:xfrm>
            <a:off x="76200" y="3395180"/>
            <a:ext cx="1941557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Reconstruction</a:t>
            </a: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LHCC Referee Meeting with ATLAS – 7th July 2009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7800" y="1516698"/>
            <a:ext cx="4489734" cy="480790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Java based front end to TriggerDB,  launch from the web (Java web-start): </a:t>
            </a:r>
            <a:r>
              <a:rPr lang="en-US" sz="2400" dirty="0" smtClean="0">
                <a:hlinkClick r:id="rId2"/>
              </a:rPr>
              <a:t>http://www.cern.ch/triggertool</a:t>
            </a:r>
            <a:endParaRPr lang="en-US" sz="2400" dirty="0" smtClean="0"/>
          </a:p>
          <a:p>
            <a:pPr lvl="1"/>
            <a:r>
              <a:rPr lang="en-US" sz="2000" dirty="0" smtClean="0"/>
              <a:t>Overview of all trigger configurations</a:t>
            </a:r>
          </a:p>
          <a:p>
            <a:pPr lvl="1"/>
            <a:r>
              <a:rPr lang="en-US" sz="2000" dirty="0" smtClean="0"/>
              <a:t>Detailed and convenient investigation of trigger menus</a:t>
            </a:r>
          </a:p>
          <a:p>
            <a:pPr lvl="2"/>
            <a:r>
              <a:rPr lang="en-US" sz="1800" dirty="0" smtClean="0"/>
              <a:t>Trigger definition L1-&gt;L2-&gt;EF: </a:t>
            </a:r>
            <a:br>
              <a:rPr lang="en-US" sz="1800" dirty="0" smtClean="0"/>
            </a:br>
            <a:r>
              <a:rPr lang="en-US" sz="1800" dirty="0" smtClean="0"/>
              <a:t>prescales, threshold algorithms, selection criteria, streaming information, etc.</a:t>
            </a:r>
          </a:p>
          <a:p>
            <a:endParaRPr lang="en-US" sz="1100" dirty="0" smtClean="0"/>
          </a:p>
          <a:p>
            <a:r>
              <a:rPr lang="en-US" sz="2400" dirty="0" smtClean="0"/>
              <a:t>Possibility to compare </a:t>
            </a:r>
            <a:br>
              <a:rPr lang="en-US" sz="2400" dirty="0" smtClean="0"/>
            </a:br>
            <a:r>
              <a:rPr lang="en-US" sz="2400" dirty="0" smtClean="0"/>
              <a:t>different trigger configurations</a:t>
            </a:r>
          </a:p>
          <a:p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LHCC Referee Meeting with ATLAS – 7th July 2009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Trigge</a:t>
            </a:r>
            <a:r>
              <a:rPr lang="en-US" dirty="0" err="1" smtClean="0"/>
              <a:t>r</a:t>
            </a:r>
            <a:r>
              <a:rPr lang="en-US" dirty="0" smtClean="0"/>
              <a:t> menu configuration</a:t>
            </a:r>
            <a:endParaRPr lang="en-US" dirty="0"/>
          </a:p>
        </p:txBody>
      </p:sp>
      <p:pic>
        <p:nvPicPr>
          <p:cNvPr id="6" name="Picture 11"/>
          <p:cNvPicPr>
            <a:picLocks noChangeArrowheads="1"/>
          </p:cNvPicPr>
          <p:nvPr/>
        </p:nvPicPr>
        <p:blipFill>
          <a:blip r:embed="rId3" cstate="print"/>
          <a:srcRect l="19413" t="11268" r="2272" b="13961"/>
          <a:stretch>
            <a:fillRect/>
          </a:stretch>
        </p:blipFill>
        <p:spPr bwMode="auto">
          <a:xfrm>
            <a:off x="5638800" y="1066800"/>
            <a:ext cx="3324225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/>
          <p:cNvPicPr>
            <a:picLocks noChangeArrowheads="1"/>
          </p:cNvPicPr>
          <p:nvPr/>
        </p:nvPicPr>
        <p:blipFill>
          <a:blip r:embed="rId4" cstate="print"/>
          <a:srcRect l="308" t="2859" r="-548" b="20964"/>
          <a:stretch>
            <a:fillRect/>
          </a:stretch>
        </p:blipFill>
        <p:spPr bwMode="auto">
          <a:xfrm>
            <a:off x="4800600" y="3429000"/>
            <a:ext cx="41910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Connecteur droit avec flèche 7"/>
          <p:cNvCxnSpPr/>
          <p:nvPr/>
        </p:nvCxnSpPr>
        <p:spPr>
          <a:xfrm>
            <a:off x="3810000" y="3886200"/>
            <a:ext cx="26670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810000" y="1828800"/>
            <a:ext cx="1752600" cy="534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3400" y="1219200"/>
            <a:ext cx="8610600" cy="92458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Web interface </a:t>
            </a:r>
            <a:r>
              <a:rPr lang="en-US" sz="2800" dirty="0" smtClean="0">
                <a:hlinkClick r:id="rId2"/>
              </a:rPr>
              <a:t>http://trigconf.cern.ch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Runs TriggerTool on the server, result presented as dynamic html pages</a:t>
            </a:r>
          </a:p>
          <a:p>
            <a:endParaRPr lang="en-US" sz="28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LHCC Referee Meeting with ATLAS – 7th July 2009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1352" cy="990600"/>
          </a:xfrm>
        </p:spPr>
        <p:txBody>
          <a:bodyPr>
            <a:normAutofit/>
          </a:bodyPr>
          <a:lstStyle/>
          <a:p>
            <a:r>
              <a:rPr sz="3600" dirty="0" smtClean="0"/>
              <a:t>Web</a:t>
            </a:r>
            <a:r>
              <a:rPr lang="en-US" sz="3600" dirty="0" smtClean="0"/>
              <a:t>-based access to </a:t>
            </a:r>
            <a:r>
              <a:rPr lang="en-US" sz="3600" dirty="0" err="1" smtClean="0"/>
              <a:t>t</a:t>
            </a:r>
            <a:r>
              <a:rPr sz="3600" dirty="0" smtClean="0"/>
              <a:t>rigger</a:t>
            </a:r>
            <a:r>
              <a:rPr lang="en-US" sz="3600" dirty="0" smtClean="0"/>
              <a:t> configuration</a:t>
            </a:r>
            <a:endParaRPr lang="en-US" sz="3600" dirty="0"/>
          </a:p>
        </p:txBody>
      </p:sp>
      <p:pic>
        <p:nvPicPr>
          <p:cNvPr id="7" name="Image 6" descr="JJ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953" y="3048000"/>
            <a:ext cx="3409647" cy="3039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 descr="JJ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038600"/>
            <a:ext cx="4114800" cy="2000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 descr="JJ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209800"/>
            <a:ext cx="3004932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3887658" y="2143780"/>
            <a:ext cx="91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1. Search</a:t>
            </a:r>
            <a:br>
              <a:rPr lang="en-US" sz="1400" b="1" dirty="0" smtClean="0"/>
            </a:br>
            <a:r>
              <a:rPr lang="en-US" sz="1400" b="1" dirty="0" smtClean="0"/>
              <a:t>run-range</a:t>
            </a:r>
            <a:endParaRPr lang="en-US" sz="1400" b="1" dirty="0"/>
          </a:p>
        </p:txBody>
      </p:sp>
      <p:cxnSp>
        <p:nvCxnSpPr>
          <p:cNvPr id="11" name="Connecteur droit avec flèche 10"/>
          <p:cNvCxnSpPr/>
          <p:nvPr/>
        </p:nvCxnSpPr>
        <p:spPr>
          <a:xfrm rot="10800000">
            <a:off x="3571875" y="2457450"/>
            <a:ext cx="314325" cy="13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810000" y="3276600"/>
            <a:ext cx="920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2. Run list</a:t>
            </a:r>
            <a:endParaRPr lang="en-US" sz="1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5943600" y="2514600"/>
            <a:ext cx="3012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3. Trigger configuration (</a:t>
            </a:r>
            <a:r>
              <a:rPr lang="en-US" sz="1400" b="1" dirty="0" err="1" smtClean="0"/>
              <a:t>browsable</a:t>
            </a:r>
            <a:r>
              <a:rPr lang="en-US" sz="1400" b="1" dirty="0" smtClean="0"/>
              <a:t>)</a:t>
            </a:r>
            <a:br>
              <a:rPr lang="en-US" sz="1400" b="1" dirty="0" smtClean="0"/>
            </a:br>
            <a:r>
              <a:rPr lang="en-US" sz="1400" b="1" dirty="0" smtClean="0"/>
              <a:t>(definition, algorithms, selection cuts)</a:t>
            </a:r>
            <a:endParaRPr lang="en-US" sz="1400" b="1" dirty="0"/>
          </a:p>
        </p:txBody>
      </p:sp>
      <p:cxnSp>
        <p:nvCxnSpPr>
          <p:cNvPr id="14" name="Connecteur droit avec flèche 13"/>
          <p:cNvCxnSpPr/>
          <p:nvPr/>
        </p:nvCxnSpPr>
        <p:spPr>
          <a:xfrm rot="5400000">
            <a:off x="3886201" y="3657601"/>
            <a:ext cx="381000" cy="228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16200000" flipH="1">
            <a:off x="5829299" y="2857500"/>
            <a:ext cx="22860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52400" y="3810000"/>
            <a:ext cx="2802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Also with simple comparison functionality</a:t>
            </a:r>
            <a:endParaRPr lang="en-US" sz="1200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2857500" y="3952875"/>
            <a:ext cx="200025" cy="152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bunch crossings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3A36838-A6D9-E541-AA5C-6ADEAD3AD6DF}" type="slidenum">
              <a:rPr lang="en-US"/>
              <a:pPr>
                <a:defRPr/>
              </a:pPr>
              <a:t>19</a:t>
            </a:fld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949825" y="1524000"/>
            <a:ext cx="3508375" cy="801688"/>
            <a:chOff x="2893064" y="685800"/>
            <a:chExt cx="3509004" cy="801038"/>
          </a:xfrm>
        </p:grpSpPr>
        <p:sp>
          <p:nvSpPr>
            <p:cNvPr id="8" name="Rectangle 7"/>
            <p:cNvSpPr/>
            <p:nvPr/>
          </p:nvSpPr>
          <p:spPr>
            <a:xfrm>
              <a:off x="3952117" y="685800"/>
              <a:ext cx="1371846" cy="80103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21364456">
              <a:off x="5257276" y="914215"/>
              <a:ext cx="1143205" cy="761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235544" flipV="1">
              <a:off x="5258863" y="1180698"/>
              <a:ext cx="1143205" cy="761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235544" flipH="1">
              <a:off x="2893064" y="914215"/>
              <a:ext cx="1143205" cy="761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21364456" flipH="1" flipV="1">
              <a:off x="2894652" y="1180698"/>
              <a:ext cx="1143205" cy="761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3" name="Straight Arrow Connector 12"/>
            <p:cNvCxnSpPr>
              <a:stCxn id="12" idx="3"/>
              <a:endCxn id="12" idx="1"/>
            </p:cNvCxnSpPr>
            <p:nvPr/>
          </p:nvCxnSpPr>
          <p:spPr>
            <a:xfrm rot="10800000" flipH="1">
              <a:off x="2896240" y="1179113"/>
              <a:ext cx="1140029" cy="77724"/>
            </a:xfrm>
            <a:prstGeom prst="straightConnector1">
              <a:avLst/>
            </a:prstGeom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3"/>
              <a:endCxn id="10" idx="1"/>
            </p:cNvCxnSpPr>
            <p:nvPr/>
          </p:nvCxnSpPr>
          <p:spPr>
            <a:xfrm flipH="1" flipV="1">
              <a:off x="5260451" y="1179113"/>
              <a:ext cx="1140029" cy="77724"/>
            </a:xfrm>
            <a:prstGeom prst="straightConnector1">
              <a:avLst/>
            </a:prstGeom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2" idx="1"/>
              <a:endCxn id="9" idx="1"/>
            </p:cNvCxnSpPr>
            <p:nvPr/>
          </p:nvCxnSpPr>
          <p:spPr>
            <a:xfrm flipV="1">
              <a:off x="4036269" y="991940"/>
              <a:ext cx="1222594" cy="187173"/>
            </a:xfrm>
            <a:prstGeom prst="line">
              <a:avLst/>
            </a:prstGeom>
            <a:ln w="1270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0" idx="1"/>
              <a:endCxn id="11" idx="1"/>
            </p:cNvCxnSpPr>
            <p:nvPr/>
          </p:nvCxnSpPr>
          <p:spPr>
            <a:xfrm rot="10800000">
              <a:off x="4034682" y="991940"/>
              <a:ext cx="1225770" cy="187173"/>
            </a:xfrm>
            <a:prstGeom prst="line">
              <a:avLst/>
            </a:prstGeom>
            <a:ln w="1270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4766650" y="1076008"/>
              <a:ext cx="76214" cy="7613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461795" y="1076008"/>
              <a:ext cx="76214" cy="7613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948238" y="2514600"/>
            <a:ext cx="3508375" cy="801688"/>
            <a:chOff x="2893064" y="685800"/>
            <a:chExt cx="3509004" cy="801038"/>
          </a:xfrm>
        </p:grpSpPr>
        <p:sp>
          <p:nvSpPr>
            <p:cNvPr id="20" name="Rectangle 19"/>
            <p:cNvSpPr/>
            <p:nvPr/>
          </p:nvSpPr>
          <p:spPr>
            <a:xfrm>
              <a:off x="3952116" y="685800"/>
              <a:ext cx="1371846" cy="80103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21364456">
              <a:off x="5257275" y="914215"/>
              <a:ext cx="1143205" cy="761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235544" flipV="1">
              <a:off x="5258863" y="1180698"/>
              <a:ext cx="1143205" cy="761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235544" flipH="1">
              <a:off x="2893064" y="914215"/>
              <a:ext cx="1143205" cy="761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21364456" flipH="1" flipV="1">
              <a:off x="2894651" y="1180698"/>
              <a:ext cx="1143205" cy="761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5" name="Straight Arrow Connector 24"/>
            <p:cNvCxnSpPr>
              <a:stCxn id="24" idx="3"/>
              <a:endCxn id="24" idx="1"/>
            </p:cNvCxnSpPr>
            <p:nvPr/>
          </p:nvCxnSpPr>
          <p:spPr>
            <a:xfrm rot="10800000" flipH="1">
              <a:off x="2896240" y="1179113"/>
              <a:ext cx="1140029" cy="77724"/>
            </a:xfrm>
            <a:prstGeom prst="straightConnector1">
              <a:avLst/>
            </a:prstGeom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2" idx="3"/>
              <a:endCxn id="22" idx="1"/>
            </p:cNvCxnSpPr>
            <p:nvPr/>
          </p:nvCxnSpPr>
          <p:spPr>
            <a:xfrm flipH="1" flipV="1">
              <a:off x="5260450" y="1179113"/>
              <a:ext cx="1140029" cy="77724"/>
            </a:xfrm>
            <a:prstGeom prst="straightConnector1">
              <a:avLst/>
            </a:prstGeom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4" idx="1"/>
              <a:endCxn id="21" idx="1"/>
            </p:cNvCxnSpPr>
            <p:nvPr/>
          </p:nvCxnSpPr>
          <p:spPr>
            <a:xfrm flipV="1">
              <a:off x="4036269" y="991940"/>
              <a:ext cx="1222594" cy="187173"/>
            </a:xfrm>
            <a:prstGeom prst="line">
              <a:avLst/>
            </a:prstGeom>
            <a:ln w="1270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2" idx="1"/>
              <a:endCxn id="23" idx="1"/>
            </p:cNvCxnSpPr>
            <p:nvPr/>
          </p:nvCxnSpPr>
          <p:spPr>
            <a:xfrm rot="10800000">
              <a:off x="4034681" y="991940"/>
              <a:ext cx="1225770" cy="187173"/>
            </a:xfrm>
            <a:prstGeom prst="line">
              <a:avLst/>
            </a:prstGeom>
            <a:ln w="1270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40" name="TextBox 30"/>
          <p:cNvSpPr txBox="1">
            <a:spLocks noChangeArrowheads="1"/>
          </p:cNvSpPr>
          <p:nvPr/>
        </p:nvSpPr>
        <p:spPr bwMode="auto">
          <a:xfrm>
            <a:off x="5753100" y="1473200"/>
            <a:ext cx="40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A</a:t>
            </a:r>
          </a:p>
        </p:txBody>
      </p:sp>
      <p:sp>
        <p:nvSpPr>
          <p:cNvPr id="18441" name="TextBox 31"/>
          <p:cNvSpPr txBox="1">
            <a:spLocks noChangeArrowheads="1"/>
          </p:cNvSpPr>
          <p:nvPr/>
        </p:nvSpPr>
        <p:spPr bwMode="auto">
          <a:xfrm>
            <a:off x="7316788" y="1460500"/>
            <a:ext cx="40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C</a:t>
            </a:r>
          </a:p>
        </p:txBody>
      </p:sp>
      <p:sp>
        <p:nvSpPr>
          <p:cNvPr id="18442" name="TextBox 32"/>
          <p:cNvSpPr txBox="1">
            <a:spLocks noChangeArrowheads="1"/>
          </p:cNvSpPr>
          <p:nvPr/>
        </p:nvSpPr>
        <p:spPr bwMode="auto">
          <a:xfrm>
            <a:off x="5753100" y="2462213"/>
            <a:ext cx="40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A</a:t>
            </a:r>
          </a:p>
        </p:txBody>
      </p:sp>
      <p:sp>
        <p:nvSpPr>
          <p:cNvPr id="18443" name="TextBox 33"/>
          <p:cNvSpPr txBox="1">
            <a:spLocks noChangeArrowheads="1"/>
          </p:cNvSpPr>
          <p:nvPr/>
        </p:nvSpPr>
        <p:spPr bwMode="auto">
          <a:xfrm>
            <a:off x="7316788" y="2449513"/>
            <a:ext cx="40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C</a:t>
            </a:r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4953000" y="3541713"/>
            <a:ext cx="3508375" cy="801687"/>
            <a:chOff x="2893064" y="685800"/>
            <a:chExt cx="3509004" cy="801038"/>
          </a:xfrm>
        </p:grpSpPr>
        <p:sp>
          <p:nvSpPr>
            <p:cNvPr id="36" name="Rectangle 35"/>
            <p:cNvSpPr/>
            <p:nvPr/>
          </p:nvSpPr>
          <p:spPr>
            <a:xfrm>
              <a:off x="3952117" y="685800"/>
              <a:ext cx="1371846" cy="80103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21364456">
              <a:off x="5257276" y="914215"/>
              <a:ext cx="1143205" cy="761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235544" flipV="1">
              <a:off x="5258863" y="1180699"/>
              <a:ext cx="1143205" cy="761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235544" flipH="1">
              <a:off x="2893064" y="914215"/>
              <a:ext cx="1143205" cy="761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21364456" flipH="1" flipV="1">
              <a:off x="2894652" y="1180699"/>
              <a:ext cx="1143205" cy="761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1" name="Straight Arrow Connector 40"/>
            <p:cNvCxnSpPr>
              <a:stCxn id="40" idx="3"/>
              <a:endCxn id="40" idx="1"/>
            </p:cNvCxnSpPr>
            <p:nvPr/>
          </p:nvCxnSpPr>
          <p:spPr>
            <a:xfrm rot="10800000" flipH="1">
              <a:off x="2896240" y="1179112"/>
              <a:ext cx="1140029" cy="77725"/>
            </a:xfrm>
            <a:prstGeom prst="straightConnector1">
              <a:avLst/>
            </a:prstGeom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8" idx="3"/>
              <a:endCxn id="38" idx="1"/>
            </p:cNvCxnSpPr>
            <p:nvPr/>
          </p:nvCxnSpPr>
          <p:spPr>
            <a:xfrm flipH="1" flipV="1">
              <a:off x="5260451" y="1179112"/>
              <a:ext cx="1140029" cy="77725"/>
            </a:xfrm>
            <a:prstGeom prst="straightConnector1">
              <a:avLst/>
            </a:prstGeom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0" idx="1"/>
              <a:endCxn id="37" idx="1"/>
            </p:cNvCxnSpPr>
            <p:nvPr/>
          </p:nvCxnSpPr>
          <p:spPr>
            <a:xfrm flipV="1">
              <a:off x="4036269" y="991939"/>
              <a:ext cx="1222594" cy="187173"/>
            </a:xfrm>
            <a:prstGeom prst="line">
              <a:avLst/>
            </a:prstGeom>
            <a:ln w="1270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8" idx="1"/>
              <a:endCxn id="39" idx="1"/>
            </p:cNvCxnSpPr>
            <p:nvPr/>
          </p:nvCxnSpPr>
          <p:spPr>
            <a:xfrm rot="10800000">
              <a:off x="4034682" y="991939"/>
              <a:ext cx="1225770" cy="187173"/>
            </a:xfrm>
            <a:prstGeom prst="line">
              <a:avLst/>
            </a:prstGeom>
            <a:ln w="1270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3955292" y="953870"/>
              <a:ext cx="76214" cy="7613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58863" y="953870"/>
              <a:ext cx="76214" cy="7613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8445" name="TextBox 46"/>
          <p:cNvSpPr txBox="1">
            <a:spLocks noChangeArrowheads="1"/>
          </p:cNvSpPr>
          <p:nvPr/>
        </p:nvSpPr>
        <p:spPr bwMode="auto">
          <a:xfrm>
            <a:off x="5756275" y="3490913"/>
            <a:ext cx="40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A</a:t>
            </a:r>
          </a:p>
        </p:txBody>
      </p:sp>
      <p:sp>
        <p:nvSpPr>
          <p:cNvPr id="18446" name="TextBox 47"/>
          <p:cNvSpPr txBox="1">
            <a:spLocks noChangeArrowheads="1"/>
          </p:cNvSpPr>
          <p:nvPr/>
        </p:nvSpPr>
        <p:spPr bwMode="auto">
          <a:xfrm>
            <a:off x="7319963" y="3478213"/>
            <a:ext cx="40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C</a:t>
            </a:r>
          </a:p>
        </p:txBody>
      </p:sp>
      <p:grpSp>
        <p:nvGrpSpPr>
          <p:cNvPr id="19" name="Group 48"/>
          <p:cNvGrpSpPr>
            <a:grpSpLocks/>
          </p:cNvGrpSpPr>
          <p:nvPr/>
        </p:nvGrpSpPr>
        <p:grpSpPr bwMode="auto">
          <a:xfrm>
            <a:off x="4953000" y="4608513"/>
            <a:ext cx="3508375" cy="801687"/>
            <a:chOff x="2893064" y="685800"/>
            <a:chExt cx="3509004" cy="801038"/>
          </a:xfrm>
        </p:grpSpPr>
        <p:sp>
          <p:nvSpPr>
            <p:cNvPr id="50" name="Rectangle 49"/>
            <p:cNvSpPr/>
            <p:nvPr/>
          </p:nvSpPr>
          <p:spPr>
            <a:xfrm>
              <a:off x="3952117" y="685800"/>
              <a:ext cx="1371846" cy="80103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 rot="21364456">
              <a:off x="5257276" y="914215"/>
              <a:ext cx="1143205" cy="761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 rot="235544" flipV="1">
              <a:off x="5258863" y="1180699"/>
              <a:ext cx="1143205" cy="761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 rot="235544" flipH="1">
              <a:off x="2893064" y="914215"/>
              <a:ext cx="1143205" cy="761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 rot="21364456" flipH="1" flipV="1">
              <a:off x="2894652" y="1180699"/>
              <a:ext cx="1143205" cy="761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5" name="Straight Arrow Connector 54"/>
            <p:cNvCxnSpPr>
              <a:stCxn id="54" idx="3"/>
              <a:endCxn id="54" idx="1"/>
            </p:cNvCxnSpPr>
            <p:nvPr/>
          </p:nvCxnSpPr>
          <p:spPr>
            <a:xfrm rot="10800000" flipH="1">
              <a:off x="2896240" y="1179112"/>
              <a:ext cx="1140029" cy="77725"/>
            </a:xfrm>
            <a:prstGeom prst="straightConnector1">
              <a:avLst/>
            </a:prstGeom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52" idx="3"/>
              <a:endCxn id="52" idx="1"/>
            </p:cNvCxnSpPr>
            <p:nvPr/>
          </p:nvCxnSpPr>
          <p:spPr>
            <a:xfrm flipH="1" flipV="1">
              <a:off x="5260451" y="1179112"/>
              <a:ext cx="1140029" cy="77725"/>
            </a:xfrm>
            <a:prstGeom prst="straightConnector1">
              <a:avLst/>
            </a:prstGeom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4" idx="1"/>
              <a:endCxn id="51" idx="1"/>
            </p:cNvCxnSpPr>
            <p:nvPr/>
          </p:nvCxnSpPr>
          <p:spPr>
            <a:xfrm flipV="1">
              <a:off x="4036269" y="991939"/>
              <a:ext cx="1222594" cy="187173"/>
            </a:xfrm>
            <a:prstGeom prst="line">
              <a:avLst/>
            </a:prstGeom>
            <a:ln w="1270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2" idx="1"/>
              <a:endCxn id="53" idx="1"/>
            </p:cNvCxnSpPr>
            <p:nvPr/>
          </p:nvCxnSpPr>
          <p:spPr>
            <a:xfrm rot="10800000">
              <a:off x="4034682" y="991939"/>
              <a:ext cx="1225770" cy="187173"/>
            </a:xfrm>
            <a:prstGeom prst="line">
              <a:avLst/>
            </a:prstGeom>
            <a:ln w="1270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4461795" y="1076009"/>
              <a:ext cx="76214" cy="7613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8448" name="TextBox 60"/>
          <p:cNvSpPr txBox="1">
            <a:spLocks noChangeArrowheads="1"/>
          </p:cNvSpPr>
          <p:nvPr/>
        </p:nvSpPr>
        <p:spPr bwMode="auto">
          <a:xfrm>
            <a:off x="5756275" y="4557713"/>
            <a:ext cx="40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A</a:t>
            </a:r>
          </a:p>
        </p:txBody>
      </p:sp>
      <p:sp>
        <p:nvSpPr>
          <p:cNvPr id="18449" name="TextBox 61"/>
          <p:cNvSpPr txBox="1">
            <a:spLocks noChangeArrowheads="1"/>
          </p:cNvSpPr>
          <p:nvPr/>
        </p:nvSpPr>
        <p:spPr bwMode="auto">
          <a:xfrm>
            <a:off x="7319963" y="4545013"/>
            <a:ext cx="40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C</a:t>
            </a:r>
          </a:p>
        </p:txBody>
      </p:sp>
      <p:grpSp>
        <p:nvGrpSpPr>
          <p:cNvPr id="29" name="Group 62"/>
          <p:cNvGrpSpPr>
            <a:grpSpLocks/>
          </p:cNvGrpSpPr>
          <p:nvPr/>
        </p:nvGrpSpPr>
        <p:grpSpPr bwMode="auto">
          <a:xfrm>
            <a:off x="4953000" y="5675313"/>
            <a:ext cx="3508375" cy="801687"/>
            <a:chOff x="2893064" y="685800"/>
            <a:chExt cx="3509004" cy="801038"/>
          </a:xfrm>
        </p:grpSpPr>
        <p:sp>
          <p:nvSpPr>
            <p:cNvPr id="64" name="Rectangle 63"/>
            <p:cNvSpPr/>
            <p:nvPr/>
          </p:nvSpPr>
          <p:spPr>
            <a:xfrm>
              <a:off x="3952117" y="685800"/>
              <a:ext cx="1371846" cy="80103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 rot="21364456">
              <a:off x="5257276" y="914215"/>
              <a:ext cx="1143205" cy="761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 rot="235544" flipV="1">
              <a:off x="5258863" y="1180699"/>
              <a:ext cx="1143205" cy="761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 rot="235544" flipH="1">
              <a:off x="2893064" y="914215"/>
              <a:ext cx="1143205" cy="761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 rot="21364456" flipH="1" flipV="1">
              <a:off x="2894652" y="1180699"/>
              <a:ext cx="1143205" cy="761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9" name="Straight Arrow Connector 68"/>
            <p:cNvCxnSpPr>
              <a:stCxn id="68" idx="3"/>
              <a:endCxn id="68" idx="1"/>
            </p:cNvCxnSpPr>
            <p:nvPr/>
          </p:nvCxnSpPr>
          <p:spPr>
            <a:xfrm rot="10800000" flipH="1">
              <a:off x="2896240" y="1179112"/>
              <a:ext cx="1140029" cy="77725"/>
            </a:xfrm>
            <a:prstGeom prst="straightConnector1">
              <a:avLst/>
            </a:prstGeom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66" idx="3"/>
              <a:endCxn id="66" idx="1"/>
            </p:cNvCxnSpPr>
            <p:nvPr/>
          </p:nvCxnSpPr>
          <p:spPr>
            <a:xfrm flipH="1" flipV="1">
              <a:off x="5260451" y="1179112"/>
              <a:ext cx="1140029" cy="77725"/>
            </a:xfrm>
            <a:prstGeom prst="straightConnector1">
              <a:avLst/>
            </a:prstGeom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1"/>
              <a:endCxn id="65" idx="1"/>
            </p:cNvCxnSpPr>
            <p:nvPr/>
          </p:nvCxnSpPr>
          <p:spPr>
            <a:xfrm flipV="1">
              <a:off x="4036269" y="991939"/>
              <a:ext cx="1222594" cy="187173"/>
            </a:xfrm>
            <a:prstGeom prst="line">
              <a:avLst/>
            </a:prstGeom>
            <a:ln w="1270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6" idx="1"/>
              <a:endCxn id="67" idx="1"/>
            </p:cNvCxnSpPr>
            <p:nvPr/>
          </p:nvCxnSpPr>
          <p:spPr>
            <a:xfrm rot="10800000">
              <a:off x="4034682" y="991939"/>
              <a:ext cx="1225770" cy="187173"/>
            </a:xfrm>
            <a:prstGeom prst="line">
              <a:avLst/>
            </a:prstGeom>
            <a:ln w="1270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4766650" y="1076009"/>
              <a:ext cx="76214" cy="7613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8451" name="TextBox 74"/>
          <p:cNvSpPr txBox="1">
            <a:spLocks noChangeArrowheads="1"/>
          </p:cNvSpPr>
          <p:nvPr/>
        </p:nvSpPr>
        <p:spPr bwMode="auto">
          <a:xfrm>
            <a:off x="5756275" y="5624513"/>
            <a:ext cx="40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A</a:t>
            </a:r>
          </a:p>
        </p:txBody>
      </p:sp>
      <p:sp>
        <p:nvSpPr>
          <p:cNvPr id="18452" name="TextBox 75"/>
          <p:cNvSpPr txBox="1">
            <a:spLocks noChangeArrowheads="1"/>
          </p:cNvSpPr>
          <p:nvPr/>
        </p:nvSpPr>
        <p:spPr bwMode="auto">
          <a:xfrm>
            <a:off x="7319963" y="5611813"/>
            <a:ext cx="40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C</a:t>
            </a:r>
          </a:p>
        </p:txBody>
      </p:sp>
      <p:sp>
        <p:nvSpPr>
          <p:cNvPr id="18453" name="TextBox 77"/>
          <p:cNvSpPr txBox="1">
            <a:spLocks noChangeArrowheads="1"/>
          </p:cNvSpPr>
          <p:nvPr/>
        </p:nvSpPr>
        <p:spPr bwMode="auto">
          <a:xfrm>
            <a:off x="685800" y="160020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Calibri" charset="0"/>
              </a:rPr>
              <a:t>Both bunches filled:</a:t>
            </a:r>
          </a:p>
        </p:txBody>
      </p:sp>
      <p:sp>
        <p:nvSpPr>
          <p:cNvPr id="18454" name="TextBox 78"/>
          <p:cNvSpPr txBox="1">
            <a:spLocks noChangeArrowheads="1"/>
          </p:cNvSpPr>
          <p:nvPr/>
        </p:nvSpPr>
        <p:spPr bwMode="auto">
          <a:xfrm>
            <a:off x="685800" y="2540000"/>
            <a:ext cx="388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Calibri" charset="0"/>
              </a:rPr>
              <a:t>Both bunches empty:</a:t>
            </a:r>
          </a:p>
        </p:txBody>
      </p:sp>
      <p:sp>
        <p:nvSpPr>
          <p:cNvPr id="18455" name="TextBox 79"/>
          <p:cNvSpPr txBox="1">
            <a:spLocks noChangeArrowheads="1"/>
          </p:cNvSpPr>
          <p:nvPr/>
        </p:nvSpPr>
        <p:spPr bwMode="auto">
          <a:xfrm>
            <a:off x="685800" y="3341688"/>
            <a:ext cx="38862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Calibri" charset="0"/>
              </a:rPr>
              <a:t>Empty bunch crossing after filled:</a:t>
            </a:r>
          </a:p>
        </p:txBody>
      </p:sp>
      <p:sp>
        <p:nvSpPr>
          <p:cNvPr id="18456" name="TextBox 80"/>
          <p:cNvSpPr txBox="1">
            <a:spLocks noChangeArrowheads="1"/>
          </p:cNvSpPr>
          <p:nvPr/>
        </p:nvSpPr>
        <p:spPr bwMode="auto">
          <a:xfrm>
            <a:off x="685800" y="4648200"/>
            <a:ext cx="388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Calibri" charset="0"/>
              </a:rPr>
              <a:t>A-side filled:</a:t>
            </a:r>
          </a:p>
        </p:txBody>
      </p:sp>
      <p:sp>
        <p:nvSpPr>
          <p:cNvPr id="18457" name="TextBox 81"/>
          <p:cNvSpPr txBox="1">
            <a:spLocks noChangeArrowheads="1"/>
          </p:cNvSpPr>
          <p:nvPr/>
        </p:nvSpPr>
        <p:spPr bwMode="auto">
          <a:xfrm>
            <a:off x="685800" y="5740400"/>
            <a:ext cx="388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Calibri" charset="0"/>
              </a:rPr>
              <a:t>C-side filled:</a:t>
            </a:r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LHCC Referee Meeting with ATLAS – 7th July 2009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33600" y="2438400"/>
            <a:ext cx="5410200" cy="3048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Recent activity</a:t>
            </a:r>
          </a:p>
          <a:p>
            <a:r>
              <a:rPr lang="en-US" dirty="0" smtClean="0"/>
              <a:t>Highlights from recent results</a:t>
            </a:r>
          </a:p>
          <a:p>
            <a:r>
              <a:rPr lang="en-US" dirty="0" smtClean="0"/>
              <a:t>Planning for 2009/10 run</a:t>
            </a:r>
          </a:p>
          <a:p>
            <a:r>
              <a:rPr lang="en-US" dirty="0" smtClean="0"/>
              <a:t>Online and offline monitoring</a:t>
            </a:r>
          </a:p>
          <a:p>
            <a:r>
              <a:rPr lang="en-US" dirty="0" smtClean="0"/>
              <a:t>Trigger menus for the coming run</a:t>
            </a:r>
          </a:p>
          <a:p>
            <a:r>
              <a:rPr lang="en-US" dirty="0" smtClean="0"/>
              <a:t>Conclusions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EF616C-B4A5-2A4E-8FBB-D641378D87D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LHCC Referee Meeting with ATLAS – 7th July 2009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Bunch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7625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" charset="2"/>
              <a:buChar char=""/>
              <a:defRPr/>
            </a:pPr>
            <a:r>
              <a:rPr lang="en-US" dirty="0" smtClean="0">
                <a:ea typeface="+mn-ea"/>
                <a:cs typeface="+mn-cs"/>
              </a:rPr>
              <a:t>All bunch crossings are numbered with Bunch-Crossing </a:t>
            </a:r>
            <a:r>
              <a:rPr lang="en-US" dirty="0" err="1" smtClean="0">
                <a:ea typeface="+mn-ea"/>
                <a:cs typeface="+mn-cs"/>
              </a:rPr>
              <a:t>IDentifiers</a:t>
            </a:r>
            <a:r>
              <a:rPr lang="en-US" dirty="0" smtClean="0">
                <a:ea typeface="+mn-ea"/>
                <a:cs typeface="+mn-cs"/>
              </a:rPr>
              <a:t> (BCID)</a:t>
            </a:r>
          </a:p>
          <a:p>
            <a:pPr fontAlgn="auto">
              <a:spcAft>
                <a:spcPts val="0"/>
              </a:spcAft>
              <a:buFont typeface="Wingdings" charset="2"/>
              <a:buChar char=""/>
              <a:defRPr/>
            </a:pPr>
            <a:r>
              <a:rPr lang="en-US" dirty="0" smtClean="0">
                <a:ea typeface="+mn-ea"/>
                <a:cs typeface="+mn-cs"/>
              </a:rPr>
              <a:t>A set of </a:t>
            </a:r>
            <a:r>
              <a:rPr lang="en-US" dirty="0" err="1" smtClean="0">
                <a:ea typeface="+mn-ea"/>
                <a:cs typeface="+mn-cs"/>
              </a:rPr>
              <a:t>BCIDs</a:t>
            </a:r>
            <a:r>
              <a:rPr lang="en-US" dirty="0" smtClean="0">
                <a:ea typeface="+mn-ea"/>
                <a:cs typeface="+mn-cs"/>
              </a:rPr>
              <a:t> falling into one category is called a </a:t>
            </a:r>
            <a:r>
              <a:rPr lang="en-US" i="1" dirty="0" smtClean="0">
                <a:ea typeface="+mn-ea"/>
                <a:cs typeface="+mn-cs"/>
              </a:rPr>
              <a:t>bunch group.</a:t>
            </a:r>
          </a:p>
          <a:p>
            <a:pPr fontAlgn="auto">
              <a:spcAft>
                <a:spcPts val="0"/>
              </a:spcAft>
              <a:buFont typeface="Wingdings" charset="2"/>
              <a:buChar char=""/>
              <a:defRPr/>
            </a:pPr>
            <a:endParaRPr lang="en-US" i="1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Wingdings" charset="2"/>
              <a:buChar char="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Wingdings" charset="2"/>
              <a:buChar char="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Wingdings" charset="2"/>
              <a:buChar char="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Wingdings" charset="2"/>
              <a:buChar char="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Wingdings" charset="2"/>
              <a:buChar char="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Wingdings" charset="2"/>
              <a:buChar char="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Wingdings" charset="2"/>
              <a:buChar char="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Wingdings" charset="2"/>
              <a:buChar char=""/>
              <a:defRPr/>
            </a:pPr>
            <a:r>
              <a:rPr lang="en-US" dirty="0" smtClean="0">
                <a:ea typeface="+mn-ea"/>
                <a:cs typeface="+mn-cs"/>
              </a:rPr>
              <a:t>Bunch groups are </a:t>
            </a:r>
            <a:r>
              <a:rPr lang="en-US" dirty="0" err="1" smtClean="0">
                <a:ea typeface="+mn-ea"/>
                <a:cs typeface="+mn-cs"/>
              </a:rPr>
              <a:t>realised</a:t>
            </a:r>
            <a:r>
              <a:rPr lang="en-US" dirty="0" smtClean="0">
                <a:ea typeface="+mn-ea"/>
                <a:cs typeface="+mn-cs"/>
              </a:rPr>
              <a:t> as 7 lists of numbers that set internal thresholds in the Central Trigger Processor (CTP)</a:t>
            </a:r>
          </a:p>
          <a:p>
            <a:pPr fontAlgn="auto">
              <a:spcAft>
                <a:spcPts val="0"/>
              </a:spcAft>
              <a:buFont typeface="Wingdings" charset="2"/>
              <a:buChar char=""/>
              <a:defRPr/>
            </a:pPr>
            <a:r>
              <a:rPr lang="en-US" dirty="0" smtClean="0">
                <a:ea typeface="+mn-ea"/>
                <a:cs typeface="+mn-cs"/>
              </a:rPr>
              <a:t>Relying on the bunch group mechanism means relying on the clocks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buFont typeface="Wingdings" charset="2"/>
              <a:buChar char=""/>
              <a:defRPr/>
            </a:pPr>
            <a:r>
              <a:rPr lang="en-US" dirty="0" smtClean="0">
                <a:ea typeface="+mn-ea"/>
                <a:cs typeface="+mn-cs"/>
              </a:rPr>
              <a:t>This requires well timed-in detectors and is not feasible with initial beams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LHCC Referee Meeting with ATLAS – 7th July 2009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10110DA-E6D1-6748-AF67-7051881D833A}" type="slidenum">
              <a:rPr lang="en-US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12648" y="2565400"/>
          <a:ext cx="3654552" cy="2133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0580"/>
                <a:gridCol w="2823972"/>
              </a:tblGrid>
              <a:tr h="2667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BGRP0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 in BCR veto</a:t>
                      </a:r>
                      <a:endParaRPr lang="en-US" sz="1400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BGRP1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Filled</a:t>
                      </a:r>
                      <a:endParaRPr lang="en-US" sz="1400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BGRP2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Empty reserved for calibration</a:t>
                      </a:r>
                      <a:endParaRPr lang="en-US" sz="1400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BGRP3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Empty</a:t>
                      </a:r>
                      <a:endParaRPr lang="en-US" sz="1400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BGRP4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Unpaired beam1</a:t>
                      </a:r>
                      <a:endParaRPr lang="en-US" sz="1400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BGRP5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Unpaired beam2</a:t>
                      </a:r>
                      <a:endParaRPr lang="en-US" sz="1400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BGRP6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Empty after filled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43400" y="2565400"/>
            <a:ext cx="4648200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Beam: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	L1_EM3 = EM3 &amp; BGRP0 &amp; BGRP1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Cosmic: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	L1_EM3_EMPTY = EM3 &amp; BGRP0 &amp; BGRP3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91100" y="4052888"/>
            <a:ext cx="3352800" cy="646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Makes a well-defined cosmic slice possible in a physics menu!</a:t>
            </a:r>
          </a:p>
        </p:txBody>
      </p:sp>
      <p:cxnSp>
        <p:nvCxnSpPr>
          <p:cNvPr id="11" name="Straight Arrow Connector 10"/>
          <p:cNvCxnSpPr>
            <a:stCxn id="9" idx="0"/>
            <a:endCxn id="8" idx="2"/>
          </p:cNvCxnSpPr>
          <p:nvPr/>
        </p:nvCxnSpPr>
        <p:spPr>
          <a:xfrm rot="5400000" flipH="1" flipV="1">
            <a:off x="6524626" y="3908425"/>
            <a:ext cx="28575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LHCC Referee Meeting with ATLAS – 7th July 2009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3EF616C-B4A5-2A4E-8FBB-D641378D87D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368989" cy="581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LHCC Referee Meeting with ATLAS – 7th July 2009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3EF616C-B4A5-2A4E-8FBB-D641378D87D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756650" cy="6066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LHCC Referee Meeting with ATLAS – 7th July 2009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3EF616C-B4A5-2A4E-8FBB-D641378D87D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" y="517842"/>
            <a:ext cx="8375650" cy="5654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LHCC Referee Meeting with ATLAS – 7th July 2009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616C-B4A5-2A4E-8FBB-D641378D87D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0"/>
            <a:ext cx="7942920" cy="588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LHCC Referee Meeting with ATLAS – 7th July 2009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616C-B4A5-2A4E-8FBB-D641378D87D1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533400"/>
            <a:ext cx="8051800" cy="559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LHCC Referee Meeting with ATLAS – 7th July 2009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616C-B4A5-2A4E-8FBB-D641378D87D1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09600"/>
            <a:ext cx="7901153" cy="5594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LHCC Referee Meeting with ATLAS – 7th July 2009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616C-B4A5-2A4E-8FBB-D641378D87D1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8210550" cy="5827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16697"/>
            <a:ext cx="4572000" cy="526510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Much has happened since the last Trigger report at this meeting:</a:t>
            </a:r>
          </a:p>
          <a:p>
            <a:pPr lvl="1"/>
            <a:r>
              <a:rPr lang="en-US" dirty="0" smtClean="0"/>
              <a:t>See talk by Nick Ellis in September 22</a:t>
            </a:r>
            <a:r>
              <a:rPr lang="en-US" baseline="30000" dirty="0" smtClean="0"/>
              <a:t>nd</a:t>
            </a:r>
            <a:r>
              <a:rPr lang="en-US" dirty="0" smtClean="0"/>
              <a:t> LHCC review: </a:t>
            </a:r>
            <a:r>
              <a:rPr lang="en-US" sz="2000" dirty="0" smtClean="0">
                <a:hlinkClick r:id="rId2"/>
              </a:rPr>
              <a:t>http://indico.cern.ch/conferenceDisplay.py?confId=26620</a:t>
            </a:r>
            <a:r>
              <a:rPr lang="en-US" sz="2000" dirty="0" smtClean="0"/>
              <a:t> 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short single-beam run and the </a:t>
            </a:r>
            <a:r>
              <a:rPr lang="en-US" dirty="0" err="1" smtClean="0"/>
              <a:t>cosmics</a:t>
            </a:r>
            <a:r>
              <a:rPr lang="en-US" dirty="0" smtClean="0"/>
              <a:t> runs in 2008/09 provided a good stress test of the </a:t>
            </a:r>
            <a:r>
              <a:rPr lang="en-US" dirty="0" smtClean="0"/>
              <a:t>Trigger/DAQ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The trigger successfully worked with LHC beams for the first time!</a:t>
            </a:r>
          </a:p>
          <a:p>
            <a:pPr lvl="1"/>
            <a:r>
              <a:rPr lang="en-US" dirty="0" smtClean="0"/>
              <a:t>Excellent progress was made on </a:t>
            </a:r>
            <a:r>
              <a:rPr lang="en-US" dirty="0" smtClean="0">
                <a:solidFill>
                  <a:srgbClr val="0000FF"/>
                </a:solidFill>
              </a:rPr>
              <a:t>timing-in</a:t>
            </a:r>
            <a:r>
              <a:rPr lang="en-US" dirty="0" smtClean="0"/>
              <a:t> the various detectors in late 2008 and 2009 </a:t>
            </a:r>
          </a:p>
          <a:p>
            <a:pPr lvl="1"/>
            <a:r>
              <a:rPr lang="en-US" dirty="0" smtClean="0"/>
              <a:t>Trigger successfully selected events for </a:t>
            </a:r>
            <a:r>
              <a:rPr lang="en-US" dirty="0" smtClean="0">
                <a:solidFill>
                  <a:srgbClr val="FF6600"/>
                </a:solidFill>
              </a:rPr>
              <a:t>detector and trigger commissioning</a:t>
            </a:r>
          </a:p>
          <a:p>
            <a:r>
              <a:rPr lang="en-US" dirty="0" smtClean="0"/>
              <a:t>Since then the collected data were thoroughly analyzed: </a:t>
            </a:r>
          </a:p>
          <a:p>
            <a:pPr lvl="1"/>
            <a:r>
              <a:rPr lang="en-US" dirty="0" smtClean="0"/>
              <a:t>Residual problems were identified and fixed</a:t>
            </a:r>
          </a:p>
          <a:p>
            <a:pPr lvl="1"/>
            <a:r>
              <a:rPr lang="en-US" dirty="0" smtClean="0"/>
              <a:t>Lessons from the operational experience have led to new tools and improved procedures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EF616C-B4A5-2A4E-8FBB-D641378D87D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37317" y="6416675"/>
            <a:ext cx="4278083" cy="365125"/>
          </a:xfrm>
        </p:spPr>
        <p:txBody>
          <a:bodyPr/>
          <a:lstStyle/>
          <a:p>
            <a:r>
              <a:rPr lang="en-US" smtClean="0"/>
              <a:t>LHCC Referee Meeting with ATLAS – 7th July 2009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306878"/>
            <a:ext cx="4223772" cy="32557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745" y="2286000"/>
            <a:ext cx="4247055" cy="325572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690467" y="2209800"/>
            <a:ext cx="4301133" cy="3200400"/>
            <a:chOff x="4723239" y="2362200"/>
            <a:chExt cx="4301133" cy="3200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3239" y="2362200"/>
              <a:ext cx="4301133" cy="29718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800600" y="5254823"/>
              <a:ext cx="4223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Cosmic event triggered by the L1 tau and jet triggers</a:t>
              </a:r>
              <a:endParaRPr lang="en-US" sz="1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67828" y="2018667"/>
            <a:ext cx="4376172" cy="3848733"/>
            <a:chOff x="4572000" y="2856867"/>
            <a:chExt cx="4376172" cy="384873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0" y="2856867"/>
              <a:ext cx="4376172" cy="339153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909572" y="6182380"/>
              <a:ext cx="37464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Oscilloscope traces from beam pickup (yellow) and </a:t>
              </a:r>
              <a:r>
                <a:rPr lang="en-US" sz="1400" dirty="0" err="1" smtClean="0"/>
                <a:t>min.bias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scintillators</a:t>
              </a:r>
              <a:r>
                <a:rPr lang="en-US" sz="1400" dirty="0" smtClean="0"/>
                <a:t> for single injected bunch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340" y="2667000"/>
            <a:ext cx="4190660" cy="27431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Single-beam and cosmic runs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63869"/>
            <a:ext cx="4876800" cy="5317931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FF6600"/>
              </a:buClr>
            </a:pPr>
            <a:r>
              <a:rPr lang="en-US" dirty="0" smtClean="0"/>
              <a:t>Single-beam events were selected with various triggers: beam pickups, minimum-bias trigger </a:t>
            </a:r>
            <a:r>
              <a:rPr lang="en-US" dirty="0" err="1" smtClean="0"/>
              <a:t>scintillators</a:t>
            </a:r>
            <a:r>
              <a:rPr lang="en-US" dirty="0" smtClean="0"/>
              <a:t>, calorimeters and forward </a:t>
            </a:r>
            <a:r>
              <a:rPr lang="en-US" dirty="0" err="1" smtClean="0"/>
              <a:t>muon</a:t>
            </a:r>
            <a:r>
              <a:rPr lang="en-US" dirty="0" smtClean="0"/>
              <a:t> detectors 	</a:t>
            </a:r>
          </a:p>
          <a:p>
            <a:r>
              <a:rPr lang="en-US" dirty="0" smtClean="0"/>
              <a:t>Data streaming done by the </a:t>
            </a:r>
            <a:r>
              <a:rPr lang="en-US" b="1" dirty="0" smtClean="0">
                <a:solidFill>
                  <a:srgbClr val="0000FF"/>
                </a:solidFill>
              </a:rPr>
              <a:t>H</a:t>
            </a:r>
            <a:r>
              <a:rPr lang="en-US" dirty="0" smtClean="0">
                <a:solidFill>
                  <a:srgbClr val="0000FF"/>
                </a:solidFill>
              </a:rPr>
              <a:t>igh-</a:t>
            </a:r>
            <a:r>
              <a:rPr lang="en-US" b="1" dirty="0" smtClean="0">
                <a:solidFill>
                  <a:srgbClr val="0000FF"/>
                </a:solidFill>
              </a:rPr>
              <a:t>L</a:t>
            </a:r>
            <a:r>
              <a:rPr lang="en-US" dirty="0" smtClean="0">
                <a:solidFill>
                  <a:srgbClr val="0000FF"/>
                </a:solidFill>
              </a:rPr>
              <a:t>evel </a:t>
            </a:r>
            <a:r>
              <a:rPr lang="en-US" b="1" dirty="0" smtClean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rigger (HLT)</a:t>
            </a:r>
            <a:r>
              <a:rPr lang="en-US" dirty="0" smtClean="0"/>
              <a:t> based on Level 1 trigger type and on Level 2 tracking (see figure)</a:t>
            </a:r>
          </a:p>
          <a:p>
            <a:r>
              <a:rPr lang="en-US" dirty="0" smtClean="0"/>
              <a:t>HLT algorithms exercised online to reconstruct trigger data</a:t>
            </a:r>
          </a:p>
          <a:p>
            <a:pPr lvl="1"/>
            <a:r>
              <a:rPr lang="en-US" dirty="0" smtClean="0"/>
              <a:t>Running in parasitic mode without rejecting events</a:t>
            </a:r>
          </a:p>
          <a:p>
            <a:pPr lvl="1"/>
            <a:r>
              <a:rPr lang="en-US" dirty="0" smtClean="0"/>
              <a:t>Contributed much to weeding out problems in real environment</a:t>
            </a:r>
          </a:p>
          <a:p>
            <a:pPr lvl="1"/>
            <a:r>
              <a:rPr lang="en-US" dirty="0" smtClean="0"/>
              <a:t>Monitoring benefited much from exercise</a:t>
            </a:r>
          </a:p>
          <a:p>
            <a:r>
              <a:rPr lang="en-US" dirty="0" smtClean="0"/>
              <a:t>Heavy use of</a:t>
            </a:r>
            <a:r>
              <a:rPr lang="en-US" dirty="0" smtClean="0"/>
              <a:t> CAF </a:t>
            </a:r>
            <a:r>
              <a:rPr lang="en-US" dirty="0" smtClean="0"/>
              <a:t>for testing bug fixes and new menus before deployment</a:t>
            </a:r>
          </a:p>
          <a:p>
            <a:r>
              <a:rPr lang="en-US" dirty="0" smtClean="0"/>
              <a:t>Menus updated almost daily, responding to feedback from data analysis and to needs from commissioning of detector systems</a:t>
            </a:r>
          </a:p>
          <a:p>
            <a:r>
              <a:rPr lang="en-US" dirty="0" smtClean="0"/>
              <a:t>Menu configuration machinery responded fast and well to new demands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33EF616C-B4A5-2A4E-8FBB-D641378D87D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>
          <a:xfrm>
            <a:off x="5181598" y="6248206"/>
            <a:ext cx="3897085" cy="365125"/>
          </a:xfrm>
        </p:spPr>
        <p:txBody>
          <a:bodyPr/>
          <a:lstStyle/>
          <a:p>
            <a:r>
              <a:rPr lang="en-US" smtClean="0"/>
              <a:t>LHCC Referee Meeting with ATLAS – 7th July 2009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5334000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Number of events recorded into each stream in 2008 </a:t>
            </a:r>
            <a:endParaRPr lang="en-US" sz="1400" dirty="0"/>
          </a:p>
        </p:txBody>
      </p:sp>
      <p:sp>
        <p:nvSpPr>
          <p:cNvPr id="10" name="Oval 9"/>
          <p:cNvSpPr/>
          <p:nvPr/>
        </p:nvSpPr>
        <p:spPr>
          <a:xfrm>
            <a:off x="7086600" y="3657600"/>
            <a:ext cx="304800" cy="3048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from cosmic runs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599" y="1524000"/>
            <a:ext cx="4419601" cy="508933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Complete HLT infrastructure was tested</a:t>
            </a:r>
          </a:p>
          <a:p>
            <a:pPr lvl="1"/>
            <a:r>
              <a:rPr lang="en-US" dirty="0" smtClean="0"/>
              <a:t>Including the algorithm steering and configuration </a:t>
            </a:r>
          </a:p>
          <a:p>
            <a:pPr lvl="1"/>
            <a:r>
              <a:rPr lang="en-US" dirty="0" smtClean="0"/>
              <a:t>Also the online and offline monitoring</a:t>
            </a:r>
          </a:p>
          <a:p>
            <a:pPr lvl="1"/>
            <a:r>
              <a:rPr lang="en-US" dirty="0" smtClean="0"/>
              <a:t>Weak points were identified and were/are being addressed – e.g. new trigger rate display</a:t>
            </a:r>
          </a:p>
          <a:p>
            <a:r>
              <a:rPr lang="en-US" dirty="0" smtClean="0"/>
              <a:t>Level 2 inner detector tracking algorithms were useful to select events with track candidates (top figure)</a:t>
            </a:r>
          </a:p>
          <a:p>
            <a:pPr lvl="1"/>
            <a:r>
              <a:rPr lang="en-US" dirty="0" smtClean="0"/>
              <a:t>Modified algorithms to accept tracks not coming from nominal IP</a:t>
            </a:r>
          </a:p>
          <a:p>
            <a:pPr lvl="1"/>
            <a:r>
              <a:rPr lang="en-US" dirty="0" smtClean="0"/>
              <a:t>Used to create stream enriched in good track candidates for inner detector and offline tracking commissioning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880" dirty="0" smtClean="0"/>
              <a:t>Many HLT algorithms were exercised with </a:t>
            </a:r>
            <a:r>
              <a:rPr lang="en-US" sz="2880" dirty="0" err="1" smtClean="0"/>
              <a:t>cosmics</a:t>
            </a:r>
            <a:r>
              <a:rPr lang="en-US" sz="2880" dirty="0" smtClean="0"/>
              <a:t> by relaxing selection thresholds and requirements (bottom figure</a:t>
            </a:r>
            <a:r>
              <a:rPr lang="en-US" sz="2880" dirty="0" smtClean="0"/>
              <a:t>)…many </a:t>
            </a:r>
            <a:r>
              <a:rPr lang="en-US" sz="2880" dirty="0" smtClean="0"/>
              <a:t>other examples would be possible…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33EF616C-B4A5-2A4E-8FBB-D641378D87D1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849023" y="3781993"/>
            <a:ext cx="4599777" cy="2831337"/>
            <a:chOff x="4849023" y="3781993"/>
            <a:chExt cx="4599777" cy="28313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49023" y="3781993"/>
              <a:ext cx="4599777" cy="2831337"/>
            </a:xfrm>
            <a:prstGeom prst="rect">
              <a:avLst/>
            </a:prstGeom>
          </p:spPr>
        </p:pic>
        <p:sp useBgFill="1">
          <p:nvSpPr>
            <p:cNvPr id="14" name="Rectangle 13"/>
            <p:cNvSpPr/>
            <p:nvPr/>
          </p:nvSpPr>
          <p:spPr>
            <a:xfrm>
              <a:off x="5839623" y="5029200"/>
              <a:ext cx="1828800" cy="304800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39623" y="4684693"/>
              <a:ext cx="18288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E</a:t>
              </a:r>
              <a:r>
                <a:rPr lang="en-US" sz="1400" baseline="-25000" dirty="0" smtClean="0"/>
                <a:t>3x7</a:t>
              </a:r>
              <a:r>
                <a:rPr lang="en-US" sz="1400" dirty="0" smtClean="0"/>
                <a:t>/E</a:t>
              </a:r>
              <a:r>
                <a:rPr lang="en-US" sz="1400" baseline="-25000" dirty="0" smtClean="0"/>
                <a:t>7x7</a:t>
              </a:r>
              <a:r>
                <a:rPr lang="en-US" sz="1400" dirty="0" smtClean="0"/>
                <a:t> cells in </a:t>
              </a:r>
              <a:r>
                <a:rPr lang="en-US" sz="1400" dirty="0" err="1" smtClean="0"/>
                <a:t>LAr</a:t>
              </a:r>
              <a:r>
                <a:rPr lang="en-US" sz="1400" dirty="0" smtClean="0"/>
                <a:t> calorimeter for trigger clusters matching a  cluster reconstructed offline </a:t>
              </a:r>
              <a:endParaRPr lang="en-US" sz="1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37923" y="990600"/>
            <a:ext cx="4254500" cy="2897462"/>
            <a:chOff x="4889500" y="990600"/>
            <a:chExt cx="4254500" cy="289746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9500" y="990600"/>
              <a:ext cx="4254500" cy="289746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248400" y="1676400"/>
              <a:ext cx="17803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Level 2 tracking efficiency for events with a good track reconstructed offline</a:t>
              </a:r>
              <a:endParaRPr lang="en-US" sz="1400" dirty="0"/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>
          <a:xfrm>
            <a:off x="1295400" y="6324600"/>
            <a:ext cx="5421083" cy="365125"/>
          </a:xfrm>
        </p:spPr>
        <p:txBody>
          <a:bodyPr/>
          <a:lstStyle/>
          <a:p>
            <a:r>
              <a:rPr lang="en-US" smtClean="0"/>
              <a:t>LHCC Referee Meeting with ATLAS – 7th July 2009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runs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599" y="1524000"/>
            <a:ext cx="4876801" cy="5334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Playback of simulated collision data through the DAQ system</a:t>
            </a:r>
          </a:p>
          <a:p>
            <a:r>
              <a:rPr lang="en-US" dirty="0" smtClean="0"/>
              <a:t>Performed regularly to integrate new software releases in online environment</a:t>
            </a:r>
          </a:p>
          <a:p>
            <a:pPr lvl="1"/>
            <a:r>
              <a:rPr lang="en-US" dirty="0" smtClean="0"/>
              <a:t>Allows to test new DAQ and HLT software in real system</a:t>
            </a:r>
          </a:p>
          <a:p>
            <a:r>
              <a:rPr lang="en-US" dirty="0" smtClean="0"/>
              <a:t>Allows to test the system with collision-type data: enhanced bias, physics channels </a:t>
            </a:r>
          </a:p>
          <a:p>
            <a:r>
              <a:rPr lang="en-US" dirty="0" smtClean="0"/>
              <a:t>Preparation before running detectors on </a:t>
            </a:r>
            <a:r>
              <a:rPr lang="en-US" dirty="0" err="1" smtClean="0"/>
              <a:t>cosmics</a:t>
            </a:r>
            <a:endParaRPr lang="en-US" dirty="0" smtClean="0"/>
          </a:p>
          <a:p>
            <a:r>
              <a:rPr lang="en-US" dirty="0" smtClean="0"/>
              <a:t>Estimate system performance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Estimated processing time compatible with design goals (top figure); mean HLT average should be ~ 40ms at Level 2 and ~ 4s at the Event Filter or less</a:t>
            </a:r>
          </a:p>
          <a:p>
            <a:pPr lvl="1"/>
            <a:r>
              <a:rPr lang="en-US" dirty="0" smtClean="0"/>
              <a:t>Throughput </a:t>
            </a:r>
            <a:r>
              <a:rPr lang="en-US" dirty="0" smtClean="0"/>
              <a:t>rate: tested up to ~</a:t>
            </a:r>
            <a:r>
              <a:rPr lang="en-US" dirty="0" smtClean="0"/>
              <a:t>78-90kHz </a:t>
            </a:r>
            <a:r>
              <a:rPr lang="en-US" dirty="0" smtClean="0"/>
              <a:t>input to Level 2 (bottom figure; 50-75kHz expected)</a:t>
            </a:r>
          </a:p>
          <a:p>
            <a:pPr lvl="1"/>
            <a:r>
              <a:rPr lang="en-US" dirty="0" smtClean="0"/>
              <a:t>Event building rate of ~5kHz starts to compete with Level 2 data requests (~2kHz event building rate expected</a:t>
            </a:r>
            <a:r>
              <a:rPr lang="en-US" dirty="0" smtClean="0"/>
              <a:t>); E.B. design rate is 3.5kHz </a:t>
            </a:r>
            <a:endParaRPr lang="en-US" dirty="0" smtClean="0"/>
          </a:p>
          <a:p>
            <a:pPr lvl="1"/>
            <a:r>
              <a:rPr lang="en-US" dirty="0" smtClean="0"/>
              <a:t>Note: processing time is strongly dependent on event topology and on trigger menu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33EF616C-B4A5-2A4E-8FBB-D641378D87D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5105400" y="6340475"/>
            <a:ext cx="3897083" cy="365125"/>
          </a:xfrm>
        </p:spPr>
        <p:txBody>
          <a:bodyPr/>
          <a:lstStyle/>
          <a:p>
            <a:r>
              <a:rPr lang="en-US" smtClean="0"/>
              <a:t>LHCC Referee Meeting with ATLAS – 7th July 2009 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029200" y="457200"/>
            <a:ext cx="4140897" cy="3160679"/>
            <a:chOff x="5029200" y="457200"/>
            <a:chExt cx="4140897" cy="316067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9200" y="700802"/>
              <a:ext cx="3962400" cy="291707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029200" y="457200"/>
              <a:ext cx="4140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Event Filter processing time for accepted events</a:t>
              </a:r>
              <a:endParaRPr lang="en-US" sz="1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03103" y="3752287"/>
            <a:ext cx="3988497" cy="2648513"/>
            <a:chOff x="5003103" y="3752287"/>
            <a:chExt cx="3988497" cy="26485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3103" y="3752287"/>
              <a:ext cx="3988497" cy="264851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629400" y="4953000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HLT input rate test: input rate (Hz) versus time (hours)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4648200" y="891222"/>
            <a:ext cx="4876800" cy="2842578"/>
            <a:chOff x="5029200" y="1119822"/>
            <a:chExt cx="4495800" cy="2842578"/>
          </a:xfrm>
        </p:grpSpPr>
        <p:grpSp>
          <p:nvGrpSpPr>
            <p:cNvPr id="11" name="Group 10"/>
            <p:cNvGrpSpPr/>
            <p:nvPr/>
          </p:nvGrpSpPr>
          <p:grpSpPr>
            <a:xfrm>
              <a:off x="5029200" y="1119822"/>
              <a:ext cx="4495800" cy="2842578"/>
              <a:chOff x="5029200" y="1043622"/>
              <a:chExt cx="4495800" cy="284257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9200" y="1043622"/>
                <a:ext cx="4495800" cy="2842578"/>
              </a:xfrm>
              <a:prstGeom prst="rect">
                <a:avLst/>
              </a:prstGeom>
            </p:spPr>
          </p:pic>
          <p:sp useBgFill="1">
            <p:nvSpPr>
              <p:cNvPr id="10" name="Rectangle 9"/>
              <p:cNvSpPr/>
              <p:nvPr/>
            </p:nvSpPr>
            <p:spPr>
              <a:xfrm>
                <a:off x="5029200" y="3558222"/>
                <a:ext cx="1905000" cy="32797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 rot="10800000">
              <a:off x="6106883" y="2819400"/>
              <a:ext cx="674917" cy="152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781800" y="2819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noisy module</a:t>
              </a:r>
              <a:endParaRPr lang="en-US" dirty="0"/>
            </a:p>
          </p:txBody>
        </p:sp>
      </p:grp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Monitoring and diagnosing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89567"/>
            <a:ext cx="4800600" cy="4572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Monitoring essential to quickly spot and diagnose problems</a:t>
            </a:r>
          </a:p>
          <a:p>
            <a:r>
              <a:rPr lang="en-US" dirty="0" smtClean="0"/>
              <a:t>Both online – in control room – and offline, trigger monitoring was exercised in the </a:t>
            </a:r>
            <a:r>
              <a:rPr lang="en-US" dirty="0" err="1" smtClean="0"/>
              <a:t>cosmics</a:t>
            </a:r>
            <a:r>
              <a:rPr lang="en-US" dirty="0" smtClean="0"/>
              <a:t> and technical runs</a:t>
            </a:r>
          </a:p>
          <a:p>
            <a:r>
              <a:rPr lang="en-US" dirty="0" smtClean="0"/>
              <a:t>Online monitoring based on histograms of:</a:t>
            </a:r>
          </a:p>
          <a:p>
            <a:pPr lvl="1"/>
            <a:r>
              <a:rPr lang="en-US" dirty="0" smtClean="0"/>
              <a:t>Trigger rates</a:t>
            </a:r>
          </a:p>
          <a:p>
            <a:pPr lvl="1"/>
            <a:r>
              <a:rPr lang="en-US" dirty="0" smtClean="0"/>
              <a:t>Overlap between trigger streams </a:t>
            </a:r>
          </a:p>
          <a:p>
            <a:pPr lvl="1"/>
            <a:r>
              <a:rPr lang="en-US" dirty="0" smtClean="0"/>
              <a:t>Characteristic event quantities for each selection</a:t>
            </a:r>
          </a:p>
          <a:p>
            <a:r>
              <a:rPr lang="en-US" dirty="0" smtClean="0"/>
              <a:t>Offline monitoring based on: </a:t>
            </a:r>
          </a:p>
          <a:p>
            <a:pPr lvl="1"/>
            <a:r>
              <a:rPr lang="en-US" dirty="0" smtClean="0"/>
              <a:t>Histograms produced during Tier0 event reconstruction</a:t>
            </a:r>
          </a:p>
          <a:p>
            <a:pPr lvl="1"/>
            <a:r>
              <a:rPr lang="en-US" dirty="0" smtClean="0"/>
              <a:t>Re-processing and error analysis of events from the debug stream</a:t>
            </a:r>
          </a:p>
          <a:p>
            <a:r>
              <a:rPr lang="en-US" dirty="0" smtClean="0"/>
              <a:t>Improved trigger monitoring currently being tested with cosmic events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33EF616C-B4A5-2A4E-8FBB-D641378D87D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LHCC Referee Meeting with ATLAS – 7th July 2009 </a:t>
            </a:r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5181600" y="3625362"/>
            <a:ext cx="3911600" cy="2622844"/>
            <a:chOff x="5232400" y="3625362"/>
            <a:chExt cx="3911600" cy="2622844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2400" y="3625362"/>
              <a:ext cx="3911600" cy="2622844"/>
            </a:xfrm>
            <a:prstGeom prst="rect">
              <a:avLst/>
            </a:prstGeom>
          </p:spPr>
        </p:pic>
        <p:sp useBgFill="1">
          <p:nvSpPr>
            <p:cNvPr id="15" name="TextBox 14"/>
            <p:cNvSpPr txBox="1"/>
            <p:nvPr/>
          </p:nvSpPr>
          <p:spPr>
            <a:xfrm>
              <a:off x="6781801" y="3733800"/>
              <a:ext cx="2362199" cy="83099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Level 2 calorimeter transverse energy (</a:t>
              </a:r>
              <a:r>
                <a:rPr lang="en-US" sz="1600" dirty="0" err="1" smtClean="0"/>
                <a:t>MeV</a:t>
              </a:r>
              <a:r>
                <a:rPr lang="en-US" sz="1600" dirty="0" smtClean="0"/>
                <a:t>)</a:t>
              </a:r>
            </a:p>
            <a:p>
              <a:r>
                <a:rPr lang="en-US" sz="1600" dirty="0" smtClean="0"/>
                <a:t>Reference histogram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0800000">
              <a:off x="6248402" y="4419600"/>
              <a:ext cx="533398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16200000" flipH="1">
              <a:off x="7886698" y="4991099"/>
              <a:ext cx="685801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477000" y="4572000"/>
              <a:ext cx="16001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Measured: mismatch due to calibration laser pulses in this run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testing and monitoring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LHCC Referee Meeting with ATLAS – 7th July 2009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EF616C-B4A5-2A4E-8FBB-D641378D87D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5552" y="1524000"/>
            <a:ext cx="8766048" cy="472420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As learned from the 2008 run, it is essential to thoroughly test new menus and HLT algorithms with real data before online deployment</a:t>
            </a:r>
          </a:p>
          <a:p>
            <a:r>
              <a:rPr lang="en-US" dirty="0" smtClean="0"/>
              <a:t>Also, it is important to be able to react quickly to new problems – or risk wasting bandwidth collecting bad data</a:t>
            </a:r>
          </a:p>
          <a:p>
            <a:r>
              <a:rPr lang="en-US" dirty="0" smtClean="0"/>
              <a:t>The CAF is an essential part of the trigger strategy for this:</a:t>
            </a:r>
          </a:p>
          <a:p>
            <a:pPr lvl="1"/>
            <a:r>
              <a:rPr lang="en-US" dirty="0" smtClean="0"/>
              <a:t>Used for automatic re-processing events from the </a:t>
            </a:r>
            <a:r>
              <a:rPr lang="en-US" dirty="0" smtClean="0">
                <a:solidFill>
                  <a:srgbClr val="FF0000"/>
                </a:solidFill>
              </a:rPr>
              <a:t>debug</a:t>
            </a:r>
            <a:r>
              <a:rPr lang="en-US" dirty="0" smtClean="0"/>
              <a:t> stream, where an error condition occurred online – e.g. a time-out during a Level 2 data request</a:t>
            </a:r>
          </a:p>
          <a:p>
            <a:pPr lvl="1"/>
            <a:r>
              <a:rPr lang="en-US" dirty="0" smtClean="0"/>
              <a:t>Used to test new menus once they are loaded to the trigger configuration database and before they are deployed online</a:t>
            </a:r>
          </a:p>
          <a:p>
            <a:pPr lvl="1"/>
            <a:r>
              <a:rPr lang="en-US" dirty="0" smtClean="0"/>
              <a:t>Needs to provide access to RAW data from a small number of runs where a problem was identified until the debugging is completed </a:t>
            </a:r>
          </a:p>
          <a:p>
            <a:pPr lvl="2"/>
            <a:r>
              <a:rPr lang="en-US" dirty="0" smtClean="0"/>
              <a:t>This is essential and allows us to study problematic events offline, correct weaknesses in the software and test the fixes – it minimizes lost time and disruption to online running</a:t>
            </a:r>
          </a:p>
          <a:p>
            <a:r>
              <a:rPr lang="en-US" dirty="0" smtClean="0"/>
              <a:t>Other debugging tools are provided by: </a:t>
            </a:r>
          </a:p>
          <a:p>
            <a:pPr lvl="1"/>
            <a:r>
              <a:rPr lang="en-US" dirty="0" smtClean="0"/>
              <a:t>The monitoring histograms produced during event reconstruction at Tier 0 </a:t>
            </a:r>
          </a:p>
          <a:p>
            <a:pPr lvl="1"/>
            <a:r>
              <a:rPr lang="en-US" dirty="0" smtClean="0"/>
              <a:t>The production of commissioning </a:t>
            </a:r>
            <a:r>
              <a:rPr lang="en-US" dirty="0" err="1" smtClean="0"/>
              <a:t>ntuples</a:t>
            </a:r>
            <a:r>
              <a:rPr lang="en-US" dirty="0" smtClean="0"/>
              <a:t> at Tier 1 for fast analysis of problems (and Tier 0 for time-critical needs)  </a:t>
            </a:r>
          </a:p>
          <a:p>
            <a:pPr lvl="1"/>
            <a:r>
              <a:rPr lang="en-US" dirty="0" smtClean="0"/>
              <a:t>The “</a:t>
            </a:r>
            <a:r>
              <a:rPr lang="en-US" dirty="0" err="1" smtClean="0"/>
              <a:t>Preseries</a:t>
            </a:r>
            <a:r>
              <a:rPr lang="en-US" dirty="0" smtClean="0"/>
              <a:t>” </a:t>
            </a:r>
            <a:r>
              <a:rPr lang="en-US" dirty="0" err="1" smtClean="0"/>
              <a:t>subfarm</a:t>
            </a:r>
            <a:r>
              <a:rPr lang="en-US" dirty="0" smtClean="0"/>
              <a:t>: a set of</a:t>
            </a:r>
            <a:r>
              <a:rPr lang="en-US" dirty="0" smtClean="0"/>
              <a:t> HLT </a:t>
            </a:r>
            <a:r>
              <a:rPr lang="en-US" dirty="0" smtClean="0"/>
              <a:t>nodes serving as a test platform and not used for normal trigger processing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for the 2009/10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1648" y="1523999"/>
            <a:ext cx="8759952" cy="487680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set of reviews was done after last year’s run to examine critically what had been done </a:t>
            </a:r>
          </a:p>
          <a:p>
            <a:pPr lvl="1"/>
            <a:r>
              <a:rPr lang="en-US" dirty="0" smtClean="0"/>
              <a:t>Touched the following subjects: offline monitoring infrastructure, tools for online monitoring and debugging, shift crew operation and tools, information flow, timing measurements, configuration and streaming</a:t>
            </a:r>
          </a:p>
          <a:p>
            <a:r>
              <a:rPr lang="en-US" dirty="0" smtClean="0"/>
              <a:t>The trigger workshop in February 2009 was an important milestone: </a:t>
            </a:r>
          </a:p>
          <a:p>
            <a:pPr lvl="1"/>
            <a:r>
              <a:rPr lang="en-US" dirty="0" smtClean="0"/>
              <a:t>Reviewed the trigger activity in the 2008 single-beam and </a:t>
            </a:r>
            <a:r>
              <a:rPr lang="en-US" dirty="0" err="1" smtClean="0"/>
              <a:t>cosmics</a:t>
            </a:r>
            <a:r>
              <a:rPr lang="en-US" dirty="0" smtClean="0"/>
              <a:t> run and establish plans to prepare for the 2009 run</a:t>
            </a:r>
          </a:p>
          <a:p>
            <a:pPr lvl="2"/>
            <a:r>
              <a:rPr lang="en-US" sz="2053" dirty="0" smtClean="0">
                <a:hlinkClick r:id="rId2"/>
              </a:rPr>
              <a:t>https://twiki.cern.ch/twiki/bin/view/Atlas/TriggerWorkshop2009</a:t>
            </a:r>
            <a:r>
              <a:rPr lang="en-US" sz="2053" dirty="0" smtClean="0"/>
              <a:t> </a:t>
            </a:r>
          </a:p>
          <a:p>
            <a:pPr lvl="1"/>
            <a:r>
              <a:rPr lang="en-US" dirty="0" smtClean="0"/>
              <a:t>Led by panel from broader ATLAS community and with experience from other experiments</a:t>
            </a:r>
          </a:p>
          <a:p>
            <a:pPr lvl="1"/>
            <a:r>
              <a:rPr lang="en-US" dirty="0" smtClean="0"/>
              <a:t>Raised interest and involved people from detector, physics, combined performance, data preparation, etc</a:t>
            </a:r>
          </a:p>
          <a:p>
            <a:pPr lvl="1"/>
            <a:r>
              <a:rPr lang="en-US" dirty="0" smtClean="0"/>
              <a:t>Resulted in a report and ~80 identified action items with responsible people’s names attached </a:t>
            </a:r>
          </a:p>
          <a:p>
            <a:pPr lvl="2"/>
            <a:r>
              <a:rPr lang="en-US" dirty="0" smtClean="0"/>
              <a:t>Touching on all areas from trigger menus to monitoring, documentation, configuration etc</a:t>
            </a:r>
          </a:p>
          <a:p>
            <a:pPr lvl="2"/>
            <a:r>
              <a:rPr lang="en-US" dirty="0" smtClean="0"/>
              <a:t>We have been following up on these for the last five months in the various trigger domains </a:t>
            </a:r>
          </a:p>
          <a:p>
            <a:pPr lvl="2"/>
            <a:r>
              <a:rPr lang="en-US" dirty="0" smtClean="0"/>
              <a:t>Many translated into agreed procedures, software deliverables or tools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EF616C-B4A5-2A4E-8FBB-D641378D87D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083" cy="365125"/>
          </a:xfrm>
        </p:spPr>
        <p:txBody>
          <a:bodyPr/>
          <a:lstStyle/>
          <a:p>
            <a:r>
              <a:rPr lang="en-US" smtClean="0"/>
              <a:t>LHCC Referee Meeting with ATLAS – 7th July 2009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8834</TotalTime>
  <Words>2655</Words>
  <Application>Microsoft Macintosh PowerPoint</Application>
  <PresentationFormat>On-screen Show (4:3)</PresentationFormat>
  <Paragraphs>307</Paragraphs>
  <Slides>27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Median</vt:lpstr>
      <vt:lpstr>Trigger Status and Menu Optimization</vt:lpstr>
      <vt:lpstr>Outline</vt:lpstr>
      <vt:lpstr>Recent activity</vt:lpstr>
      <vt:lpstr>Single-beam and cosmic runs</vt:lpstr>
      <vt:lpstr>Highlights from cosmic runs</vt:lpstr>
      <vt:lpstr>Technical runs</vt:lpstr>
      <vt:lpstr>Monitoring and diagnosing problems</vt:lpstr>
      <vt:lpstr>Offline testing and monitoring</vt:lpstr>
      <vt:lpstr>Planning for the 2009/10 run</vt:lpstr>
      <vt:lpstr>Commissioning plans</vt:lpstr>
      <vt:lpstr>Menus for initial data</vt:lpstr>
      <vt:lpstr>Menu evolution</vt:lpstr>
      <vt:lpstr>Conclusions</vt:lpstr>
      <vt:lpstr>Backup slides</vt:lpstr>
      <vt:lpstr>Trigger stream overlap</vt:lpstr>
      <vt:lpstr>Trigger information for physics analysis</vt:lpstr>
      <vt:lpstr>Trigger menu configuration</vt:lpstr>
      <vt:lpstr>Web-based access to trigger configuration</vt:lpstr>
      <vt:lpstr>Types of bunch crossings</vt:lpstr>
      <vt:lpstr>Bunch groups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Trigger Status and Menu Optimization</dc:title>
  <dc:creator>Ricardo Goncalo</dc:creator>
  <cp:lastModifiedBy>Ricardo Goncalo</cp:lastModifiedBy>
  <cp:revision>104</cp:revision>
  <dcterms:created xsi:type="dcterms:W3CDTF">2009-07-05T06:42:44Z</dcterms:created>
  <dcterms:modified xsi:type="dcterms:W3CDTF">2009-07-07T00:15:33Z</dcterms:modified>
</cp:coreProperties>
</file>