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handoutMasterIdLst>
    <p:handoutMasterId r:id="rId15"/>
  </p:handoutMasterIdLst>
  <p:sldIdLst>
    <p:sldId id="256" r:id="rId2"/>
    <p:sldId id="277" r:id="rId3"/>
    <p:sldId id="278" r:id="rId4"/>
    <p:sldId id="270" r:id="rId5"/>
    <p:sldId id="271" r:id="rId6"/>
    <p:sldId id="272" r:id="rId7"/>
    <p:sldId id="273" r:id="rId8"/>
    <p:sldId id="274" r:id="rId9"/>
    <p:sldId id="275" r:id="rId10"/>
    <p:sldId id="276" r:id="rId11"/>
    <p:sldId id="268" r:id="rId12"/>
    <p:sldId id="26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1" d="100"/>
          <a:sy n="81" d="100"/>
        </p:scale>
        <p:origin x="-179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906E92-8877-B64A-8BD7-61C81CB5BFCB}" type="datetimeFigureOut">
              <a:rPr lang="en-US" smtClean="0"/>
              <a:t>16/06/15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EFA081-E08B-2346-A775-6FC186AA6BF8}" type="slidenum">
              <a:rPr lang="en-US" smtClean="0"/>
              <a:t>‹#›</a:t>
            </a:fld>
            <a:endParaRPr lang="en-US"/>
          </a:p>
        </p:txBody>
      </p:sp>
    </p:spTree>
    <p:extLst>
      <p:ext uri="{BB962C8B-B14F-4D97-AF65-F5344CB8AC3E}">
        <p14:creationId xmlns:p14="http://schemas.microsoft.com/office/powerpoint/2010/main" val="23875326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B1535-0EB0-CF4A-A41D-D82F1882EB49}" type="datetimeFigureOut">
              <a:rPr lang="en-US" smtClean="0"/>
              <a:t>16/06/15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2A1AB1-003F-5541-9963-B93BE0026674}" type="slidenum">
              <a:rPr lang="en-US" smtClean="0"/>
              <a:t>‹#›</a:t>
            </a:fld>
            <a:endParaRPr lang="en-US"/>
          </a:p>
        </p:txBody>
      </p:sp>
    </p:spTree>
    <p:extLst>
      <p:ext uri="{BB962C8B-B14F-4D97-AF65-F5344CB8AC3E}">
        <p14:creationId xmlns:p14="http://schemas.microsoft.com/office/powerpoint/2010/main" val="25965640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A1AB1-003F-5541-9963-B93BE0026674}" type="slidenum">
              <a:rPr lang="en-US" smtClean="0"/>
              <a:t>11</a:t>
            </a:fld>
            <a:endParaRPr lang="en-US"/>
          </a:p>
        </p:txBody>
      </p:sp>
    </p:spTree>
    <p:extLst>
      <p:ext uri="{BB962C8B-B14F-4D97-AF65-F5344CB8AC3E}">
        <p14:creationId xmlns:p14="http://schemas.microsoft.com/office/powerpoint/2010/main" val="216076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828963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703757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90247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362558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221680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19/05/15</a:t>
            </a:r>
            <a:endParaRPr lang="en-US"/>
          </a:p>
        </p:txBody>
      </p:sp>
      <p:sp>
        <p:nvSpPr>
          <p:cNvPr id="6" name="Footer Placeholder 5"/>
          <p:cNvSpPr>
            <a:spLocks noGrp="1"/>
          </p:cNvSpPr>
          <p:nvPr>
            <p:ph type="ftr" sz="quarter" idx="11"/>
          </p:nvPr>
        </p:nvSpPr>
        <p:spPr/>
        <p:txBody>
          <a:bodyPr/>
          <a:lstStyle/>
          <a:p>
            <a:r>
              <a:rPr lang="en-US" smtClean="0"/>
              <a:t>Jet Trigger Meeting</a:t>
            </a:r>
            <a:endParaRPr lang="en-US"/>
          </a:p>
        </p:txBody>
      </p:sp>
      <p:sp>
        <p:nvSpPr>
          <p:cNvPr id="7" name="Slide Number Placeholder 6"/>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336984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19/05/15</a:t>
            </a:r>
            <a:endParaRPr lang="en-US"/>
          </a:p>
        </p:txBody>
      </p:sp>
      <p:sp>
        <p:nvSpPr>
          <p:cNvPr id="8" name="Footer Placeholder 7"/>
          <p:cNvSpPr>
            <a:spLocks noGrp="1"/>
          </p:cNvSpPr>
          <p:nvPr>
            <p:ph type="ftr" sz="quarter" idx="11"/>
          </p:nvPr>
        </p:nvSpPr>
        <p:spPr/>
        <p:txBody>
          <a:bodyPr/>
          <a:lstStyle/>
          <a:p>
            <a:r>
              <a:rPr lang="en-US" smtClean="0"/>
              <a:t>Jet Trigger Meeting</a:t>
            </a:r>
            <a:endParaRPr lang="en-US"/>
          </a:p>
        </p:txBody>
      </p:sp>
      <p:sp>
        <p:nvSpPr>
          <p:cNvPr id="9" name="Slide Number Placeholder 8"/>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176142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19/05/15</a:t>
            </a:r>
            <a:endParaRPr lang="en-US"/>
          </a:p>
        </p:txBody>
      </p:sp>
      <p:sp>
        <p:nvSpPr>
          <p:cNvPr id="4" name="Footer Placeholder 3"/>
          <p:cNvSpPr>
            <a:spLocks noGrp="1"/>
          </p:cNvSpPr>
          <p:nvPr>
            <p:ph type="ftr" sz="quarter" idx="11"/>
          </p:nvPr>
        </p:nvSpPr>
        <p:spPr/>
        <p:txBody>
          <a:bodyPr/>
          <a:lstStyle/>
          <a:p>
            <a:r>
              <a:rPr lang="en-US" smtClean="0"/>
              <a:t>Jet Trigger Meeting</a:t>
            </a:r>
            <a:endParaRPr lang="en-US"/>
          </a:p>
        </p:txBody>
      </p:sp>
      <p:sp>
        <p:nvSpPr>
          <p:cNvPr id="5" name="Slide Number Placeholder 4"/>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1707861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19/05/15</a:t>
            </a:r>
            <a:endParaRPr lang="en-US"/>
          </a:p>
        </p:txBody>
      </p:sp>
      <p:sp>
        <p:nvSpPr>
          <p:cNvPr id="3" name="Footer Placeholder 2"/>
          <p:cNvSpPr>
            <a:spLocks noGrp="1"/>
          </p:cNvSpPr>
          <p:nvPr>
            <p:ph type="ftr" sz="quarter" idx="11"/>
          </p:nvPr>
        </p:nvSpPr>
        <p:spPr/>
        <p:txBody>
          <a:bodyPr/>
          <a:lstStyle/>
          <a:p>
            <a:r>
              <a:rPr lang="en-US" smtClean="0"/>
              <a:t>Jet Trigger Meeting</a:t>
            </a:r>
            <a:endParaRPr lang="en-US"/>
          </a:p>
        </p:txBody>
      </p:sp>
      <p:sp>
        <p:nvSpPr>
          <p:cNvPr id="4" name="Slide Number Placeholder 3"/>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254051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19/05/15</a:t>
            </a:r>
            <a:endParaRPr lang="en-US"/>
          </a:p>
        </p:txBody>
      </p:sp>
      <p:sp>
        <p:nvSpPr>
          <p:cNvPr id="6" name="Footer Placeholder 5"/>
          <p:cNvSpPr>
            <a:spLocks noGrp="1"/>
          </p:cNvSpPr>
          <p:nvPr>
            <p:ph type="ftr" sz="quarter" idx="11"/>
          </p:nvPr>
        </p:nvSpPr>
        <p:spPr/>
        <p:txBody>
          <a:bodyPr/>
          <a:lstStyle/>
          <a:p>
            <a:r>
              <a:rPr lang="en-US" smtClean="0"/>
              <a:t>Jet Trigger Meeting</a:t>
            </a:r>
            <a:endParaRPr lang="en-US"/>
          </a:p>
        </p:txBody>
      </p:sp>
      <p:sp>
        <p:nvSpPr>
          <p:cNvPr id="7" name="Slide Number Placeholder 6"/>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231155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19/05/15</a:t>
            </a:r>
            <a:endParaRPr lang="en-US"/>
          </a:p>
        </p:txBody>
      </p:sp>
      <p:sp>
        <p:nvSpPr>
          <p:cNvPr id="6" name="Footer Placeholder 5"/>
          <p:cNvSpPr>
            <a:spLocks noGrp="1"/>
          </p:cNvSpPr>
          <p:nvPr>
            <p:ph type="ftr" sz="quarter" idx="11"/>
          </p:nvPr>
        </p:nvSpPr>
        <p:spPr/>
        <p:txBody>
          <a:bodyPr/>
          <a:lstStyle/>
          <a:p>
            <a:r>
              <a:rPr lang="en-US" smtClean="0"/>
              <a:t>Jet Trigger Meeting</a:t>
            </a:r>
            <a:endParaRPr lang="en-US"/>
          </a:p>
        </p:txBody>
      </p:sp>
      <p:sp>
        <p:nvSpPr>
          <p:cNvPr id="7" name="Slide Number Placeholder 6"/>
          <p:cNvSpPr>
            <a:spLocks noGrp="1"/>
          </p:cNvSpPr>
          <p:nvPr>
            <p:ph type="sldNum" sz="quarter" idx="12"/>
          </p:nvPr>
        </p:nvSpPr>
        <p:spPr/>
        <p:txBody>
          <a:bodyPr/>
          <a:lstStyle/>
          <a:p>
            <a:fld id="{36D158E0-DC00-2042-9AE1-1BFCCA18E889}" type="slidenum">
              <a:rPr lang="en-US" smtClean="0"/>
              <a:t>‹#›</a:t>
            </a:fld>
            <a:endParaRPr lang="en-US"/>
          </a:p>
        </p:txBody>
      </p:sp>
    </p:spTree>
    <p:extLst>
      <p:ext uri="{BB962C8B-B14F-4D97-AF65-F5344CB8AC3E}">
        <p14:creationId xmlns:p14="http://schemas.microsoft.com/office/powerpoint/2010/main" val="5818190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19/05/15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Jet Trigger Meeting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58E0-DC00-2042-9AE1-1BFCCA18E889}" type="slidenum">
              <a:rPr lang="en-US" smtClean="0"/>
              <a:t>‹#›</a:t>
            </a:fld>
            <a:endParaRPr lang="en-US"/>
          </a:p>
        </p:txBody>
      </p:sp>
    </p:spTree>
    <p:extLst>
      <p:ext uri="{BB962C8B-B14F-4D97-AF65-F5344CB8AC3E}">
        <p14:creationId xmlns:p14="http://schemas.microsoft.com/office/powerpoint/2010/main" val="1341788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wiki.cern.ch/twiki/bin/view/Atlas/JetSliceValidation" TargetMode="Externa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vernote.com/OutboundRedirect.action?dest=https://indico.cern.ch/event/354893/" TargetMode="Externa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vernote.com/OutboundRedirect.action?dest=https://twiki.cern.ch/twiki/bin/view/Atlas/HowToEmulateTheTrigger" TargetMode="External"/><Relationship Id="rId3" Type="http://schemas.openxmlformats.org/officeDocument/2006/relationships/hyperlink" Target="https://twiki.cern.ch/twiki/bin/view/Atlas/JetTriggerEmula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65654"/>
            <a:ext cx="7772400" cy="821852"/>
          </a:xfrm>
        </p:spPr>
        <p:txBody>
          <a:bodyPr/>
          <a:lstStyle/>
          <a:p>
            <a:r>
              <a:rPr lang="en-US" dirty="0" smtClean="0"/>
              <a:t>Jet Trigger News</a:t>
            </a:r>
            <a:endParaRPr lang="en-US" dirty="0"/>
          </a:p>
        </p:txBody>
      </p:sp>
      <p:sp>
        <p:nvSpPr>
          <p:cNvPr id="3" name="Subtitle 2"/>
          <p:cNvSpPr>
            <a:spLocks noGrp="1"/>
          </p:cNvSpPr>
          <p:nvPr>
            <p:ph type="subTitle" idx="1"/>
          </p:nvPr>
        </p:nvSpPr>
        <p:spPr>
          <a:xfrm>
            <a:off x="1371600" y="5084657"/>
            <a:ext cx="6400800" cy="1752600"/>
          </a:xfrm>
        </p:spPr>
        <p:txBody>
          <a:bodyPr>
            <a:normAutofit fontScale="92500" lnSpcReduction="20000"/>
          </a:bodyPr>
          <a:lstStyle/>
          <a:p>
            <a:r>
              <a:rPr lang="en-US" dirty="0" err="1" smtClean="0"/>
              <a:t>R.Goncalo</a:t>
            </a:r>
            <a:r>
              <a:rPr lang="en-US" dirty="0" smtClean="0"/>
              <a:t> (LIP), </a:t>
            </a:r>
            <a:r>
              <a:rPr lang="en-US" dirty="0" err="1" smtClean="0"/>
              <a:t>D.Miller</a:t>
            </a:r>
            <a:r>
              <a:rPr lang="en-US" dirty="0" smtClean="0"/>
              <a:t> (Chicago), Andy Pilkington (Manchester)</a:t>
            </a:r>
          </a:p>
          <a:p>
            <a:r>
              <a:rPr lang="en-US" dirty="0" smtClean="0"/>
              <a:t>Jet Trigger Signature Group Meeting</a:t>
            </a:r>
          </a:p>
          <a:p>
            <a:r>
              <a:rPr lang="en-US" dirty="0" smtClean="0"/>
              <a:t>16 June 2015</a:t>
            </a:r>
            <a:endParaRPr lang="en-US" dirty="0"/>
          </a:p>
        </p:txBody>
      </p:sp>
      <p:pic>
        <p:nvPicPr>
          <p:cNvPr id="5" name="Picture 4"/>
          <p:cNvPicPr>
            <a:picLocks noChangeAspect="1"/>
          </p:cNvPicPr>
          <p:nvPr/>
        </p:nvPicPr>
        <p:blipFill>
          <a:blip r:embed="rId2"/>
          <a:stretch>
            <a:fillRect/>
          </a:stretch>
        </p:blipFill>
        <p:spPr>
          <a:xfrm>
            <a:off x="2075087" y="1820405"/>
            <a:ext cx="4896378" cy="3264252"/>
          </a:xfrm>
          <a:prstGeom prst="rect">
            <a:avLst/>
          </a:prstGeom>
        </p:spPr>
      </p:pic>
    </p:spTree>
    <p:extLst>
      <p:ext uri="{BB962C8B-B14F-4D97-AF65-F5344CB8AC3E}">
        <p14:creationId xmlns:p14="http://schemas.microsoft.com/office/powerpoint/2010/main" val="14873844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 Future developments &amp; Other </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New </a:t>
            </a:r>
            <a:r>
              <a:rPr lang="en-US" dirty="0"/>
              <a:t>studies - </a:t>
            </a:r>
            <a:r>
              <a:rPr lang="en-US" b="1" dirty="0"/>
              <a:t>David &amp; Andy?</a:t>
            </a:r>
            <a:endParaRPr lang="en-US" dirty="0"/>
          </a:p>
          <a:p>
            <a:pPr lvl="1"/>
            <a:r>
              <a:rPr lang="en-US" dirty="0"/>
              <a:t>Check the HLT jet menu used in the ATLAS+IBL and ATLAS+ITK simulation samples to ensure that it has a reasonable representation of the various types of planned triggers and that </a:t>
            </a:r>
            <a:r>
              <a:rPr lang="en-US" dirty="0" smtClean="0"/>
              <a:t>the </a:t>
            </a:r>
            <a:r>
              <a:rPr lang="en-US" dirty="0"/>
              <a:t>D3PDDumper properly outputs everything we need</a:t>
            </a:r>
            <a:r>
              <a:rPr lang="en-US" dirty="0" smtClean="0"/>
              <a:t>?	</a:t>
            </a:r>
            <a:endParaRPr lang="en-US" dirty="0"/>
          </a:p>
          <a:p>
            <a:pPr lvl="1"/>
            <a:r>
              <a:rPr lang="en-US" dirty="0"/>
              <a:t>What are your current plans for implementing the substructure quantities in the EF trigger?  Do you plan to use the standard offline filtering values?  Any taggers? JMS?  It would be useful to schedule a presentation at an upcoming Substructure meeting.</a:t>
            </a:r>
          </a:p>
          <a:p>
            <a:pPr marL="514350" indent="-514350">
              <a:buFont typeface="+mj-lt"/>
              <a:buAutoNum type="arabicPeriod"/>
            </a:pPr>
            <a:endParaRPr lang="en-US" dirty="0" smtClean="0"/>
          </a:p>
          <a:p>
            <a:pPr marL="514350" indent="-514350">
              <a:buFont typeface="+mj-lt"/>
              <a:buAutoNum type="arabicPeriod"/>
            </a:pPr>
            <a:r>
              <a:rPr lang="en-US" dirty="0" smtClean="0"/>
              <a:t>Add </a:t>
            </a:r>
            <a:r>
              <a:rPr lang="en-US" dirty="0"/>
              <a:t>HLT jets into </a:t>
            </a:r>
            <a:r>
              <a:rPr lang="en-US" dirty="0" err="1"/>
              <a:t>dijet</a:t>
            </a:r>
            <a:r>
              <a:rPr lang="en-US" dirty="0"/>
              <a:t> eta </a:t>
            </a:r>
            <a:r>
              <a:rPr lang="en-US" dirty="0" err="1"/>
              <a:t>intercalibration</a:t>
            </a:r>
            <a:endParaRPr lang="en-US" dirty="0"/>
          </a:p>
          <a:p>
            <a:pPr lvl="1"/>
            <a:r>
              <a:rPr lang="en-US" b="1" dirty="0"/>
              <a:t>Michaela – done</a:t>
            </a:r>
          </a:p>
          <a:p>
            <a:pPr marL="514350" indent="-514350">
              <a:buFont typeface="+mj-lt"/>
              <a:buAutoNum type="arabicPeriod"/>
            </a:pPr>
            <a:endParaRPr lang="en-US" dirty="0" smtClean="0"/>
          </a:p>
          <a:p>
            <a:pPr marL="514350" indent="-514350">
              <a:buFont typeface="+mj-lt"/>
              <a:buAutoNum type="arabicPeriod"/>
            </a:pPr>
            <a:r>
              <a:rPr lang="en-US" dirty="0" smtClean="0"/>
              <a:t>2011 </a:t>
            </a:r>
            <a:r>
              <a:rPr lang="en-US" dirty="0"/>
              <a:t>paper </a:t>
            </a:r>
            <a:r>
              <a:rPr lang="en-US" dirty="0" smtClean="0"/>
              <a:t>– </a:t>
            </a:r>
            <a:r>
              <a:rPr lang="en-US" b="1" dirty="0" smtClean="0"/>
              <a:t>Mark Sutton, Mario, Sue, Ricardo</a:t>
            </a:r>
            <a:endParaRPr lang="en-US" dirty="0"/>
          </a:p>
          <a:p>
            <a:endParaRPr lang="en-US"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10</a:t>
            </a:fld>
            <a:endParaRPr lang="en-US"/>
          </a:p>
        </p:txBody>
      </p:sp>
    </p:spTree>
    <p:extLst>
      <p:ext uri="{BB962C8B-B14F-4D97-AF65-F5344CB8AC3E}">
        <p14:creationId xmlns:p14="http://schemas.microsoft.com/office/powerpoint/2010/main" val="3611562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09419" y="2947823"/>
            <a:ext cx="2410381" cy="1565329"/>
          </a:xfrm>
          <a:prstGeom prst="rect">
            <a:avLst/>
          </a:prstGeom>
        </p:spPr>
      </p:pic>
      <p:sp>
        <p:nvSpPr>
          <p:cNvPr id="2" name="Title 1"/>
          <p:cNvSpPr>
            <a:spLocks noGrp="1"/>
          </p:cNvSpPr>
          <p:nvPr>
            <p:ph type="title"/>
          </p:nvPr>
        </p:nvSpPr>
        <p:spPr/>
        <p:txBody>
          <a:bodyPr/>
          <a:lstStyle/>
          <a:p>
            <a:r>
              <a:rPr lang="en-US" dirty="0" smtClean="0"/>
              <a:t>Passing the baton</a:t>
            </a:r>
            <a:endParaRPr lang="en-US" dirty="0"/>
          </a:p>
        </p:txBody>
      </p:sp>
      <p:sp>
        <p:nvSpPr>
          <p:cNvPr id="3" name="Content Placeholder 2"/>
          <p:cNvSpPr>
            <a:spLocks noGrp="1"/>
          </p:cNvSpPr>
          <p:nvPr>
            <p:ph idx="1"/>
          </p:nvPr>
        </p:nvSpPr>
        <p:spPr>
          <a:xfrm>
            <a:off x="300423" y="980215"/>
            <a:ext cx="3152219" cy="5451927"/>
          </a:xfrm>
        </p:spPr>
        <p:txBody>
          <a:bodyPr>
            <a:normAutofit fontScale="85000" lnSpcReduction="20000"/>
          </a:bodyPr>
          <a:lstStyle/>
          <a:p>
            <a:pPr marL="0" indent="0">
              <a:buNone/>
            </a:pPr>
            <a:r>
              <a:rPr lang="en-US" dirty="0" smtClean="0"/>
              <a:t>On July 1</a:t>
            </a:r>
            <a:r>
              <a:rPr lang="en-US" baseline="30000" dirty="0" smtClean="0"/>
              <a:t>st</a:t>
            </a:r>
            <a:r>
              <a:rPr lang="en-US" dirty="0" smtClean="0"/>
              <a:t> </a:t>
            </a:r>
          </a:p>
          <a:p>
            <a:r>
              <a:rPr lang="en-US" dirty="0" smtClean="0"/>
              <a:t>Ricardo retires from Jet Trigger </a:t>
            </a:r>
            <a:r>
              <a:rPr lang="en-US" dirty="0" err="1" smtClean="0"/>
              <a:t>convenership</a:t>
            </a:r>
            <a:r>
              <a:rPr lang="en-US" dirty="0" smtClean="0"/>
              <a:t> to a life of leisure</a:t>
            </a:r>
          </a:p>
          <a:p>
            <a:r>
              <a:rPr lang="en-US" dirty="0" smtClean="0"/>
              <a:t>David becomes convener until </a:t>
            </a:r>
            <a:r>
              <a:rPr lang="en-US" dirty="0"/>
              <a:t>October </a:t>
            </a:r>
            <a:r>
              <a:rPr lang="en-US" dirty="0" smtClean="0"/>
              <a:t>1</a:t>
            </a:r>
            <a:r>
              <a:rPr lang="en-US" baseline="30000" dirty="0" smtClean="0"/>
              <a:t>st</a:t>
            </a:r>
            <a:endParaRPr lang="en-US" dirty="0" smtClean="0"/>
          </a:p>
          <a:p>
            <a:r>
              <a:rPr lang="en-US" dirty="0"/>
              <a:t>Andy Pilkington becomes deputy </a:t>
            </a:r>
          </a:p>
          <a:p>
            <a:r>
              <a:rPr lang="en-US" dirty="0" smtClean="0"/>
              <a:t>Then David goes to the  greener pastures of Jet/MET CP group. Congrats!</a:t>
            </a:r>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11</a:t>
            </a:fld>
            <a:endParaRPr lang="en-US"/>
          </a:p>
        </p:txBody>
      </p:sp>
      <p:pic>
        <p:nvPicPr>
          <p:cNvPr id="9" name="Picture 8"/>
          <p:cNvPicPr>
            <a:picLocks noChangeAspect="1"/>
          </p:cNvPicPr>
          <p:nvPr/>
        </p:nvPicPr>
        <p:blipFill>
          <a:blip r:embed="rId4"/>
          <a:stretch>
            <a:fillRect/>
          </a:stretch>
        </p:blipFill>
        <p:spPr>
          <a:xfrm>
            <a:off x="7148964" y="2869424"/>
            <a:ext cx="1509602" cy="1677336"/>
          </a:xfrm>
          <a:prstGeom prst="rect">
            <a:avLst/>
          </a:prstGeom>
        </p:spPr>
      </p:pic>
      <p:pic>
        <p:nvPicPr>
          <p:cNvPr id="10" name="Picture 9"/>
          <p:cNvPicPr>
            <a:picLocks noChangeAspect="1"/>
          </p:cNvPicPr>
          <p:nvPr/>
        </p:nvPicPr>
        <p:blipFill>
          <a:blip r:embed="rId5"/>
          <a:stretch>
            <a:fillRect/>
          </a:stretch>
        </p:blipFill>
        <p:spPr>
          <a:xfrm>
            <a:off x="6198828" y="1417638"/>
            <a:ext cx="1288758" cy="1718344"/>
          </a:xfrm>
          <a:prstGeom prst="rect">
            <a:avLst/>
          </a:prstGeom>
        </p:spPr>
      </p:pic>
      <p:pic>
        <p:nvPicPr>
          <p:cNvPr id="11" name="Picture 10"/>
          <p:cNvPicPr>
            <a:picLocks noChangeAspect="1"/>
          </p:cNvPicPr>
          <p:nvPr/>
        </p:nvPicPr>
        <p:blipFill>
          <a:blip r:embed="rId6"/>
          <a:stretch>
            <a:fillRect/>
          </a:stretch>
        </p:blipFill>
        <p:spPr>
          <a:xfrm>
            <a:off x="6214677" y="4327240"/>
            <a:ext cx="1492302" cy="2089222"/>
          </a:xfrm>
          <a:prstGeom prst="rect">
            <a:avLst/>
          </a:prstGeom>
        </p:spPr>
      </p:pic>
    </p:spTree>
    <p:extLst>
      <p:ext uri="{BB962C8B-B14F-4D97-AF65-F5344CB8AC3E}">
        <p14:creationId xmlns:p14="http://schemas.microsoft.com/office/powerpoint/2010/main" val="1802147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95866" y="1495368"/>
            <a:ext cx="7687733" cy="5081111"/>
          </a:xfrm>
          <a:prstGeom prst="rect">
            <a:avLst/>
          </a:prstGeom>
        </p:spPr>
      </p:pic>
      <p:sp>
        <p:nvSpPr>
          <p:cNvPr id="2" name="Title 1"/>
          <p:cNvSpPr>
            <a:spLocks noGrp="1"/>
          </p:cNvSpPr>
          <p:nvPr>
            <p:ph type="title"/>
          </p:nvPr>
        </p:nvSpPr>
        <p:spPr>
          <a:xfrm>
            <a:off x="457200" y="274638"/>
            <a:ext cx="8229600" cy="893762"/>
          </a:xfrm>
        </p:spPr>
        <p:txBody>
          <a:bodyPr/>
          <a:lstStyle/>
          <a:p>
            <a:r>
              <a:rPr lang="en-US" dirty="0" smtClean="0">
                <a:solidFill>
                  <a:schemeClr val="bg1"/>
                </a:solidFill>
              </a:rPr>
              <a:t>First LHC Run-II Collisions!</a:t>
            </a:r>
            <a:endParaRPr lang="en-US" dirty="0">
              <a:solidFill>
                <a:schemeClr val="bg1"/>
              </a:solidFill>
            </a:endParaRPr>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12</a:t>
            </a:fld>
            <a:endParaRPr lang="en-US"/>
          </a:p>
        </p:txBody>
      </p:sp>
      <p:sp>
        <p:nvSpPr>
          <p:cNvPr id="9" name="TextBox 8"/>
          <p:cNvSpPr txBox="1"/>
          <p:nvPr/>
        </p:nvSpPr>
        <p:spPr>
          <a:xfrm>
            <a:off x="457200" y="1168400"/>
            <a:ext cx="8365067" cy="646331"/>
          </a:xfrm>
          <a:prstGeom prst="rect">
            <a:avLst/>
          </a:prstGeom>
          <a:noFill/>
        </p:spPr>
        <p:txBody>
          <a:bodyPr wrap="square" rtlCol="0">
            <a:spAutoFit/>
          </a:bodyPr>
          <a:lstStyle/>
          <a:p>
            <a:r>
              <a:rPr lang="en-US" dirty="0">
                <a:solidFill>
                  <a:srgbClr val="FFFFFF"/>
                </a:solidFill>
              </a:rPr>
              <a:t>Display of one of the first collision events recorded at 900 </a:t>
            </a:r>
            <a:r>
              <a:rPr lang="en-US" dirty="0" err="1">
                <a:solidFill>
                  <a:srgbClr val="FFFFFF"/>
                </a:solidFill>
              </a:rPr>
              <a:t>GeV</a:t>
            </a:r>
            <a:r>
              <a:rPr lang="en-US" dirty="0">
                <a:solidFill>
                  <a:srgbClr val="FFFFFF"/>
                </a:solidFill>
              </a:rPr>
              <a:t> </a:t>
            </a:r>
            <a:r>
              <a:rPr lang="en-US" dirty="0" err="1">
                <a:solidFill>
                  <a:srgbClr val="FFFFFF"/>
                </a:solidFill>
              </a:rPr>
              <a:t>centre</a:t>
            </a:r>
            <a:r>
              <a:rPr lang="en-US" dirty="0">
                <a:solidFill>
                  <a:srgbClr val="FFFFFF"/>
                </a:solidFill>
              </a:rPr>
              <a:t>-of-mass energy on 5 May, 2015. Tracks are reconstructed from hits in the SCT and TRT detectors.</a:t>
            </a:r>
          </a:p>
        </p:txBody>
      </p:sp>
    </p:spTree>
    <p:extLst>
      <p:ext uri="{BB962C8B-B14F-4D97-AF65-F5344CB8AC3E}">
        <p14:creationId xmlns:p14="http://schemas.microsoft.com/office/powerpoint/2010/main" val="382923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788430" y="1"/>
            <a:ext cx="2355570" cy="1562990"/>
          </a:xfrm>
          <a:prstGeom prst="rect">
            <a:avLst/>
          </a:prstGeom>
        </p:spPr>
      </p:pic>
      <p:sp>
        <p:nvSpPr>
          <p:cNvPr id="2" name="Title 1"/>
          <p:cNvSpPr>
            <a:spLocks noGrp="1"/>
          </p:cNvSpPr>
          <p:nvPr>
            <p:ph type="title"/>
          </p:nvPr>
        </p:nvSpPr>
        <p:spPr/>
        <p:txBody>
          <a:bodyPr/>
          <a:lstStyle/>
          <a:p>
            <a:r>
              <a:rPr lang="en-US" dirty="0" smtClean="0"/>
              <a:t>OTP Accounting</a:t>
            </a:r>
            <a:endParaRPr lang="en-US" dirty="0"/>
          </a:p>
        </p:txBody>
      </p:sp>
      <p:sp>
        <p:nvSpPr>
          <p:cNvPr id="3" name="Content Placeholder 2"/>
          <p:cNvSpPr>
            <a:spLocks noGrp="1"/>
          </p:cNvSpPr>
          <p:nvPr>
            <p:ph idx="1"/>
          </p:nvPr>
        </p:nvSpPr>
        <p:spPr>
          <a:xfrm>
            <a:off x="188131" y="1417638"/>
            <a:ext cx="8842205" cy="5073844"/>
          </a:xfrm>
        </p:spPr>
        <p:txBody>
          <a:bodyPr>
            <a:normAutofit fontScale="70000" lnSpcReduction="20000"/>
          </a:bodyPr>
          <a:lstStyle/>
          <a:p>
            <a:r>
              <a:rPr lang="en-US" dirty="0" smtClean="0"/>
              <a:t>Please send us your estimates </a:t>
            </a:r>
            <a:r>
              <a:rPr lang="en-US" b="1" dirty="0" smtClean="0"/>
              <a:t>by Monday next week</a:t>
            </a:r>
          </a:p>
          <a:p>
            <a:endParaRPr lang="en-US" dirty="0"/>
          </a:p>
          <a:p>
            <a:r>
              <a:rPr lang="en-US" dirty="0"/>
              <a:t>Regarding effort estimate for each person:</a:t>
            </a:r>
          </a:p>
          <a:p>
            <a:pPr lvl="1"/>
            <a:r>
              <a:rPr lang="en-US" dirty="0"/>
              <a:t>Units are </a:t>
            </a:r>
            <a:r>
              <a:rPr lang="en-US" b="1" dirty="0"/>
              <a:t>FTE fraction</a:t>
            </a:r>
            <a:r>
              <a:rPr lang="en-US" dirty="0"/>
              <a:t>. This is a rate so it is independent of the amount of time the task has been done for. Please just give </a:t>
            </a:r>
            <a:r>
              <a:rPr lang="en-US" b="1" dirty="0"/>
              <a:t>the average effort during the months worked</a:t>
            </a:r>
            <a:r>
              <a:rPr lang="en-US" dirty="0"/>
              <a:t>.</a:t>
            </a:r>
          </a:p>
          <a:p>
            <a:pPr lvl="1"/>
            <a:r>
              <a:rPr lang="en-US" dirty="0"/>
              <a:t>1 FTE corresponds to 1 person working 8 hours per day, 5 days per week.</a:t>
            </a:r>
          </a:p>
          <a:p>
            <a:pPr lvl="1"/>
            <a:r>
              <a:rPr lang="en-US" dirty="0"/>
              <a:t>e.g. if someone worked half their time for the year so far, enter 0.5 with a start month of January and end month of June</a:t>
            </a:r>
          </a:p>
          <a:p>
            <a:pPr lvl="1"/>
            <a:r>
              <a:rPr lang="en-US" dirty="0"/>
              <a:t>e.g. if someone worked half their time from April onwards, enter 0.5 with a start month of April and end month of June</a:t>
            </a:r>
          </a:p>
          <a:p>
            <a:pPr lvl="1"/>
            <a:r>
              <a:rPr lang="en-US" dirty="0" smtClean="0"/>
              <a:t>One </a:t>
            </a:r>
            <a:r>
              <a:rPr lang="en-US" dirty="0"/>
              <a:t>decimal place, i.e. 10% precision, will suffice.</a:t>
            </a:r>
          </a:p>
          <a:p>
            <a:endParaRPr lang="en-US" dirty="0" smtClean="0"/>
          </a:p>
          <a:p>
            <a:r>
              <a:rPr lang="en-US" dirty="0" smtClean="0"/>
              <a:t>Please </a:t>
            </a:r>
            <a:r>
              <a:rPr lang="en-US" dirty="0"/>
              <a:t>note this is </a:t>
            </a:r>
            <a:r>
              <a:rPr lang="en-US" b="1" dirty="0"/>
              <a:t>only class 3</a:t>
            </a:r>
            <a:r>
              <a:rPr lang="en-US" dirty="0"/>
              <a:t> - class 1 &amp; 2 tasks are entered directly into OTP when booked.</a:t>
            </a:r>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2</a:t>
            </a:fld>
            <a:endParaRPr lang="en-US"/>
          </a:p>
        </p:txBody>
      </p:sp>
    </p:spTree>
    <p:extLst>
      <p:ext uri="{BB962C8B-B14F-4D97-AF65-F5344CB8AC3E}">
        <p14:creationId xmlns:p14="http://schemas.microsoft.com/office/powerpoint/2010/main" val="205208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2716"/>
          </a:xfrm>
        </p:spPr>
        <p:txBody>
          <a:bodyPr/>
          <a:lstStyle/>
          <a:p>
            <a:r>
              <a:rPr lang="en-US" dirty="0" smtClean="0"/>
              <a:t>Jet Trigger Documentation</a:t>
            </a:r>
            <a:endParaRPr lang="en-US" dirty="0"/>
          </a:p>
        </p:txBody>
      </p:sp>
      <p:sp>
        <p:nvSpPr>
          <p:cNvPr id="3" name="Content Placeholder 2"/>
          <p:cNvSpPr>
            <a:spLocks noGrp="1"/>
          </p:cNvSpPr>
          <p:nvPr>
            <p:ph sz="half" idx="1"/>
          </p:nvPr>
        </p:nvSpPr>
        <p:spPr>
          <a:xfrm>
            <a:off x="99487" y="1207355"/>
            <a:ext cx="8868139" cy="1332790"/>
          </a:xfrm>
        </p:spPr>
        <p:txBody>
          <a:bodyPr>
            <a:normAutofit fontScale="77500" lnSpcReduction="20000"/>
          </a:bodyPr>
          <a:lstStyle/>
          <a:p>
            <a:r>
              <a:rPr lang="en-US" dirty="0"/>
              <a:t>Jet Trigger Validation </a:t>
            </a:r>
            <a:r>
              <a:rPr lang="en-US" dirty="0" smtClean="0"/>
              <a:t>Wiki</a:t>
            </a:r>
          </a:p>
          <a:p>
            <a:pPr marL="0" indent="0">
              <a:buNone/>
            </a:pPr>
            <a:r>
              <a:rPr lang="en-US" dirty="0" smtClean="0">
                <a:hlinkClick r:id="rId2"/>
              </a:rPr>
              <a:t>https</a:t>
            </a:r>
            <a:r>
              <a:rPr lang="en-US" dirty="0">
                <a:hlinkClick r:id="rId2"/>
              </a:rPr>
              <a:t>://twiki.cern.ch/twiki/bin/view/Atlas/</a:t>
            </a:r>
            <a:r>
              <a:rPr lang="en-US" dirty="0" smtClean="0">
                <a:hlinkClick r:id="rId2"/>
              </a:rPr>
              <a:t>JetSliceValidation</a:t>
            </a:r>
            <a:endParaRPr lang="en-US" dirty="0"/>
          </a:p>
          <a:p>
            <a:pPr lvl="1"/>
            <a:r>
              <a:rPr lang="en-US" dirty="0" smtClean="0"/>
              <a:t>Ana updated the wiki (THANKS!)</a:t>
            </a:r>
          </a:p>
          <a:p>
            <a:pPr lvl="1"/>
            <a:r>
              <a:rPr lang="en-US" dirty="0" smtClean="0"/>
              <a:t>Comments?</a:t>
            </a:r>
          </a:p>
        </p:txBody>
      </p:sp>
      <p:sp>
        <p:nvSpPr>
          <p:cNvPr id="7" name="Content Placeholder 6"/>
          <p:cNvSpPr>
            <a:spLocks noGrp="1"/>
          </p:cNvSpPr>
          <p:nvPr>
            <p:ph sz="half" idx="2"/>
          </p:nvPr>
        </p:nvSpPr>
        <p:spPr>
          <a:xfrm>
            <a:off x="99487" y="2540145"/>
            <a:ext cx="4038600" cy="1536631"/>
          </a:xfrm>
        </p:spPr>
        <p:txBody>
          <a:bodyPr>
            <a:normAutofit fontScale="77500" lnSpcReduction="20000"/>
          </a:bodyPr>
          <a:lstStyle/>
          <a:p>
            <a:r>
              <a:rPr lang="en-US" dirty="0"/>
              <a:t>Jet Trigger internal note:</a:t>
            </a:r>
          </a:p>
          <a:p>
            <a:pPr lvl="1"/>
            <a:r>
              <a:rPr lang="en-US" dirty="0" smtClean="0"/>
              <a:t>Intro &amp; Menu parts </a:t>
            </a:r>
            <a:r>
              <a:rPr lang="en-US" dirty="0"/>
              <a:t>progressing</a:t>
            </a:r>
          </a:p>
          <a:p>
            <a:pPr lvl="1"/>
            <a:r>
              <a:rPr lang="en-US" dirty="0"/>
              <a:t>Split </a:t>
            </a:r>
            <a:r>
              <a:rPr lang="en-US" dirty="0" smtClean="0"/>
              <a:t>main file </a:t>
            </a:r>
            <a:r>
              <a:rPr lang="en-US" dirty="0" err="1" smtClean="0"/>
              <a:t>jet.tex</a:t>
            </a:r>
            <a:r>
              <a:rPr lang="en-US" dirty="0" smtClean="0"/>
              <a:t> </a:t>
            </a:r>
            <a:r>
              <a:rPr lang="en-US" dirty="0"/>
              <a:t>into different files so people can add edit </a:t>
            </a:r>
            <a:r>
              <a:rPr lang="en-US" dirty="0" smtClean="0"/>
              <a:t>concurrently</a:t>
            </a:r>
            <a:endParaRPr lang="en-US"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3</a:t>
            </a:fld>
            <a:endParaRPr lang="en-US"/>
          </a:p>
        </p:txBody>
      </p:sp>
      <p:pic>
        <p:nvPicPr>
          <p:cNvPr id="8" name="Picture 7"/>
          <p:cNvPicPr>
            <a:picLocks noChangeAspect="1"/>
          </p:cNvPicPr>
          <p:nvPr/>
        </p:nvPicPr>
        <p:blipFill>
          <a:blip r:embed="rId3"/>
          <a:stretch>
            <a:fillRect/>
          </a:stretch>
        </p:blipFill>
        <p:spPr>
          <a:xfrm>
            <a:off x="4414877" y="1912950"/>
            <a:ext cx="4552749" cy="3772070"/>
          </a:xfrm>
          <a:prstGeom prst="rect">
            <a:avLst/>
          </a:prstGeom>
        </p:spPr>
      </p:pic>
      <p:sp>
        <p:nvSpPr>
          <p:cNvPr id="9" name="TextBox 8"/>
          <p:cNvSpPr txBox="1"/>
          <p:nvPr/>
        </p:nvSpPr>
        <p:spPr>
          <a:xfrm>
            <a:off x="239772" y="4413151"/>
            <a:ext cx="8497296" cy="2308324"/>
          </a:xfrm>
          <a:prstGeom prst="rect">
            <a:avLst/>
          </a:prstGeom>
          <a:noFill/>
        </p:spPr>
        <p:txBody>
          <a:bodyPr wrap="square" rtlCol="0">
            <a:spAutoFit/>
          </a:bodyPr>
          <a:lstStyle/>
          <a:p>
            <a:r>
              <a:rPr lang="en-US" dirty="0" smtClean="0"/>
              <a:t>Instructions:</a:t>
            </a:r>
          </a:p>
          <a:p>
            <a:r>
              <a:rPr lang="en-US" dirty="0"/>
              <a:t>Make </a:t>
            </a:r>
            <a:r>
              <a:rPr lang="en-US" dirty="0" err="1"/>
              <a:t>pdf</a:t>
            </a:r>
            <a:r>
              <a:rPr lang="en-US" dirty="0"/>
              <a:t>:</a:t>
            </a:r>
          </a:p>
          <a:p>
            <a:pPr lvl="1"/>
            <a:r>
              <a:rPr lang="en-US" dirty="0" smtClean="0">
                <a:latin typeface="Courier"/>
                <a:cs typeface="Courier"/>
              </a:rPr>
              <a:t>cd </a:t>
            </a:r>
            <a:r>
              <a:rPr lang="en-US" dirty="0">
                <a:latin typeface="Courier"/>
                <a:cs typeface="Courier"/>
              </a:rPr>
              <a:t>trunk</a:t>
            </a:r>
          </a:p>
          <a:p>
            <a:pPr lvl="1"/>
            <a:r>
              <a:rPr lang="en-US" dirty="0">
                <a:latin typeface="Courier"/>
                <a:cs typeface="Courier"/>
              </a:rPr>
              <a:t>make</a:t>
            </a:r>
          </a:p>
          <a:p>
            <a:r>
              <a:rPr lang="en-US" dirty="0" smtClean="0"/>
              <a:t>Get </a:t>
            </a:r>
            <a:r>
              <a:rPr lang="en-US" dirty="0"/>
              <a:t>directory:</a:t>
            </a:r>
          </a:p>
          <a:p>
            <a:r>
              <a:rPr lang="en-US" dirty="0" smtClean="0">
                <a:latin typeface="Courier"/>
                <a:cs typeface="Courier"/>
              </a:rPr>
              <a:t>	</a:t>
            </a:r>
            <a:r>
              <a:rPr lang="en-US" dirty="0" err="1" smtClean="0">
                <a:latin typeface="Courier"/>
                <a:cs typeface="Courier"/>
              </a:rPr>
              <a:t>svn</a:t>
            </a:r>
            <a:r>
              <a:rPr lang="en-US" dirty="0" smtClean="0">
                <a:latin typeface="Courier"/>
                <a:cs typeface="Courier"/>
              </a:rPr>
              <a:t> </a:t>
            </a:r>
            <a:r>
              <a:rPr lang="en-US" dirty="0">
                <a:latin typeface="Courier"/>
                <a:cs typeface="Courier"/>
              </a:rPr>
              <a:t>co </a:t>
            </a:r>
            <a:r>
              <a:rPr lang="en-US" dirty="0" err="1">
                <a:latin typeface="Courier"/>
                <a:cs typeface="Courier"/>
              </a:rPr>
              <a:t>svn+ssh</a:t>
            </a:r>
            <a:r>
              <a:rPr lang="en-US" dirty="0">
                <a:latin typeface="Courier"/>
                <a:cs typeface="Courier"/>
              </a:rPr>
              <a:t>://[username]@</a:t>
            </a:r>
            <a:r>
              <a:rPr lang="en-US" dirty="0" err="1">
                <a:latin typeface="Courier"/>
                <a:cs typeface="Courier"/>
              </a:rPr>
              <a:t>svn.cern.ch</a:t>
            </a:r>
            <a:r>
              <a:rPr lang="en-US" dirty="0">
                <a:latin typeface="Courier"/>
                <a:cs typeface="Courier"/>
              </a:rPr>
              <a:t>/reps/</a:t>
            </a:r>
            <a:r>
              <a:rPr lang="en-US" dirty="0" err="1">
                <a:latin typeface="Courier"/>
                <a:cs typeface="Courier"/>
              </a:rPr>
              <a:t>atlasgroups</a:t>
            </a:r>
            <a:r>
              <a:rPr lang="en-US" dirty="0" smtClean="0">
                <a:latin typeface="Courier"/>
                <a:cs typeface="Courier"/>
              </a:rPr>
              <a:t>/	Trigger</a:t>
            </a:r>
            <a:r>
              <a:rPr lang="en-US" dirty="0">
                <a:latin typeface="Courier"/>
                <a:cs typeface="Courier"/>
              </a:rPr>
              <a:t>/</a:t>
            </a:r>
            <a:r>
              <a:rPr lang="en-US" dirty="0" err="1">
                <a:latin typeface="Courier"/>
                <a:cs typeface="Courier"/>
              </a:rPr>
              <a:t>TriggerNotes</a:t>
            </a:r>
            <a:r>
              <a:rPr lang="en-US" dirty="0">
                <a:latin typeface="Courier"/>
                <a:cs typeface="Courier"/>
              </a:rPr>
              <a:t>/</a:t>
            </a:r>
            <a:r>
              <a:rPr lang="en-US" dirty="0" err="1">
                <a:latin typeface="Courier"/>
                <a:cs typeface="Courier"/>
              </a:rPr>
              <a:t>JetTrigger</a:t>
            </a:r>
            <a:r>
              <a:rPr lang="en-US" dirty="0">
                <a:latin typeface="Courier"/>
                <a:cs typeface="Courier"/>
              </a:rPr>
              <a:t>/JetInternal2015/trunk</a:t>
            </a:r>
          </a:p>
          <a:p>
            <a:endParaRPr lang="en-US" dirty="0"/>
          </a:p>
        </p:txBody>
      </p:sp>
    </p:spTree>
    <p:extLst>
      <p:ext uri="{BB962C8B-B14F-4D97-AF65-F5344CB8AC3E}">
        <p14:creationId xmlns:p14="http://schemas.microsoft.com/office/powerpoint/2010/main" val="89723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Bonus Slides</a:t>
            </a:r>
            <a:endParaRPr lang="en-US" dirty="0"/>
          </a:p>
        </p:txBody>
      </p:sp>
      <p:pic>
        <p:nvPicPr>
          <p:cNvPr id="7" name="Content Placeholder 6"/>
          <p:cNvPicPr>
            <a:picLocks noGrp="1" noChangeAspect="1"/>
          </p:cNvPicPr>
          <p:nvPr>
            <p:ph idx="1"/>
          </p:nvPr>
        </p:nvPicPr>
        <p:blipFill>
          <a:blip r:embed="rId2"/>
          <a:srcRect t="13250" b="13250"/>
          <a:stretch>
            <a:fillRect/>
          </a:stretch>
        </p:blipFill>
        <p:spPr/>
      </p:pic>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4</a:t>
            </a:fld>
            <a:endParaRPr lang="en-US"/>
          </a:p>
        </p:txBody>
      </p:sp>
    </p:spTree>
    <p:extLst>
      <p:ext uri="{BB962C8B-B14F-4D97-AF65-F5344CB8AC3E}">
        <p14:creationId xmlns:p14="http://schemas.microsoft.com/office/powerpoint/2010/main" val="98050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1" y="274638"/>
            <a:ext cx="3731285" cy="1795110"/>
          </a:xfrm>
        </p:spPr>
        <p:txBody>
          <a:bodyPr>
            <a:normAutofit fontScale="90000"/>
          </a:bodyPr>
          <a:lstStyle/>
          <a:p>
            <a:r>
              <a:rPr lang="en-US" dirty="0" smtClean="0"/>
              <a:t>Jet Trigger Readiness Review</a:t>
            </a:r>
            <a:endParaRPr lang="en-US" dirty="0"/>
          </a:p>
        </p:txBody>
      </p:sp>
      <p:sp>
        <p:nvSpPr>
          <p:cNvPr id="3" name="Content Placeholder 2"/>
          <p:cNvSpPr>
            <a:spLocks noGrp="1"/>
          </p:cNvSpPr>
          <p:nvPr>
            <p:ph idx="1"/>
          </p:nvPr>
        </p:nvSpPr>
        <p:spPr>
          <a:xfrm>
            <a:off x="457200" y="2430386"/>
            <a:ext cx="3282265" cy="4092455"/>
          </a:xfrm>
        </p:spPr>
        <p:txBody>
          <a:bodyPr>
            <a:normAutofit/>
          </a:bodyPr>
          <a:lstStyle/>
          <a:p>
            <a:r>
              <a:rPr lang="en-US" dirty="0" smtClean="0"/>
              <a:t>Last week!</a:t>
            </a:r>
          </a:p>
          <a:p>
            <a:r>
              <a:rPr lang="en-US" dirty="0"/>
              <a:t>Agenda: </a:t>
            </a:r>
            <a:r>
              <a:rPr lang="en-US" sz="2000" u="sng" dirty="0">
                <a:hlinkClick r:id="rId2"/>
              </a:rPr>
              <a:t>https://indico.cern.ch/event/354893/</a:t>
            </a:r>
            <a:endParaRPr lang="en-US" dirty="0" smtClean="0"/>
          </a:p>
          <a:p>
            <a:r>
              <a:rPr lang="en-US" dirty="0" smtClean="0"/>
              <a:t>Today: list of actions emerging from the review</a:t>
            </a:r>
            <a:endParaRPr lang="en-US" dirty="0"/>
          </a:p>
        </p:txBody>
      </p:sp>
      <p:sp>
        <p:nvSpPr>
          <p:cNvPr id="4" name="Date Placeholder 3"/>
          <p:cNvSpPr>
            <a:spLocks noGrp="1"/>
          </p:cNvSpPr>
          <p:nvPr>
            <p:ph type="dt" sz="half" idx="10"/>
          </p:nvPr>
        </p:nvSpPr>
        <p:spPr/>
        <p:txBody>
          <a:bodyPr/>
          <a:lstStyle/>
          <a:p>
            <a:fld id="{81F4EDCD-83AA-0C49-90F7-17FB8D5F6A44}" type="datetime1">
              <a:rPr lang="en-US" smtClean="0"/>
              <a:t>16/06/15</a:t>
            </a:fld>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5</a:t>
            </a:fld>
            <a:endParaRPr lang="en-US"/>
          </a:p>
        </p:txBody>
      </p:sp>
      <p:pic>
        <p:nvPicPr>
          <p:cNvPr id="8" name="Picture 7"/>
          <p:cNvPicPr>
            <a:picLocks noChangeAspect="1"/>
          </p:cNvPicPr>
          <p:nvPr/>
        </p:nvPicPr>
        <p:blipFill>
          <a:blip r:embed="rId3"/>
          <a:stretch>
            <a:fillRect/>
          </a:stretch>
        </p:blipFill>
        <p:spPr>
          <a:xfrm>
            <a:off x="3856706" y="0"/>
            <a:ext cx="5029200" cy="6858000"/>
          </a:xfrm>
          <a:prstGeom prst="rect">
            <a:avLst/>
          </a:prstGeom>
        </p:spPr>
      </p:pic>
    </p:spTree>
    <p:extLst>
      <p:ext uri="{BB962C8B-B14F-4D97-AF65-F5344CB8AC3E}">
        <p14:creationId xmlns:p14="http://schemas.microsoft.com/office/powerpoint/2010/main" val="33762748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 Software &amp; Validation</a:t>
            </a:r>
            <a:endParaRPr lang="en-US" dirty="0"/>
          </a:p>
        </p:txBody>
      </p:sp>
      <p:sp>
        <p:nvSpPr>
          <p:cNvPr id="3" name="Content Placeholder 2"/>
          <p:cNvSpPr>
            <a:spLocks noGrp="1"/>
          </p:cNvSpPr>
          <p:nvPr>
            <p:ph idx="1"/>
          </p:nvPr>
        </p:nvSpPr>
        <p:spPr>
          <a:xfrm>
            <a:off x="457200" y="1238713"/>
            <a:ext cx="8686800" cy="5284129"/>
          </a:xfrm>
        </p:spPr>
        <p:txBody>
          <a:bodyPr>
            <a:normAutofit fontScale="62500" lnSpcReduction="20000"/>
          </a:bodyPr>
          <a:lstStyle/>
          <a:p>
            <a:pPr marL="514350" indent="-514350">
              <a:buFont typeface="+mj-lt"/>
              <a:buAutoNum type="arabicPeriod"/>
            </a:pPr>
            <a:r>
              <a:rPr lang="en-US" dirty="0"/>
              <a:t>Development suite </a:t>
            </a:r>
            <a:r>
              <a:rPr lang="en-US" dirty="0" smtClean="0"/>
              <a:t>– quick</a:t>
            </a:r>
            <a:r>
              <a:rPr lang="en-US" dirty="0"/>
              <a:t>, concise </a:t>
            </a:r>
            <a:r>
              <a:rPr lang="en-US" dirty="0" smtClean="0"/>
              <a:t>tests to be run while developing code</a:t>
            </a:r>
            <a:endParaRPr lang="en-US" dirty="0"/>
          </a:p>
          <a:p>
            <a:pPr lvl="1"/>
            <a:r>
              <a:rPr lang="en-US" b="1" dirty="0" err="1" smtClean="0"/>
              <a:t>Valentinos</a:t>
            </a:r>
            <a:r>
              <a:rPr lang="en-US" b="1" dirty="0" smtClean="0"/>
              <a:t> </a:t>
            </a:r>
            <a:r>
              <a:rPr lang="en-US" b="1" dirty="0"/>
              <a:t>&amp; Peter</a:t>
            </a:r>
            <a:endParaRPr lang="en-US" b="1" dirty="0" smtClean="0"/>
          </a:p>
          <a:p>
            <a:pPr marL="514350" indent="-514350">
              <a:buFont typeface="+mj-lt"/>
              <a:buAutoNum type="arabicPeriod"/>
            </a:pPr>
            <a:endParaRPr lang="en-US" dirty="0" smtClean="0"/>
          </a:p>
          <a:p>
            <a:pPr marL="514350" indent="-514350">
              <a:buFont typeface="+mj-lt"/>
              <a:buAutoNum type="arabicPeriod"/>
            </a:pPr>
            <a:r>
              <a:rPr lang="en-US" dirty="0" smtClean="0"/>
              <a:t>Code </a:t>
            </a:r>
            <a:r>
              <a:rPr lang="en-US" dirty="0"/>
              <a:t>documentation in SVN </a:t>
            </a:r>
            <a:r>
              <a:rPr lang="en-US" dirty="0" smtClean="0"/>
              <a:t>– add to </a:t>
            </a:r>
            <a:r>
              <a:rPr lang="en-US" dirty="0"/>
              <a:t>doc directory of </a:t>
            </a:r>
            <a:r>
              <a:rPr lang="en-US" dirty="0" smtClean="0"/>
              <a:t>jet trigger packages</a:t>
            </a:r>
          </a:p>
          <a:p>
            <a:pPr lvl="1"/>
            <a:r>
              <a:rPr lang="en-US" b="1" dirty="0" smtClean="0"/>
              <a:t>Take section from internal note and put in </a:t>
            </a:r>
            <a:r>
              <a:rPr lang="en-US" b="1" dirty="0" err="1" smtClean="0"/>
              <a:t>svn</a:t>
            </a:r>
            <a:endParaRPr lang="en-US" b="1" dirty="0" smtClean="0"/>
          </a:p>
          <a:p>
            <a:pPr marL="514350" indent="-514350">
              <a:buFont typeface="+mj-lt"/>
              <a:buAutoNum type="arabicPeriod"/>
            </a:pPr>
            <a:endParaRPr lang="en-US" dirty="0" smtClean="0"/>
          </a:p>
          <a:p>
            <a:pPr marL="514350" indent="-514350">
              <a:buFont typeface="+mj-lt"/>
              <a:buAutoNum type="arabicPeriod"/>
            </a:pPr>
            <a:r>
              <a:rPr lang="en-US" dirty="0" smtClean="0"/>
              <a:t>Add </a:t>
            </a:r>
            <a:r>
              <a:rPr lang="en-US" dirty="0"/>
              <a:t>information on running </a:t>
            </a:r>
            <a:r>
              <a:rPr lang="en-US" dirty="0" err="1"/>
              <a:t>TrigJetValidation</a:t>
            </a:r>
            <a:r>
              <a:rPr lang="en-US" dirty="0"/>
              <a:t> package by hand</a:t>
            </a:r>
          </a:p>
          <a:p>
            <a:pPr lvl="1"/>
            <a:r>
              <a:rPr lang="en-US" b="1" dirty="0" err="1"/>
              <a:t>Valentinos</a:t>
            </a: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Follow</a:t>
            </a:r>
            <a:r>
              <a:rPr lang="en-US" dirty="0"/>
              <a:t>-up on what is necessary to update HLT jet calibration factors</a:t>
            </a:r>
          </a:p>
          <a:p>
            <a:pPr lvl="1"/>
            <a:r>
              <a:rPr lang="en-US" b="1" dirty="0"/>
              <a:t>David &amp; Ricardo</a:t>
            </a: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What </a:t>
            </a:r>
            <a:r>
              <a:rPr lang="en-US" dirty="0"/>
              <a:t>exactly (if anything) do we need to change in the offline packages?</a:t>
            </a:r>
          </a:p>
          <a:p>
            <a:pPr lvl="1"/>
            <a:r>
              <a:rPr lang="en-US" dirty="0"/>
              <a:t>Can we start to </a:t>
            </a:r>
            <a:r>
              <a:rPr lang="en-US" dirty="0" smtClean="0"/>
              <a:t>discuss necessary </a:t>
            </a:r>
            <a:r>
              <a:rPr lang="en-US" dirty="0"/>
              <a:t>changes are going to be before we officially request them?</a:t>
            </a:r>
          </a:p>
          <a:p>
            <a:pPr lvl="1"/>
            <a:r>
              <a:rPr lang="en-US" dirty="0"/>
              <a:t>Need to start private discussions </a:t>
            </a:r>
            <a:r>
              <a:rPr lang="en-US" dirty="0" smtClean="0"/>
              <a:t>now with </a:t>
            </a:r>
            <a:r>
              <a:rPr lang="en-US" b="1" dirty="0" err="1" smtClean="0"/>
              <a:t>Nuno</a:t>
            </a:r>
            <a:r>
              <a:rPr lang="en-US" dirty="0" smtClean="0"/>
              <a:t>, </a:t>
            </a:r>
            <a:r>
              <a:rPr lang="en-US" b="1" dirty="0" smtClean="0"/>
              <a:t>Peter, David Adams</a:t>
            </a:r>
            <a:r>
              <a:rPr lang="en-US" dirty="0" smtClean="0"/>
              <a:t>, </a:t>
            </a:r>
            <a:r>
              <a:rPr lang="en-US" b="1" dirty="0" smtClean="0"/>
              <a:t>Pierre-Antoine</a:t>
            </a:r>
            <a:r>
              <a:rPr lang="en-US" dirty="0" smtClean="0"/>
              <a:t>, </a:t>
            </a:r>
            <a:r>
              <a:rPr lang="en-US" b="1" dirty="0" smtClean="0"/>
              <a:t>Mark </a:t>
            </a:r>
            <a:r>
              <a:rPr lang="en-US" b="1" dirty="0" err="1" smtClean="0"/>
              <a:t>Hodgkinson</a:t>
            </a:r>
            <a:r>
              <a:rPr lang="en-US" b="1" dirty="0" smtClean="0"/>
              <a:t> – ask Ricardo to initiate</a:t>
            </a:r>
            <a:endParaRPr lang="en-US"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6</a:t>
            </a:fld>
            <a:endParaRPr lang="en-US"/>
          </a:p>
        </p:txBody>
      </p:sp>
    </p:spTree>
    <p:extLst>
      <p:ext uri="{BB962C8B-B14F-4D97-AF65-F5344CB8AC3E}">
        <p14:creationId xmlns:p14="http://schemas.microsoft.com/office/powerpoint/2010/main" val="3875036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 Operations &amp; Monitoring</a:t>
            </a:r>
            <a:endParaRPr lang="en-US" dirty="0"/>
          </a:p>
        </p:txBody>
      </p:sp>
      <p:sp>
        <p:nvSpPr>
          <p:cNvPr id="3" name="Content Placeholder 2"/>
          <p:cNvSpPr>
            <a:spLocks noGrp="1"/>
          </p:cNvSpPr>
          <p:nvPr>
            <p:ph idx="1"/>
          </p:nvPr>
        </p:nvSpPr>
        <p:spPr>
          <a:xfrm>
            <a:off x="457199" y="1600200"/>
            <a:ext cx="8573137" cy="4525963"/>
          </a:xfrm>
        </p:spPr>
        <p:txBody>
          <a:bodyPr>
            <a:normAutofit fontScale="70000" lnSpcReduction="20000"/>
          </a:bodyPr>
          <a:lstStyle/>
          <a:p>
            <a:pPr marL="514350" indent="-514350">
              <a:buFont typeface="+mj-lt"/>
              <a:buAutoNum type="arabicPeriod"/>
            </a:pPr>
            <a:r>
              <a:rPr lang="en-US" dirty="0" smtClean="0"/>
              <a:t>Update </a:t>
            </a:r>
            <a:r>
              <a:rPr lang="en-US" dirty="0"/>
              <a:t>documentation on how to configure monitoring histograms</a:t>
            </a:r>
          </a:p>
          <a:p>
            <a:pPr marL="914400" lvl="1" indent="-514350"/>
            <a:r>
              <a:rPr lang="en-US" b="1" dirty="0" err="1"/>
              <a:t>Giulio</a:t>
            </a:r>
            <a:r>
              <a:rPr lang="en-US" b="1" dirty="0"/>
              <a:t> &amp; Lee</a:t>
            </a:r>
            <a:endParaRPr lang="en-US" dirty="0"/>
          </a:p>
          <a:p>
            <a:pPr marL="514350" indent="-514350">
              <a:buFont typeface="+mj-lt"/>
              <a:buAutoNum type="arabicPeriod"/>
            </a:pPr>
            <a:r>
              <a:rPr lang="en-US" dirty="0"/>
              <a:t>Add turn-on curves to offline monitoring </a:t>
            </a:r>
            <a:r>
              <a:rPr lang="en-US" dirty="0" smtClean="0"/>
              <a:t>package (under way) and comparisons </a:t>
            </a:r>
            <a:r>
              <a:rPr lang="en-US" dirty="0"/>
              <a:t>to offline monitoring </a:t>
            </a:r>
          </a:p>
          <a:p>
            <a:pPr marL="914400" lvl="1" indent="-514350"/>
            <a:r>
              <a:rPr lang="en-US" b="1" dirty="0" err="1" smtClean="0"/>
              <a:t>Giulio</a:t>
            </a:r>
            <a:endParaRPr lang="en-US" dirty="0"/>
          </a:p>
          <a:p>
            <a:pPr marL="514350" indent="-514350">
              <a:buFont typeface="+mj-lt"/>
              <a:buAutoNum type="arabicPeriod"/>
            </a:pPr>
            <a:r>
              <a:rPr lang="en-US" dirty="0" smtClean="0"/>
              <a:t>Set up new file centrally </a:t>
            </a:r>
            <a:r>
              <a:rPr lang="en-US" dirty="0"/>
              <a:t>for online and offline monitoring </a:t>
            </a:r>
            <a:r>
              <a:rPr lang="en-US" dirty="0" smtClean="0"/>
              <a:t>testing</a:t>
            </a:r>
          </a:p>
          <a:p>
            <a:pPr marL="914400" lvl="1" indent="-514350"/>
            <a:r>
              <a:rPr lang="en-US" dirty="0"/>
              <a:t>Must contain multiple jet definitions, </a:t>
            </a:r>
            <a:r>
              <a:rPr lang="en-US" dirty="0" err="1"/>
              <a:t>lumi</a:t>
            </a:r>
            <a:r>
              <a:rPr lang="en-US" dirty="0"/>
              <a:t> blocks, all event </a:t>
            </a:r>
            <a:r>
              <a:rPr lang="en-US" dirty="0" smtClean="0"/>
              <a:t>info</a:t>
            </a:r>
          </a:p>
          <a:p>
            <a:pPr marL="914400" lvl="1" indent="-514350"/>
            <a:r>
              <a:rPr lang="en-US" b="1" dirty="0" smtClean="0"/>
              <a:t>Ask </a:t>
            </a:r>
            <a:r>
              <a:rPr lang="en-US" b="1" dirty="0" err="1" smtClean="0"/>
              <a:t>Giulio</a:t>
            </a:r>
            <a:r>
              <a:rPr lang="en-US" b="1" dirty="0" smtClean="0"/>
              <a:t> to initiate discussion with Central </a:t>
            </a:r>
            <a:r>
              <a:rPr lang="en-US" b="1" dirty="0"/>
              <a:t>Trigger DQ</a:t>
            </a:r>
            <a:r>
              <a:rPr lang="en-US" b="1" dirty="0" smtClean="0"/>
              <a:t>?</a:t>
            </a:r>
            <a:endParaRPr lang="en-US" dirty="0"/>
          </a:p>
          <a:p>
            <a:pPr marL="514350" indent="-514350">
              <a:buFont typeface="+mj-lt"/>
              <a:buAutoNum type="arabicPeriod"/>
            </a:pPr>
            <a:r>
              <a:rPr lang="en-US" dirty="0"/>
              <a:t>Rapid monitoring configuration changes (less than 2 weeks…) </a:t>
            </a:r>
          </a:p>
          <a:p>
            <a:pPr marL="914400" lvl="1" indent="-514350"/>
            <a:r>
              <a:rPr lang="en-US" b="1" dirty="0"/>
              <a:t>David &amp; Ricardo to follow up</a:t>
            </a:r>
            <a:r>
              <a:rPr lang="en-US" dirty="0"/>
              <a:t> </a:t>
            </a:r>
          </a:p>
          <a:p>
            <a:pPr marL="514350" indent="-514350">
              <a:buFont typeface="+mj-lt"/>
              <a:buAutoNum type="arabicPeriod"/>
            </a:pPr>
            <a:r>
              <a:rPr lang="en-US" dirty="0"/>
              <a:t>Update triggers in the jet monitoring to be those in the Express Stream </a:t>
            </a:r>
          </a:p>
          <a:p>
            <a:pPr marL="914400" lvl="1" indent="-514350"/>
            <a:r>
              <a:rPr lang="en-US" b="1" dirty="0" err="1"/>
              <a:t>Giulio</a:t>
            </a:r>
            <a:r>
              <a:rPr lang="en-US" b="1" dirty="0"/>
              <a:t> &amp; </a:t>
            </a:r>
            <a:r>
              <a:rPr lang="en-US" b="1" dirty="0" smtClean="0"/>
              <a:t>Lee</a:t>
            </a:r>
            <a:endParaRPr lang="en-US"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7</a:t>
            </a:fld>
            <a:endParaRPr lang="en-US"/>
          </a:p>
        </p:txBody>
      </p:sp>
    </p:spTree>
    <p:extLst>
      <p:ext uri="{BB962C8B-B14F-4D97-AF65-F5344CB8AC3E}">
        <p14:creationId xmlns:p14="http://schemas.microsoft.com/office/powerpoint/2010/main" val="55556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 Documentation</a:t>
            </a:r>
            <a:endParaRPr lang="en-US" dirty="0"/>
          </a:p>
        </p:txBody>
      </p:sp>
      <p:sp>
        <p:nvSpPr>
          <p:cNvPr id="3" name="Content Placeholder 2"/>
          <p:cNvSpPr>
            <a:spLocks noGrp="1"/>
          </p:cNvSpPr>
          <p:nvPr>
            <p:ph idx="1"/>
          </p:nvPr>
        </p:nvSpPr>
        <p:spPr>
          <a:xfrm>
            <a:off x="313553" y="1207353"/>
            <a:ext cx="8830447" cy="5514121"/>
          </a:xfrm>
        </p:spPr>
        <p:txBody>
          <a:bodyPr>
            <a:normAutofit fontScale="55000" lnSpcReduction="20000"/>
          </a:bodyPr>
          <a:lstStyle/>
          <a:p>
            <a:pPr marL="514350" indent="-514350">
              <a:buFont typeface="+mj-lt"/>
              <a:buAutoNum type="arabicPeriod"/>
            </a:pPr>
            <a:r>
              <a:rPr lang="en-US" dirty="0"/>
              <a:t>Make the “Tasks and Topics” for the Jet Trigger more clear and prominent </a:t>
            </a:r>
          </a:p>
          <a:p>
            <a:pPr marL="914400" lvl="1" indent="-514350"/>
            <a:r>
              <a:rPr lang="en-US" b="1" dirty="0"/>
              <a:t>David, Andy, Ricardo</a:t>
            </a:r>
            <a:endParaRPr lang="en-US" dirty="0"/>
          </a:p>
          <a:p>
            <a:pPr marL="514350" indent="-514350">
              <a:buFont typeface="+mj-lt"/>
              <a:buAutoNum type="arabicPeriod"/>
            </a:pPr>
            <a:r>
              <a:rPr lang="en-US" dirty="0" smtClean="0"/>
              <a:t>Archive </a:t>
            </a:r>
            <a:r>
              <a:rPr lang="en-US" dirty="0"/>
              <a:t>truly out-of-date Run 1 </a:t>
            </a:r>
            <a:r>
              <a:rPr lang="en-US" dirty="0" err="1"/>
              <a:t>TWiki</a:t>
            </a:r>
            <a:r>
              <a:rPr lang="en-US" dirty="0"/>
              <a:t> information and merge general Jet Trigger information that is currently categorized as only “Run 1” with Run 2 documentation - </a:t>
            </a:r>
            <a:r>
              <a:rPr lang="en-US" b="1" dirty="0"/>
              <a:t>Andy?</a:t>
            </a:r>
            <a:endParaRPr lang="en-US" dirty="0"/>
          </a:p>
          <a:p>
            <a:pPr marL="514350" indent="-514350">
              <a:buFont typeface="+mj-lt"/>
              <a:buAutoNum type="arabicPeriod"/>
            </a:pPr>
            <a:r>
              <a:rPr lang="en-US" dirty="0" smtClean="0"/>
              <a:t>Provide </a:t>
            </a:r>
            <a:r>
              <a:rPr lang="en-US" dirty="0"/>
              <a:t>clearer documentation for </a:t>
            </a:r>
            <a:r>
              <a:rPr lang="en-US" dirty="0" smtClean="0"/>
              <a:t>software on the </a:t>
            </a:r>
            <a:r>
              <a:rPr lang="en-US" dirty="0" err="1" smtClean="0"/>
              <a:t>twikis</a:t>
            </a:r>
            <a:r>
              <a:rPr lang="en-US" dirty="0" smtClean="0"/>
              <a:t> </a:t>
            </a:r>
            <a:r>
              <a:rPr lang="en-US" b="1" dirty="0" smtClean="0"/>
              <a:t>- Done</a:t>
            </a:r>
          </a:p>
          <a:p>
            <a:pPr marL="914400" lvl="1" indent="-514350"/>
            <a:r>
              <a:rPr lang="en-US" dirty="0" smtClean="0"/>
              <a:t>How </a:t>
            </a:r>
            <a:r>
              <a:rPr lang="en-US" dirty="0"/>
              <a:t>to run the jet </a:t>
            </a:r>
            <a:r>
              <a:rPr lang="en-US" dirty="0" smtClean="0"/>
              <a:t>trigger</a:t>
            </a:r>
            <a:r>
              <a:rPr lang="en-US" dirty="0"/>
              <a:t> </a:t>
            </a:r>
          </a:p>
          <a:p>
            <a:pPr marL="914400" lvl="1" indent="-514350"/>
            <a:r>
              <a:rPr lang="en-US" dirty="0"/>
              <a:t>How to run the ATN and RTT </a:t>
            </a:r>
            <a:r>
              <a:rPr lang="en-US" dirty="0" smtClean="0"/>
              <a:t>tests</a:t>
            </a:r>
          </a:p>
          <a:p>
            <a:pPr marL="914400" lvl="1" indent="-514350"/>
            <a:r>
              <a:rPr lang="en-US" b="1" dirty="0" err="1" smtClean="0"/>
              <a:t>Sebastien</a:t>
            </a:r>
            <a:r>
              <a:rPr lang="en-US" b="1" dirty="0" smtClean="0"/>
              <a:t>?</a:t>
            </a:r>
            <a:endParaRPr lang="en-US" dirty="0"/>
          </a:p>
          <a:p>
            <a:pPr marL="514350" indent="-514350">
              <a:buFont typeface="+mj-lt"/>
              <a:buAutoNum type="arabicPeriod"/>
            </a:pPr>
            <a:r>
              <a:rPr lang="en-US" dirty="0"/>
              <a:t>Update the DQ </a:t>
            </a:r>
            <a:r>
              <a:rPr lang="en-US" dirty="0" err="1"/>
              <a:t>TWiki</a:t>
            </a:r>
            <a:r>
              <a:rPr lang="en-US" dirty="0"/>
              <a:t> pages</a:t>
            </a:r>
          </a:p>
          <a:p>
            <a:pPr marL="914400" lvl="1" indent="-514350"/>
            <a:r>
              <a:rPr lang="en-US" b="1" dirty="0"/>
              <a:t>Lee &amp; </a:t>
            </a:r>
            <a:r>
              <a:rPr lang="en-US" b="1" dirty="0" err="1" smtClean="0"/>
              <a:t>Giulio</a:t>
            </a:r>
            <a:endParaRPr lang="en-US" dirty="0"/>
          </a:p>
          <a:p>
            <a:pPr marL="514350" indent="-514350">
              <a:buFont typeface="+mj-lt"/>
              <a:buAutoNum type="arabicPeriod"/>
            </a:pPr>
            <a:r>
              <a:rPr lang="en-US" dirty="0"/>
              <a:t>Provide common code examples </a:t>
            </a:r>
          </a:p>
          <a:p>
            <a:pPr marL="914400" lvl="1" indent="-514350"/>
            <a:r>
              <a:rPr lang="en-US" b="1" dirty="0" smtClean="0"/>
              <a:t>David </a:t>
            </a:r>
            <a:r>
              <a:rPr lang="en-US" b="1" dirty="0"/>
              <a:t>&amp; Andy to </a:t>
            </a:r>
            <a:r>
              <a:rPr lang="en-US" b="1" dirty="0" smtClean="0"/>
              <a:t>follow up</a:t>
            </a:r>
            <a:r>
              <a:rPr lang="en-US" b="1" dirty="0"/>
              <a:t>?</a:t>
            </a:r>
            <a:endParaRPr lang="en-US" dirty="0"/>
          </a:p>
          <a:p>
            <a:pPr marL="914400" lvl="1" indent="-514350"/>
            <a:r>
              <a:rPr lang="en-US" dirty="0"/>
              <a:t>Rate calculation</a:t>
            </a:r>
          </a:p>
          <a:p>
            <a:pPr marL="914400" lvl="1" indent="-514350"/>
            <a:r>
              <a:rPr lang="en-US" dirty="0"/>
              <a:t>Trigger efficiencies</a:t>
            </a:r>
          </a:p>
          <a:p>
            <a:pPr marL="914400" lvl="1" indent="-514350"/>
            <a:r>
              <a:rPr lang="en-US" dirty="0"/>
              <a:t>Pile-up dependence</a:t>
            </a:r>
          </a:p>
          <a:p>
            <a:pPr marL="914400" lvl="1" indent="-514350"/>
            <a:r>
              <a:rPr lang="en-US" dirty="0"/>
              <a:t>Trigger Emulation</a:t>
            </a:r>
          </a:p>
          <a:p>
            <a:pPr lvl="2"/>
            <a:r>
              <a:rPr lang="en-US" u="sng" dirty="0">
                <a:hlinkClick r:id="rId2"/>
              </a:rPr>
              <a:t>https://twiki.cern.ch/twiki/bin/view/Atlas/HowToEmulateTheTrigger</a:t>
            </a:r>
          </a:p>
          <a:p>
            <a:pPr lvl="2"/>
            <a:r>
              <a:rPr lang="en-US" u="sng" dirty="0">
                <a:hlinkClick r:id="rId3"/>
              </a:rPr>
              <a:t>https://twiki.cern.ch/twiki/bin/view/Atlas/</a:t>
            </a:r>
            <a:r>
              <a:rPr lang="en-US" u="sng" dirty="0" smtClean="0">
                <a:hlinkClick r:id="rId3"/>
              </a:rPr>
              <a:t>JetTriggerEmulation</a:t>
            </a:r>
            <a:endParaRPr lang="en-US" u="sng" dirty="0" smtClean="0"/>
          </a:p>
          <a:p>
            <a:r>
              <a:rPr lang="en-US" dirty="0" smtClean="0"/>
              <a:t>Internal note – </a:t>
            </a:r>
            <a:r>
              <a:rPr lang="en-US" b="1" dirty="0" smtClean="0"/>
              <a:t>see next page</a:t>
            </a:r>
            <a:endParaRPr lang="en-US" b="1" dirty="0"/>
          </a:p>
        </p:txBody>
      </p:sp>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8</a:t>
            </a:fld>
            <a:endParaRPr lang="en-US"/>
          </a:p>
        </p:txBody>
      </p:sp>
    </p:spTree>
    <p:extLst>
      <p:ext uri="{BB962C8B-B14F-4D97-AF65-F5344CB8AC3E}">
        <p14:creationId xmlns:p14="http://schemas.microsoft.com/office/powerpoint/2010/main" val="43334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19/05/15</a:t>
            </a:r>
            <a:endParaRPr lang="en-US"/>
          </a:p>
        </p:txBody>
      </p:sp>
      <p:sp>
        <p:nvSpPr>
          <p:cNvPr id="5" name="Footer Placeholder 4"/>
          <p:cNvSpPr>
            <a:spLocks noGrp="1"/>
          </p:cNvSpPr>
          <p:nvPr>
            <p:ph type="ftr" sz="quarter" idx="11"/>
          </p:nvPr>
        </p:nvSpPr>
        <p:spPr/>
        <p:txBody>
          <a:bodyPr/>
          <a:lstStyle/>
          <a:p>
            <a:r>
              <a:rPr lang="en-US" smtClean="0"/>
              <a:t>Jet Trigger Meeting</a:t>
            </a:r>
            <a:endParaRPr lang="en-US"/>
          </a:p>
        </p:txBody>
      </p:sp>
      <p:sp>
        <p:nvSpPr>
          <p:cNvPr id="6" name="Slide Number Placeholder 5"/>
          <p:cNvSpPr>
            <a:spLocks noGrp="1"/>
          </p:cNvSpPr>
          <p:nvPr>
            <p:ph type="sldNum" sz="quarter" idx="12"/>
          </p:nvPr>
        </p:nvSpPr>
        <p:spPr/>
        <p:txBody>
          <a:bodyPr/>
          <a:lstStyle/>
          <a:p>
            <a:fld id="{36D158E0-DC00-2042-9AE1-1BFCCA18E889}" type="slidenum">
              <a:rPr lang="en-US" smtClean="0"/>
              <a:t>9</a:t>
            </a:fld>
            <a:endParaRPr lang="en-US"/>
          </a:p>
        </p:txBody>
      </p:sp>
      <p:pic>
        <p:nvPicPr>
          <p:cNvPr id="7" name="Picture 6"/>
          <p:cNvPicPr>
            <a:picLocks noChangeAspect="1"/>
          </p:cNvPicPr>
          <p:nvPr/>
        </p:nvPicPr>
        <p:blipFill>
          <a:blip r:embed="rId2"/>
          <a:stretch>
            <a:fillRect/>
          </a:stretch>
        </p:blipFill>
        <p:spPr>
          <a:xfrm>
            <a:off x="1458922" y="88900"/>
            <a:ext cx="6464300" cy="6680200"/>
          </a:xfrm>
          <a:prstGeom prst="rect">
            <a:avLst/>
          </a:prstGeom>
        </p:spPr>
      </p:pic>
    </p:spTree>
    <p:extLst>
      <p:ext uri="{BB962C8B-B14F-4D97-AF65-F5344CB8AC3E}">
        <p14:creationId xmlns:p14="http://schemas.microsoft.com/office/powerpoint/2010/main" val="1823982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2501</TotalTime>
  <Words>658</Words>
  <Application>Microsoft Macintosh PowerPoint</Application>
  <PresentationFormat>On-screen Show (4:3)</PresentationFormat>
  <Paragraphs>132</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Jet Trigger News</vt:lpstr>
      <vt:lpstr>OTP Accounting</vt:lpstr>
      <vt:lpstr>Jet Trigger Documentation</vt:lpstr>
      <vt:lpstr>Bonus Slides</vt:lpstr>
      <vt:lpstr>Jet Trigger Readiness Review</vt:lpstr>
      <vt:lpstr>1 – Software &amp; Validation</vt:lpstr>
      <vt:lpstr>2 – Operations &amp; Monitoring</vt:lpstr>
      <vt:lpstr>3 – Documentation</vt:lpstr>
      <vt:lpstr>PowerPoint Presentation</vt:lpstr>
      <vt:lpstr>4 – Future developments &amp; Other </vt:lpstr>
      <vt:lpstr>Passing the baton</vt:lpstr>
      <vt:lpstr>First LHC Run-II Collisions!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Ricardo Goncalo</dc:creator>
  <cp:lastModifiedBy>Ricardo Goncalo</cp:lastModifiedBy>
  <cp:revision>30</cp:revision>
  <dcterms:created xsi:type="dcterms:W3CDTF">2015-05-05T09:36:56Z</dcterms:created>
  <dcterms:modified xsi:type="dcterms:W3CDTF">2015-06-16T12:58:56Z</dcterms:modified>
</cp:coreProperties>
</file>