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7" r:id="rId3"/>
    <p:sldId id="310" r:id="rId4"/>
    <p:sldId id="309" r:id="rId5"/>
    <p:sldId id="311" r:id="rId6"/>
    <p:sldId id="312" r:id="rId7"/>
    <p:sldId id="313" r:id="rId8"/>
    <p:sldId id="314" r:id="rId9"/>
    <p:sldId id="315" r:id="rId10"/>
    <p:sldId id="318" r:id="rId11"/>
    <p:sldId id="298" r:id="rId12"/>
    <p:sldId id="305" r:id="rId13"/>
    <p:sldId id="301" r:id="rId14"/>
    <p:sldId id="302" r:id="rId15"/>
    <p:sldId id="304" r:id="rId16"/>
    <p:sldId id="308" r:id="rId17"/>
    <p:sldId id="31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0C595-18C6-B442-82AB-588C14C1CB0A}" type="datetimeFigureOut">
              <a:rPr lang="en-US" smtClean="0"/>
              <a:t>21/04/15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523D7-47D5-A24A-A748-4636597D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92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1EBA2-4588-E041-BDB6-6CA94C62F0F2}" type="datetimeFigureOut">
              <a:rPr lang="en-US" smtClean="0"/>
              <a:t>21/04/15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C8967-4E2F-D54B-B94A-2703DA54E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06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2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9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0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3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9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2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8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2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its.cern.ch/jira/browse/ATR-1081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R-1062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R-1055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Jet/MET Trigger On-Call Report And some validation as well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3513"/>
            <a:ext cx="6400800" cy="7699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– LIP</a:t>
            </a:r>
          </a:p>
          <a:p>
            <a:r>
              <a:rPr lang="en-US" dirty="0" smtClean="0"/>
              <a:t>Jet Trigger Meeting – 20/</a:t>
            </a:r>
            <a:r>
              <a:rPr lang="en-US" dirty="0"/>
              <a:t>4</a:t>
            </a:r>
            <a:r>
              <a:rPr lang="en-US" dirty="0" smtClean="0"/>
              <a:t>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1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4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Histograms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598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3633" y="6018072"/>
            <a:ext cx="574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s2578_r6596 run_1/HLT/</a:t>
            </a:r>
            <a:r>
              <a:rPr lang="en-US" b="1" dirty="0" err="1"/>
              <a:t>JetMon</a:t>
            </a:r>
            <a:r>
              <a:rPr lang="en-US" b="1" dirty="0"/>
              <a:t>/HLT/a4tcemsubjesFS</a:t>
            </a:r>
            <a:endParaRPr lang="en-US" dirty="0"/>
          </a:p>
        </p:txBody>
      </p:sp>
      <p:sp>
        <p:nvSpPr>
          <p:cNvPr id="10" name="Line Callout 2 9"/>
          <p:cNvSpPr/>
          <p:nvPr/>
        </p:nvSpPr>
        <p:spPr>
          <a:xfrm>
            <a:off x="1245351" y="3174324"/>
            <a:ext cx="1345449" cy="390143"/>
          </a:xfrm>
          <a:prstGeom prst="borderCallout2">
            <a:avLst>
              <a:gd name="adj1" fmla="val 18750"/>
              <a:gd name="adj2" fmla="val -8333"/>
              <a:gd name="adj3" fmla="val 50388"/>
              <a:gd name="adj4" fmla="val -12960"/>
              <a:gd name="adj5" fmla="val 232225"/>
              <a:gd name="adj6" fmla="val -34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pileup</a:t>
            </a:r>
            <a:endParaRPr lang="en-US" dirty="0"/>
          </a:p>
        </p:txBody>
      </p:sp>
      <p:sp>
        <p:nvSpPr>
          <p:cNvPr id="12" name="Line Callout 2 11"/>
          <p:cNvSpPr/>
          <p:nvPr/>
        </p:nvSpPr>
        <p:spPr>
          <a:xfrm>
            <a:off x="1854951" y="4538132"/>
            <a:ext cx="1345449" cy="338667"/>
          </a:xfrm>
          <a:prstGeom prst="borderCallout2">
            <a:avLst>
              <a:gd name="adj1" fmla="val 18750"/>
              <a:gd name="adj2" fmla="val -8333"/>
              <a:gd name="adj3" fmla="val 30388"/>
              <a:gd name="adj4" fmla="val -17365"/>
              <a:gd name="adj5" fmla="val 203579"/>
              <a:gd name="adj6" fmla="val -416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25ns pileup</a:t>
            </a:r>
            <a:endParaRPr lang="en-US" dirty="0"/>
          </a:p>
        </p:txBody>
      </p:sp>
      <p:sp>
        <p:nvSpPr>
          <p:cNvPr id="13" name="Line Callout 2 12"/>
          <p:cNvSpPr/>
          <p:nvPr/>
        </p:nvSpPr>
        <p:spPr>
          <a:xfrm>
            <a:off x="1494741" y="3830153"/>
            <a:ext cx="1519392" cy="394714"/>
          </a:xfrm>
          <a:prstGeom prst="borderCallout2">
            <a:avLst>
              <a:gd name="adj1" fmla="val 18750"/>
              <a:gd name="adj2" fmla="val -8333"/>
              <a:gd name="adj3" fmla="val 43432"/>
              <a:gd name="adj4" fmla="val -25776"/>
              <a:gd name="adj5" fmla="val 262348"/>
              <a:gd name="adj6" fmla="val -380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50ns pileup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838200"/>
            <a:ext cx="3289300" cy="2833479"/>
          </a:xfrm>
          <a:prstGeom prst="rect">
            <a:avLst/>
          </a:prstGeom>
          <a:ln w="76200" cmpd="sng">
            <a:solidFill>
              <a:srgbClr val="0000FF"/>
            </a:solidFill>
          </a:ln>
        </p:spPr>
      </p:pic>
      <p:sp>
        <p:nvSpPr>
          <p:cNvPr id="17" name="Line Callout 2 16"/>
          <p:cNvSpPr/>
          <p:nvPr/>
        </p:nvSpPr>
        <p:spPr>
          <a:xfrm>
            <a:off x="7155084" y="1040724"/>
            <a:ext cx="1345449" cy="390143"/>
          </a:xfrm>
          <a:prstGeom prst="borderCallout2">
            <a:avLst>
              <a:gd name="adj1" fmla="val 18750"/>
              <a:gd name="adj2" fmla="val -8333"/>
              <a:gd name="adj3" fmla="val 50388"/>
              <a:gd name="adj4" fmla="val -12960"/>
              <a:gd name="adj5" fmla="val 232225"/>
              <a:gd name="adj6" fmla="val -34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pileup</a:t>
            </a:r>
            <a:endParaRPr lang="en-US" dirty="0"/>
          </a:p>
        </p:txBody>
      </p:sp>
      <p:sp>
        <p:nvSpPr>
          <p:cNvPr id="18" name="Line Callout 2 17"/>
          <p:cNvSpPr/>
          <p:nvPr/>
        </p:nvSpPr>
        <p:spPr>
          <a:xfrm>
            <a:off x="7764684" y="2235198"/>
            <a:ext cx="1345449" cy="338667"/>
          </a:xfrm>
          <a:prstGeom prst="borderCallout2">
            <a:avLst>
              <a:gd name="adj1" fmla="val 18750"/>
              <a:gd name="adj2" fmla="val -8333"/>
              <a:gd name="adj3" fmla="val 30388"/>
              <a:gd name="adj4" fmla="val -17365"/>
              <a:gd name="adj5" fmla="val 178579"/>
              <a:gd name="adj6" fmla="val -441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25ns pileup</a:t>
            </a:r>
            <a:endParaRPr lang="en-US" dirty="0"/>
          </a:p>
        </p:txBody>
      </p:sp>
      <p:sp>
        <p:nvSpPr>
          <p:cNvPr id="19" name="Line Callout 2 18"/>
          <p:cNvSpPr/>
          <p:nvPr/>
        </p:nvSpPr>
        <p:spPr>
          <a:xfrm>
            <a:off x="7404474" y="1499196"/>
            <a:ext cx="1519392" cy="394714"/>
          </a:xfrm>
          <a:prstGeom prst="borderCallout2">
            <a:avLst>
              <a:gd name="adj1" fmla="val 18750"/>
              <a:gd name="adj2" fmla="val -8333"/>
              <a:gd name="adj3" fmla="val 73462"/>
              <a:gd name="adj4" fmla="val -17975"/>
              <a:gd name="adj5" fmla="val 279508"/>
              <a:gd name="adj6" fmla="val -258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50ns pileup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90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 by Run DQ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602182"/>
              </p:ext>
            </p:extLst>
          </p:nvPr>
        </p:nvGraphicFramePr>
        <p:xfrm>
          <a:off x="154634" y="880535"/>
          <a:ext cx="8836969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354"/>
                <a:gridCol w="1059176"/>
                <a:gridCol w="1264178"/>
                <a:gridCol w="1041991"/>
                <a:gridCol w="863600"/>
                <a:gridCol w="812800"/>
                <a:gridCol w="28278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 Hist.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Offline</a:t>
                      </a:r>
                      <a:r>
                        <a:rPr lang="en-US" baseline="0" dirty="0" smtClean="0"/>
                        <a:t> Hist.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261182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901.4m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 09:49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4388397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</a:t>
                      </a:r>
                      <a:r>
                        <a:rPr lang="en-US" dirty="0" err="1" smtClean="0"/>
                        <a:t>perf</a:t>
                      </a:r>
                      <a:r>
                        <a:rPr lang="en-US" dirty="0" smtClean="0"/>
                        <a:t> chains running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261308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92.3m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 19:59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2226448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Only </a:t>
                      </a:r>
                      <a:r>
                        <a:rPr lang="en-US" dirty="0" err="1" smtClean="0"/>
                        <a:t>perf</a:t>
                      </a:r>
                      <a:r>
                        <a:rPr lang="en-US" dirty="0" smtClean="0"/>
                        <a:t> chains running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261320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791.4m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Tue 09:21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3928412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Only </a:t>
                      </a:r>
                      <a:r>
                        <a:rPr lang="en-US" dirty="0" err="1" smtClean="0"/>
                        <a:t>perf</a:t>
                      </a:r>
                      <a:r>
                        <a:rPr lang="en-US" dirty="0" smtClean="0"/>
                        <a:t> chains running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261456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846.4m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Wed 10:08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4718001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Only </a:t>
                      </a:r>
                      <a:r>
                        <a:rPr lang="en-US" dirty="0" err="1" smtClean="0"/>
                        <a:t>perf</a:t>
                      </a:r>
                      <a:r>
                        <a:rPr lang="en-US" dirty="0" smtClean="0"/>
                        <a:t> chains running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261615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639.6m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Thu 09:03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3590430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j0 and ht0</a:t>
                      </a:r>
                      <a:r>
                        <a:rPr lang="en-US" baseline="0" dirty="0" smtClean="0"/>
                        <a:t> now active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261921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716.6m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 08:46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3851449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j0 and ht0</a:t>
                      </a:r>
                      <a:r>
                        <a:rPr lang="en-US" baseline="0" dirty="0" smtClean="0"/>
                        <a:t> active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261939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60.4m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 10:25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273820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j0 and ht0</a:t>
                      </a:r>
                      <a:r>
                        <a:rPr lang="en-US" baseline="0" dirty="0" smtClean="0"/>
                        <a:t> deactivated!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262088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515.2m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 10:02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2758593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j0 and ht0</a:t>
                      </a:r>
                      <a:r>
                        <a:rPr lang="en-US" baseline="0" dirty="0" smtClean="0"/>
                        <a:t> deactivated!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262094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173.5m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 13:12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881611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stats; j0/ht0 ok now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262153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782.4m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Sun 10:02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4164054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262163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145.6m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Sun 12:52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761893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stats; no j0 or ht0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262166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62.0m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Sun 14:01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306861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Low stats; no j0 or ht0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262192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81.5m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Sun 17:53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406989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Low stats; j0,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ht0 active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262194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977.0m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 10:44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5273906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j0 &amp;</a:t>
                      </a:r>
                      <a:r>
                        <a:rPr lang="en-US" baseline="0" dirty="0" smtClean="0"/>
                        <a:t> ht0; not yet j0_lcw ok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4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6030"/>
          </a:xfrm>
        </p:spPr>
        <p:txBody>
          <a:bodyPr/>
          <a:lstStyle/>
          <a:p>
            <a:r>
              <a:rPr lang="en-US" dirty="0" smtClean="0"/>
              <a:t>Sign-off/defects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6267" y="1100668"/>
            <a:ext cx="4309533" cy="525568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Old runs (offline </a:t>
            </a:r>
            <a:r>
              <a:rPr lang="en-US" dirty="0" err="1" smtClean="0"/>
              <a:t>histos</a:t>
            </a:r>
            <a:r>
              <a:rPr lang="en-US" dirty="0" smtClean="0"/>
              <a:t> only): </a:t>
            </a:r>
            <a:r>
              <a:rPr lang="en-US" dirty="0"/>
              <a:t>260095 260272</a:t>
            </a:r>
            <a:endParaRPr lang="en-US" dirty="0" smtClean="0"/>
          </a:p>
          <a:p>
            <a:r>
              <a:rPr lang="en-US" dirty="0" smtClean="0"/>
              <a:t>261182 – ok</a:t>
            </a:r>
          </a:p>
          <a:p>
            <a:pPr lvl="1"/>
            <a:r>
              <a:rPr lang="en-US" dirty="0" smtClean="0"/>
              <a:t>Only j0_perf and ht0_perf active</a:t>
            </a:r>
          </a:p>
          <a:p>
            <a:pPr lvl="1"/>
            <a:r>
              <a:rPr lang="en-US" dirty="0" err="1" smtClean="0"/>
              <a:t>Calo</a:t>
            </a:r>
            <a:r>
              <a:rPr lang="en-US" dirty="0" smtClean="0"/>
              <a:t> spike in (</a:t>
            </a:r>
            <a:r>
              <a:rPr lang="en-US" dirty="0" err="1"/>
              <a:t>eta,phi</a:t>
            </a:r>
            <a:r>
              <a:rPr lang="en-US" dirty="0"/>
              <a:t>)=(2,-3</a:t>
            </a:r>
            <a:r>
              <a:rPr lang="en-US" dirty="0" smtClean="0"/>
              <a:t>)</a:t>
            </a:r>
          </a:p>
          <a:p>
            <a:r>
              <a:rPr lang="en-US" dirty="0" smtClean="0"/>
              <a:t>261308 – ok 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calo</a:t>
            </a:r>
            <a:r>
              <a:rPr lang="en-US" dirty="0" smtClean="0"/>
              <a:t> </a:t>
            </a:r>
            <a:r>
              <a:rPr lang="en-US" dirty="0"/>
              <a:t>spike at (</a:t>
            </a:r>
            <a:r>
              <a:rPr lang="en-US" dirty="0" err="1"/>
              <a:t>eta,phi</a:t>
            </a:r>
            <a:r>
              <a:rPr lang="en-US" dirty="0"/>
              <a:t>)=(-2,1)</a:t>
            </a:r>
          </a:p>
          <a:p>
            <a:r>
              <a:rPr lang="en-US" dirty="0" smtClean="0"/>
              <a:t>261320 – ok </a:t>
            </a:r>
          </a:p>
          <a:p>
            <a:pPr lvl="1"/>
            <a:r>
              <a:rPr lang="en-US" dirty="0" err="1"/>
              <a:t>Calo</a:t>
            </a:r>
            <a:r>
              <a:rPr lang="en-US" dirty="0"/>
              <a:t> spike at (</a:t>
            </a:r>
            <a:r>
              <a:rPr lang="en-US" dirty="0" err="1"/>
              <a:t>eta,phi</a:t>
            </a:r>
            <a:r>
              <a:rPr lang="en-US" dirty="0"/>
              <a:t>)=(2,-3)</a:t>
            </a:r>
          </a:p>
          <a:p>
            <a:pPr lvl="1"/>
            <a:r>
              <a:rPr lang="en-US" dirty="0"/>
              <a:t>Disappeared: </a:t>
            </a:r>
            <a:r>
              <a:rPr lang="en-US" dirty="0" err="1"/>
              <a:t>calo</a:t>
            </a:r>
            <a:r>
              <a:rPr lang="en-US" dirty="0"/>
              <a:t> spike at (</a:t>
            </a:r>
            <a:r>
              <a:rPr lang="en-US" dirty="0" err="1"/>
              <a:t>eta,phi</a:t>
            </a:r>
            <a:r>
              <a:rPr lang="en-US" dirty="0"/>
              <a:t>)=(-2,1)</a:t>
            </a:r>
          </a:p>
          <a:p>
            <a:pPr lvl="1"/>
            <a:r>
              <a:rPr lang="en-US" dirty="0"/>
              <a:t>Smaller </a:t>
            </a:r>
            <a:r>
              <a:rPr lang="en-US" dirty="0" err="1"/>
              <a:t>calo</a:t>
            </a:r>
            <a:r>
              <a:rPr lang="en-US" dirty="0"/>
              <a:t> spike at (</a:t>
            </a:r>
            <a:r>
              <a:rPr lang="en-US" dirty="0" err="1"/>
              <a:t>eta,phi</a:t>
            </a:r>
            <a:r>
              <a:rPr lang="en-US" dirty="0"/>
              <a:t>)=(2,-0.7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dk1"/>
                </a:solidFill>
              </a:rPr>
              <a:t>261456 – ok </a:t>
            </a:r>
          </a:p>
          <a:p>
            <a:pPr lvl="1"/>
            <a:r>
              <a:rPr lang="en-US" dirty="0" err="1" smtClean="0">
                <a:solidFill>
                  <a:schemeClr val="dk1"/>
                </a:solidFill>
              </a:rPr>
              <a:t>Calo</a:t>
            </a:r>
            <a:r>
              <a:rPr lang="en-US" dirty="0" smtClean="0">
                <a:solidFill>
                  <a:schemeClr val="dk1"/>
                </a:solidFill>
              </a:rPr>
              <a:t> spike at (</a:t>
            </a:r>
            <a:r>
              <a:rPr lang="en-US" dirty="0" err="1" smtClean="0">
                <a:solidFill>
                  <a:schemeClr val="dk1"/>
                </a:solidFill>
              </a:rPr>
              <a:t>eta,phi</a:t>
            </a:r>
            <a:r>
              <a:rPr lang="en-US" dirty="0" smtClean="0">
                <a:solidFill>
                  <a:schemeClr val="dk1"/>
                </a:solidFill>
              </a:rPr>
              <a:t>)=(2,-3)</a:t>
            </a:r>
          </a:p>
          <a:p>
            <a:r>
              <a:rPr lang="en-US" dirty="0" smtClean="0"/>
              <a:t>261615 – ok</a:t>
            </a:r>
          </a:p>
          <a:p>
            <a:pPr lvl="1"/>
            <a:r>
              <a:rPr lang="en-US" dirty="0">
                <a:solidFill>
                  <a:schemeClr val="dk1"/>
                </a:solidFill>
              </a:rPr>
              <a:t>j</a:t>
            </a:r>
            <a:r>
              <a:rPr lang="en-US" dirty="0" smtClean="0">
                <a:solidFill>
                  <a:schemeClr val="dk1"/>
                </a:solidFill>
              </a:rPr>
              <a:t>0 and ht0 chains (from L1_J12) now re-activated</a:t>
            </a:r>
          </a:p>
          <a:p>
            <a:pPr lvl="1"/>
            <a:r>
              <a:rPr lang="en-US" dirty="0" smtClean="0"/>
              <a:t>Just small calorimeter spikes at phi=-1.2 and 1.6 (hard to see in eta)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199" y="1100668"/>
            <a:ext cx="4360333" cy="525568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261921 – ok</a:t>
            </a:r>
          </a:p>
          <a:p>
            <a:pPr marL="742950" lvl="2" indent="-342900"/>
            <a:r>
              <a:rPr lang="en-US" dirty="0" err="1">
                <a:solidFill>
                  <a:schemeClr val="dk1"/>
                </a:solidFill>
              </a:rPr>
              <a:t>Calo</a:t>
            </a:r>
            <a:r>
              <a:rPr lang="en-US" dirty="0">
                <a:solidFill>
                  <a:schemeClr val="dk1"/>
                </a:solidFill>
              </a:rPr>
              <a:t> spike at (</a:t>
            </a:r>
            <a:r>
              <a:rPr lang="en-US" dirty="0" err="1">
                <a:solidFill>
                  <a:schemeClr val="dk1"/>
                </a:solidFill>
              </a:rPr>
              <a:t>eta,phi</a:t>
            </a:r>
            <a:r>
              <a:rPr lang="en-US" dirty="0">
                <a:solidFill>
                  <a:schemeClr val="dk1"/>
                </a:solidFill>
              </a:rPr>
              <a:t>)=(2,</a:t>
            </a:r>
            <a:r>
              <a:rPr lang="en-US" dirty="0" smtClean="0">
                <a:solidFill>
                  <a:schemeClr val="dk1"/>
                </a:solidFill>
              </a:rPr>
              <a:t>-0.7)</a:t>
            </a:r>
            <a:endParaRPr lang="en-US" dirty="0">
              <a:solidFill>
                <a:schemeClr val="dk1"/>
              </a:solidFill>
            </a:endParaRPr>
          </a:p>
          <a:p>
            <a:pPr marL="742950" lvl="2" indent="-342900"/>
            <a:r>
              <a:rPr lang="en-US" dirty="0" err="1">
                <a:solidFill>
                  <a:schemeClr val="dk1"/>
                </a:solidFill>
              </a:rPr>
              <a:t>Calo</a:t>
            </a:r>
            <a:r>
              <a:rPr lang="en-US" dirty="0">
                <a:solidFill>
                  <a:schemeClr val="dk1"/>
                </a:solidFill>
              </a:rPr>
              <a:t> spike at (</a:t>
            </a:r>
            <a:r>
              <a:rPr lang="en-US" dirty="0" err="1">
                <a:solidFill>
                  <a:schemeClr val="dk1"/>
                </a:solidFill>
              </a:rPr>
              <a:t>eta,phi</a:t>
            </a:r>
            <a:r>
              <a:rPr lang="en-US" dirty="0">
                <a:solidFill>
                  <a:schemeClr val="dk1"/>
                </a:solidFill>
              </a:rPr>
              <a:t>)=(2,-3)</a:t>
            </a:r>
          </a:p>
          <a:p>
            <a:r>
              <a:rPr lang="en-US" dirty="0" smtClean="0"/>
              <a:t>261039 – ok</a:t>
            </a:r>
          </a:p>
          <a:p>
            <a:pPr lvl="1"/>
            <a:r>
              <a:rPr lang="en-US" dirty="0" smtClean="0"/>
              <a:t>Low stats</a:t>
            </a:r>
          </a:p>
          <a:p>
            <a:r>
              <a:rPr lang="en-US" dirty="0" smtClean="0"/>
              <a:t>262088 – ok</a:t>
            </a:r>
          </a:p>
          <a:p>
            <a:pPr lvl="1"/>
            <a:r>
              <a:rPr lang="en-US" dirty="0" smtClean="0"/>
              <a:t>Low stats</a:t>
            </a:r>
          </a:p>
          <a:p>
            <a:r>
              <a:rPr lang="en-US" dirty="0" smtClean="0"/>
              <a:t>262095 – ok</a:t>
            </a:r>
          </a:p>
          <a:p>
            <a:pPr lvl="1"/>
            <a:r>
              <a:rPr lang="en-US" dirty="0" smtClean="0"/>
              <a:t>Low stats</a:t>
            </a:r>
          </a:p>
          <a:p>
            <a:r>
              <a:rPr lang="en-US" dirty="0" smtClean="0"/>
              <a:t>262153 – ok</a:t>
            </a:r>
          </a:p>
          <a:p>
            <a:pPr lvl="1"/>
            <a:r>
              <a:rPr lang="en-US" dirty="0" err="1" smtClean="0"/>
              <a:t>Calo</a:t>
            </a:r>
            <a:r>
              <a:rPr lang="en-US" dirty="0" smtClean="0"/>
              <a:t> spike at (</a:t>
            </a:r>
            <a:r>
              <a:rPr lang="en-US" dirty="0" err="1" smtClean="0"/>
              <a:t>eta,phi</a:t>
            </a:r>
            <a:r>
              <a:rPr lang="en-US" dirty="0" smtClean="0"/>
              <a:t>)=(-0.5,1.7)</a:t>
            </a:r>
          </a:p>
          <a:p>
            <a:r>
              <a:rPr lang="en-US" dirty="0" smtClean="0"/>
              <a:t>262163 – ok</a:t>
            </a:r>
          </a:p>
          <a:p>
            <a:pPr lvl="1"/>
            <a:r>
              <a:rPr lang="en-US" dirty="0" smtClean="0"/>
              <a:t>Low stats</a:t>
            </a:r>
            <a:endParaRPr lang="en-US" dirty="0"/>
          </a:p>
          <a:p>
            <a:r>
              <a:rPr lang="en-US" dirty="0" smtClean="0"/>
              <a:t>262166 – ok</a:t>
            </a:r>
          </a:p>
          <a:p>
            <a:pPr lvl="1"/>
            <a:r>
              <a:rPr lang="en-US" dirty="0" smtClean="0"/>
              <a:t>Low stats</a:t>
            </a:r>
            <a:endParaRPr lang="en-US" dirty="0"/>
          </a:p>
          <a:p>
            <a:r>
              <a:rPr lang="en-US" dirty="0" smtClean="0"/>
              <a:t>262192 – ok</a:t>
            </a:r>
          </a:p>
          <a:p>
            <a:pPr lvl="1"/>
            <a:r>
              <a:rPr lang="en-US" dirty="0" smtClean="0"/>
              <a:t>Low stats</a:t>
            </a:r>
          </a:p>
          <a:p>
            <a:r>
              <a:rPr lang="en-US" dirty="0" smtClean="0"/>
              <a:t>262194 – ok</a:t>
            </a:r>
          </a:p>
          <a:p>
            <a:pPr marL="400050" lvl="1" indent="-400050"/>
            <a:r>
              <a:rPr lang="en-US" dirty="0" err="1">
                <a:solidFill>
                  <a:schemeClr val="dk1"/>
                </a:solidFill>
              </a:rPr>
              <a:t>Calo</a:t>
            </a:r>
            <a:r>
              <a:rPr lang="en-US" dirty="0">
                <a:solidFill>
                  <a:schemeClr val="dk1"/>
                </a:solidFill>
              </a:rPr>
              <a:t> spike at (</a:t>
            </a:r>
            <a:r>
              <a:rPr lang="en-US" dirty="0" err="1">
                <a:solidFill>
                  <a:schemeClr val="dk1"/>
                </a:solidFill>
              </a:rPr>
              <a:t>eta,phi</a:t>
            </a:r>
            <a:r>
              <a:rPr lang="en-US" dirty="0">
                <a:solidFill>
                  <a:schemeClr val="dk1"/>
                </a:solidFill>
              </a:rPr>
              <a:t>)=</a:t>
            </a:r>
            <a:r>
              <a:rPr lang="en-US" dirty="0" smtClean="0">
                <a:solidFill>
                  <a:schemeClr val="dk1"/>
                </a:solidFill>
              </a:rPr>
              <a:t>(-1.2</a:t>
            </a:r>
            <a:r>
              <a:rPr lang="en-US" dirty="0">
                <a:solidFill>
                  <a:schemeClr val="dk1"/>
                </a:solidFill>
              </a:rPr>
              <a:t>,-</a:t>
            </a:r>
            <a:r>
              <a:rPr lang="en-US" dirty="0" smtClean="0">
                <a:solidFill>
                  <a:schemeClr val="dk1"/>
                </a:solidFill>
              </a:rPr>
              <a:t>0.5)</a:t>
            </a:r>
            <a:endParaRPr lang="en-US" dirty="0">
              <a:solidFill>
                <a:schemeClr val="dk1"/>
              </a:solidFill>
            </a:endParaRPr>
          </a:p>
          <a:p>
            <a:pPr marL="400050" lvl="1" indent="-400050"/>
            <a:r>
              <a:rPr lang="en-US" dirty="0" err="1">
                <a:solidFill>
                  <a:schemeClr val="dk1"/>
                </a:solidFill>
              </a:rPr>
              <a:t>Calo</a:t>
            </a:r>
            <a:r>
              <a:rPr lang="en-US" dirty="0">
                <a:solidFill>
                  <a:schemeClr val="dk1"/>
                </a:solidFill>
              </a:rPr>
              <a:t> spike at (</a:t>
            </a:r>
            <a:r>
              <a:rPr lang="en-US" dirty="0" err="1">
                <a:solidFill>
                  <a:schemeClr val="dk1"/>
                </a:solidFill>
              </a:rPr>
              <a:t>eta,phi</a:t>
            </a:r>
            <a:r>
              <a:rPr lang="en-US" dirty="0">
                <a:solidFill>
                  <a:schemeClr val="dk1"/>
                </a:solidFill>
              </a:rPr>
              <a:t>)=</a:t>
            </a:r>
            <a:r>
              <a:rPr lang="en-US" dirty="0" smtClean="0">
                <a:solidFill>
                  <a:schemeClr val="dk1"/>
                </a:solidFill>
              </a:rPr>
              <a:t>(1.5,-0.5)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6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99351" cy="797570"/>
          </a:xfrm>
        </p:spPr>
        <p:txBody>
          <a:bodyPr/>
          <a:lstStyle/>
          <a:p>
            <a:r>
              <a:rPr lang="en-US" dirty="0"/>
              <a:t>Run 261182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207"/>
            <a:ext cx="5377126" cy="278773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Jets menu:</a:t>
            </a:r>
          </a:p>
          <a:p>
            <a:pPr lvl="1"/>
            <a:r>
              <a:rPr lang="en-US" dirty="0" smtClean="0"/>
              <a:t>Running only j0_perf_L1J12</a:t>
            </a:r>
            <a:r>
              <a:rPr lang="en-US" dirty="0"/>
              <a:t> </a:t>
            </a:r>
            <a:r>
              <a:rPr lang="en-US" dirty="0" smtClean="0"/>
              <a:t>and ht0_perf_L1J12</a:t>
            </a:r>
          </a:p>
          <a:p>
            <a:r>
              <a:rPr lang="en-US" dirty="0" smtClean="0"/>
              <a:t>MET menu: </a:t>
            </a:r>
          </a:p>
          <a:p>
            <a:pPr lvl="1"/>
            <a:r>
              <a:rPr lang="en-US" dirty="0" smtClean="0"/>
              <a:t>Running xe35, xe35_tc_lcw, xe35_tc_em, xe35_pueta, xe35_pufit, HLT_xe35_l2fsperf_wEFMuFEB_wEFMu, </a:t>
            </a:r>
            <a:r>
              <a:rPr lang="en-US" dirty="0"/>
              <a:t>xe35_mht, </a:t>
            </a:r>
            <a:r>
              <a:rPr lang="en-US" dirty="0" smtClean="0"/>
              <a:t>xe35_L2FS</a:t>
            </a:r>
          </a:p>
          <a:p>
            <a:endParaRPr lang="en-US" dirty="0" smtClean="0"/>
          </a:p>
          <a:p>
            <a:r>
              <a:rPr lang="en-US" dirty="0" smtClean="0"/>
              <a:t>Offline </a:t>
            </a:r>
            <a:r>
              <a:rPr lang="en-US" dirty="0" err="1" smtClean="0"/>
              <a:t>histos</a:t>
            </a:r>
            <a:r>
              <a:rPr lang="en-US" dirty="0" smtClean="0"/>
              <a:t> ok:</a:t>
            </a:r>
          </a:p>
          <a:p>
            <a:r>
              <a:rPr lang="en-US" dirty="0" smtClean="0"/>
              <a:t>a4tcemsubjesFS in express stream</a:t>
            </a:r>
          </a:p>
          <a:p>
            <a:r>
              <a:rPr lang="en-US" dirty="0" smtClean="0"/>
              <a:t>Calorimeter spike at (</a:t>
            </a:r>
            <a:r>
              <a:rPr lang="en-US" dirty="0" err="1" smtClean="0"/>
              <a:t>eta</a:t>
            </a:r>
            <a:r>
              <a:rPr lang="en-US" dirty="0" err="1"/>
              <a:t>,</a:t>
            </a:r>
            <a:r>
              <a:rPr lang="en-US" dirty="0" err="1" smtClean="0"/>
              <a:t>phi</a:t>
            </a:r>
            <a:r>
              <a:rPr lang="en-US" dirty="0" smtClean="0"/>
              <a:t>)=(2,-3)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475" y="0"/>
            <a:ext cx="3999525" cy="3384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474" y="3384213"/>
            <a:ext cx="3999525" cy="3384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59945"/>
            <a:ext cx="2704885" cy="2288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325" y="3859945"/>
            <a:ext cx="2704885" cy="228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43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602"/>
            <a:ext cx="8229600" cy="896542"/>
          </a:xfrm>
        </p:spPr>
        <p:txBody>
          <a:bodyPr>
            <a:normAutofit/>
          </a:bodyPr>
          <a:lstStyle/>
          <a:p>
            <a:r>
              <a:rPr lang="en-US" dirty="0"/>
              <a:t>Run </a:t>
            </a:r>
            <a:r>
              <a:rPr lang="en-US" dirty="0" smtClean="0"/>
              <a:t>261182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60" y="1468099"/>
            <a:ext cx="4532740" cy="506411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Running </a:t>
            </a:r>
            <a:r>
              <a:rPr lang="en-US" dirty="0"/>
              <a:t>only </a:t>
            </a:r>
            <a:endParaRPr lang="en-US" dirty="0" smtClean="0"/>
          </a:p>
          <a:p>
            <a:pPr lvl="1"/>
            <a:r>
              <a:rPr lang="en-US" dirty="0" smtClean="0"/>
              <a:t>j0_perf_L1J12 </a:t>
            </a:r>
            <a:r>
              <a:rPr lang="en-US" dirty="0"/>
              <a:t>and </a:t>
            </a:r>
            <a:r>
              <a:rPr lang="en-US" dirty="0" smtClean="0"/>
              <a:t>ht0_perf_L1J12</a:t>
            </a:r>
          </a:p>
          <a:p>
            <a:r>
              <a:rPr lang="en-US" dirty="0" smtClean="0"/>
              <a:t>These are </a:t>
            </a:r>
            <a:r>
              <a:rPr lang="en-US" dirty="0" err="1" smtClean="0"/>
              <a:t>prescaled</a:t>
            </a:r>
            <a:r>
              <a:rPr lang="en-US" dirty="0" smtClean="0"/>
              <a:t> out:</a:t>
            </a:r>
            <a:endParaRPr lang="en-US" dirty="0"/>
          </a:p>
          <a:p>
            <a:pPr lvl="1"/>
            <a:r>
              <a:rPr lang="en-US" dirty="0" smtClean="0"/>
              <a:t>HLT_j0_L1J12</a:t>
            </a:r>
          </a:p>
          <a:p>
            <a:pPr lvl="1"/>
            <a:r>
              <a:rPr lang="en-US" dirty="0" smtClean="0"/>
              <a:t>HLT_j0_jes_L1J12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HLT_j0_lcw_jes_L1J12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HLT_j0_sub_L1J12</a:t>
            </a:r>
          </a:p>
          <a:p>
            <a:pPr lvl="1"/>
            <a:r>
              <a:rPr lang="en-US" dirty="0" smtClean="0"/>
              <a:t>HLT_j0_nojcalib_L1J12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HLT_j0_jes_PS_L1J12</a:t>
            </a:r>
          </a:p>
          <a:p>
            <a:pPr lvl="1"/>
            <a:r>
              <a:rPr lang="en-US" dirty="0" smtClean="0"/>
              <a:t>HLT_j0_a10_nojcalib_L1J12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HLT_j0_a10_lcw_sub_L1J12</a:t>
            </a:r>
            <a:r>
              <a:rPr lang="en-US" dirty="0"/>
              <a:t>		</a:t>
            </a:r>
            <a:endParaRPr lang="en-US" dirty="0" smtClean="0"/>
          </a:p>
          <a:p>
            <a:pPr lvl="1"/>
            <a:r>
              <a:rPr lang="en-US" dirty="0" smtClean="0"/>
              <a:t>HLT_j0_a10r_lcw_sub_L1J12</a:t>
            </a:r>
          </a:p>
          <a:p>
            <a:pPr lvl="1"/>
            <a:r>
              <a:rPr lang="en-US" dirty="0" smtClean="0"/>
              <a:t>HLT_ht0_L1J12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HLT_j0_a10_nojcalib_L1RD0_EMPTY</a:t>
            </a:r>
          </a:p>
          <a:p>
            <a:pPr lvl="1"/>
            <a:r>
              <a:rPr lang="en-US" dirty="0" smtClean="0"/>
              <a:t>HLT_j0_a10r_lcw_sub_L1RD0_EMPTY</a:t>
            </a:r>
          </a:p>
          <a:p>
            <a:pPr lvl="1"/>
            <a:r>
              <a:rPr lang="en-US" dirty="0" smtClean="0"/>
              <a:t>HLT_j15_L1J12</a:t>
            </a:r>
          </a:p>
          <a:p>
            <a:r>
              <a:rPr lang="en-US" dirty="0"/>
              <a:t>Created </a:t>
            </a:r>
            <a:r>
              <a:rPr lang="en-US" dirty="0" err="1"/>
              <a:t>Jira</a:t>
            </a:r>
            <a:r>
              <a:rPr lang="en-US" dirty="0"/>
              <a:t> to request activation of remaining chains:</a:t>
            </a:r>
          </a:p>
          <a:p>
            <a:pPr lvl="1"/>
            <a:r>
              <a:rPr lang="en-US" dirty="0">
                <a:hlinkClick r:id="rId2"/>
              </a:rPr>
              <a:t>https://its.cern.ch/jira/browse/ATR-10816</a:t>
            </a:r>
            <a:endParaRPr lang="en-US" dirty="0"/>
          </a:p>
          <a:p>
            <a:pPr lvl="1"/>
            <a:r>
              <a:rPr lang="en-US" dirty="0" smtClean="0"/>
              <a:t>Only j0_L1J12 and ht0_L1J12 activated since this is now the STANDBY menu – from run </a:t>
            </a:r>
            <a:r>
              <a:rPr lang="en-US" dirty="0"/>
              <a:t>261615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68099"/>
            <a:ext cx="4341166" cy="506411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MET menu looks better: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Running: </a:t>
            </a:r>
          </a:p>
          <a:p>
            <a:pPr marL="742950" lvl="2" indent="-342900"/>
            <a:r>
              <a:rPr lang="en-US" dirty="0" smtClean="0"/>
              <a:t>xe35</a:t>
            </a:r>
            <a:r>
              <a:rPr lang="en-US" dirty="0"/>
              <a:t>, xe35_tc_lcw, xe35_tc_em, xe35_pueta, xe35_pufit, HLT_xe35_l2fsperf_wEFMuFEB_wEFMu, xe35_mht, </a:t>
            </a:r>
            <a:r>
              <a:rPr lang="en-US" dirty="0" smtClean="0"/>
              <a:t>xe35_L2FS</a:t>
            </a:r>
          </a:p>
          <a:p>
            <a:r>
              <a:rPr lang="en-US" dirty="0" smtClean="0"/>
              <a:t>These are </a:t>
            </a:r>
            <a:r>
              <a:rPr lang="en-US" dirty="0" err="1" smtClean="0"/>
              <a:t>prescaled</a:t>
            </a:r>
            <a:r>
              <a:rPr lang="en-US" dirty="0" smtClean="0"/>
              <a:t> out:</a:t>
            </a:r>
          </a:p>
          <a:p>
            <a:pPr lvl="1"/>
            <a:r>
              <a:rPr lang="en-US" dirty="0" smtClean="0"/>
              <a:t>HLT_xe0_L1All</a:t>
            </a:r>
          </a:p>
          <a:p>
            <a:pPr lvl="1"/>
            <a:r>
              <a:rPr lang="en-US" dirty="0" smtClean="0"/>
              <a:t>HLT_xe0_L1XE35</a:t>
            </a:r>
          </a:p>
          <a:p>
            <a:pPr lvl="1"/>
            <a:r>
              <a:rPr lang="en-US" dirty="0" smtClean="0"/>
              <a:t>HLT_xe0_tc_lcw_L1All</a:t>
            </a:r>
          </a:p>
          <a:p>
            <a:pPr lvl="1"/>
            <a:r>
              <a:rPr lang="en-US" dirty="0" smtClean="0"/>
              <a:t>HLT_xe0_tc_lcw_L1XE35</a:t>
            </a:r>
          </a:p>
          <a:p>
            <a:pPr lvl="1"/>
            <a:r>
              <a:rPr lang="en-US" dirty="0" smtClean="0"/>
              <a:t>HLT_xe0_tc_em_L1All</a:t>
            </a:r>
          </a:p>
          <a:p>
            <a:pPr lvl="1"/>
            <a:r>
              <a:rPr lang="en-US" dirty="0" smtClean="0"/>
              <a:t>HLT_xe0_tc_em_L1XE35</a:t>
            </a:r>
          </a:p>
          <a:p>
            <a:pPr lvl="1"/>
            <a:r>
              <a:rPr lang="en-US" dirty="0" smtClean="0"/>
              <a:t>HLT_xe0_tc_pueta_L1All</a:t>
            </a:r>
          </a:p>
          <a:p>
            <a:pPr lvl="1"/>
            <a:r>
              <a:rPr lang="en-US" dirty="0" smtClean="0"/>
              <a:t>HLT_xe0_tc_pueta_L1XE35</a:t>
            </a:r>
          </a:p>
          <a:p>
            <a:pPr lvl="1"/>
            <a:r>
              <a:rPr lang="en-US" dirty="0" smtClean="0"/>
              <a:t>HLT_xe0_tc_pufit_L1All</a:t>
            </a:r>
          </a:p>
          <a:p>
            <a:pPr lvl="1"/>
            <a:r>
              <a:rPr lang="en-US" dirty="0" smtClean="0"/>
              <a:t>HLT_xe0_tc_pufit_L1XE35</a:t>
            </a:r>
          </a:p>
          <a:p>
            <a:pPr lvl="1"/>
            <a:r>
              <a:rPr lang="en-US" dirty="0" smtClean="0"/>
              <a:t>HLT_xe0_tc_mht_L1All</a:t>
            </a:r>
          </a:p>
          <a:p>
            <a:pPr lvl="1"/>
            <a:r>
              <a:rPr lang="en-US" dirty="0" smtClean="0"/>
              <a:t>HLT_xe0_tc_mht_L1XE35</a:t>
            </a:r>
          </a:p>
          <a:p>
            <a:pPr lvl="1"/>
            <a:r>
              <a:rPr lang="en-US" dirty="0" smtClean="0"/>
              <a:t>HLT_xe0_L2FS_L1Al</a:t>
            </a:r>
          </a:p>
          <a:p>
            <a:pPr lvl="1"/>
            <a:r>
              <a:rPr lang="en-US" dirty="0" smtClean="0"/>
              <a:t>HLT_xe0_L2FS_L1XE35</a:t>
            </a:r>
          </a:p>
          <a:p>
            <a:pPr lvl="1"/>
            <a:r>
              <a:rPr lang="en-US" dirty="0" smtClean="0"/>
              <a:t>HLT_xe0_l2fsperf_wEFMuFEB_wEFMu_L1All</a:t>
            </a:r>
            <a:endParaRPr lang="en-US" dirty="0"/>
          </a:p>
          <a:p>
            <a:pPr lvl="1"/>
            <a:r>
              <a:rPr lang="en-US" dirty="0" smtClean="0"/>
              <a:t>HLT_xe0_l2fsperf_wEFMuFEB_wEFMu_L1XE35</a:t>
            </a:r>
            <a:r>
              <a:rPr lang="en-US" dirty="0"/>
              <a:t>								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33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4114800" cy="1143000"/>
          </a:xfrm>
        </p:spPr>
        <p:txBody>
          <a:bodyPr/>
          <a:lstStyle/>
          <a:p>
            <a:r>
              <a:rPr lang="en-US" dirty="0" smtClean="0"/>
              <a:t>Run 261308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3" y="1219200"/>
            <a:ext cx="5206639" cy="237057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Same as 261182:</a:t>
            </a:r>
          </a:p>
          <a:p>
            <a:r>
              <a:rPr lang="en-US" dirty="0" smtClean="0"/>
              <a:t>Only j0/ht0_perf active</a:t>
            </a:r>
          </a:p>
          <a:p>
            <a:r>
              <a:rPr lang="en-US" dirty="0" smtClean="0"/>
              <a:t>No xe0 chains active</a:t>
            </a:r>
          </a:p>
          <a:p>
            <a:r>
              <a:rPr lang="en-US" dirty="0" smtClean="0"/>
              <a:t>Old </a:t>
            </a:r>
            <a:r>
              <a:rPr lang="en-US" dirty="0" err="1" smtClean="0"/>
              <a:t>calo</a:t>
            </a:r>
            <a:r>
              <a:rPr lang="en-US" dirty="0" smtClean="0"/>
              <a:t> </a:t>
            </a:r>
            <a:r>
              <a:rPr lang="en-US" dirty="0"/>
              <a:t>spike at (</a:t>
            </a:r>
            <a:r>
              <a:rPr lang="en-US" dirty="0" err="1"/>
              <a:t>eta,phi</a:t>
            </a:r>
            <a:r>
              <a:rPr lang="en-US" dirty="0"/>
              <a:t>)=(2,-3</a:t>
            </a:r>
            <a:r>
              <a:rPr lang="en-US" dirty="0" smtClean="0"/>
              <a:t>)</a:t>
            </a:r>
          </a:p>
          <a:p>
            <a:r>
              <a:rPr lang="en-US" dirty="0"/>
              <a:t>New </a:t>
            </a:r>
            <a:r>
              <a:rPr lang="en-US" dirty="0" err="1"/>
              <a:t>calo</a:t>
            </a:r>
            <a:r>
              <a:rPr lang="en-US" dirty="0"/>
              <a:t> spike at (</a:t>
            </a:r>
            <a:r>
              <a:rPr lang="en-US" dirty="0" err="1"/>
              <a:t>eta,phi</a:t>
            </a:r>
            <a:r>
              <a:rPr lang="en-US" dirty="0"/>
              <a:t>)=(-2,1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426772" y="274638"/>
            <a:ext cx="3564827" cy="2756429"/>
            <a:chOff x="5333570" y="1600199"/>
            <a:chExt cx="3658030" cy="24807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3570" y="1600199"/>
              <a:ext cx="3658030" cy="248073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332134" y="1932001"/>
              <a:ext cx="1456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dirty="0" smtClean="0"/>
                <a:t>e35_tclcw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26773" y="3589770"/>
            <a:ext cx="3564826" cy="2836430"/>
            <a:chOff x="4809066" y="3589770"/>
            <a:chExt cx="4182533" cy="28364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9066" y="3589770"/>
              <a:ext cx="4182533" cy="283643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94193" y="3934699"/>
              <a:ext cx="1665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xe0_tclcw</a:t>
              </a:r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998199"/>
            <a:ext cx="2786905" cy="23581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316" y="3998199"/>
            <a:ext cx="2869456" cy="24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78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6829"/>
          </a:xfrm>
        </p:spPr>
        <p:txBody>
          <a:bodyPr/>
          <a:lstStyle/>
          <a:p>
            <a:r>
              <a:rPr lang="en-US" dirty="0" smtClean="0"/>
              <a:t>Run </a:t>
            </a:r>
            <a:r>
              <a:rPr lang="en-US" dirty="0"/>
              <a:t>261615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2315726" cy="407246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All OK</a:t>
            </a:r>
          </a:p>
          <a:p>
            <a:r>
              <a:rPr lang="en-US" dirty="0" smtClean="0"/>
              <a:t>Re-activated chains: j0_L1J12, ht_L1J12</a:t>
            </a:r>
          </a:p>
          <a:p>
            <a:r>
              <a:rPr lang="en-US" dirty="0" smtClean="0"/>
              <a:t>Small </a:t>
            </a:r>
            <a:r>
              <a:rPr lang="en-US" dirty="0" err="1" smtClean="0"/>
              <a:t>calo</a:t>
            </a:r>
            <a:r>
              <a:rPr lang="en-US" dirty="0" smtClean="0"/>
              <a:t> spikes (not visible in phi)</a:t>
            </a:r>
          </a:p>
          <a:p>
            <a:r>
              <a:rPr lang="en-US" dirty="0" smtClean="0"/>
              <a:t>All looks ok also for MET</a:t>
            </a:r>
          </a:p>
          <a:p>
            <a:r>
              <a:rPr lang="en-US" dirty="0" smtClean="0"/>
              <a:t>Naoko brought up: we should re-activate also </a:t>
            </a:r>
            <a:r>
              <a:rPr lang="en-US" dirty="0" err="1" smtClean="0"/>
              <a:t>lcw</a:t>
            </a:r>
            <a:r>
              <a:rPr lang="en-US" dirty="0" smtClean="0"/>
              <a:t> chain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196" y="3860800"/>
            <a:ext cx="3877733" cy="2629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405" y="1358900"/>
            <a:ext cx="2956791" cy="2501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726" y="4019319"/>
            <a:ext cx="2920518" cy="2471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196" y="1231073"/>
            <a:ext cx="3877733" cy="262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76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199"/>
            <a:ext cx="9144000" cy="53509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Sample A validation on </a:t>
            </a:r>
            <a:r>
              <a:rPr lang="en-US" dirty="0" err="1" smtClean="0"/>
              <a:t>ttbar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Features of different calibrations </a:t>
            </a:r>
            <a:r>
              <a:rPr lang="en-US" dirty="0" err="1" smtClean="0"/>
              <a:t>etc</a:t>
            </a:r>
            <a:r>
              <a:rPr lang="en-US" dirty="0" smtClean="0"/>
              <a:t> clearly visible in plots</a:t>
            </a:r>
          </a:p>
          <a:p>
            <a:pPr lvl="1"/>
            <a:r>
              <a:rPr lang="en-US" dirty="0" smtClean="0"/>
              <a:t>Effect of different pileup scenarios also clear:</a:t>
            </a:r>
          </a:p>
          <a:p>
            <a:pPr lvl="2"/>
            <a:r>
              <a:rPr lang="en-US" dirty="0" smtClean="0"/>
              <a:t>50ns pileup increases number of jets</a:t>
            </a:r>
          </a:p>
          <a:p>
            <a:pPr lvl="2"/>
            <a:r>
              <a:rPr lang="en-US" dirty="0" smtClean="0"/>
              <a:t>25ns pileup results in even more jets</a:t>
            </a:r>
          </a:p>
          <a:p>
            <a:pPr lvl="2"/>
            <a:r>
              <a:rPr lang="en-US" dirty="0" smtClean="0"/>
              <a:t>LCW seems more sensitive to pileup jets than EM+JES</a:t>
            </a:r>
          </a:p>
          <a:p>
            <a:pPr lvl="1"/>
            <a:r>
              <a:rPr lang="en-US" dirty="0" smtClean="0"/>
              <a:t>No bad surprises; is performance ok?</a:t>
            </a:r>
          </a:p>
          <a:p>
            <a:endParaRPr lang="en-US" dirty="0" smtClean="0"/>
          </a:p>
          <a:p>
            <a:r>
              <a:rPr lang="en-US" dirty="0" smtClean="0"/>
              <a:t>Offline on-call shift: 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reprocessings</a:t>
            </a:r>
            <a:endParaRPr lang="en-US" dirty="0" smtClean="0"/>
          </a:p>
          <a:p>
            <a:pPr lvl="1"/>
            <a:r>
              <a:rPr lang="en-US" dirty="0" smtClean="0"/>
              <a:t>j0_L1J12 and ht0</a:t>
            </a:r>
            <a:r>
              <a:rPr lang="en-US" dirty="0"/>
              <a:t>_L1J12</a:t>
            </a:r>
            <a:r>
              <a:rPr lang="en-US" dirty="0" smtClean="0"/>
              <a:t> chains now in online standby menu</a:t>
            </a:r>
          </a:p>
          <a:p>
            <a:pPr lvl="1"/>
            <a:r>
              <a:rPr lang="en-US" dirty="0" smtClean="0"/>
              <a:t>j0_lcw_jes_L1J12 requested by </a:t>
            </a:r>
            <a:r>
              <a:rPr lang="en-US" dirty="0" err="1" smtClean="0"/>
              <a:t>HLTCalo</a:t>
            </a:r>
            <a:r>
              <a:rPr lang="en-US" dirty="0" smtClean="0"/>
              <a:t> and us:</a:t>
            </a:r>
            <a:endParaRPr lang="en-US" dirty="0"/>
          </a:p>
          <a:p>
            <a:pPr lvl="2"/>
            <a:r>
              <a:rPr lang="en-US" dirty="0" smtClean="0"/>
              <a:t>To monitor LCW </a:t>
            </a:r>
            <a:r>
              <a:rPr lang="en-US" dirty="0" err="1" smtClean="0"/>
              <a:t>TopoClusters</a:t>
            </a:r>
            <a:endParaRPr lang="en-US" dirty="0" smtClean="0"/>
          </a:p>
          <a:p>
            <a:pPr lvl="2"/>
            <a:r>
              <a:rPr lang="en-US" dirty="0" smtClean="0"/>
              <a:t>Already in </a:t>
            </a:r>
            <a:r>
              <a:rPr lang="en-US" dirty="0" err="1" smtClean="0"/>
              <a:t>nightlies</a:t>
            </a:r>
            <a:r>
              <a:rPr lang="en-US" dirty="0" smtClean="0"/>
              <a:t> but not in any run checked (last ended Monday am)</a:t>
            </a:r>
          </a:p>
          <a:p>
            <a:pPr lvl="2"/>
            <a:r>
              <a:rPr lang="en-US" dirty="0" smtClean="0"/>
              <a:t>Not in imminent base release, so requested for the first cache</a:t>
            </a:r>
          </a:p>
          <a:p>
            <a:pPr lvl="2"/>
            <a:r>
              <a:rPr lang="en-US" dirty="0" smtClean="0"/>
              <a:t>Followed in: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://its.cern.ch/jira/browse/ATR-</a:t>
            </a:r>
            <a:r>
              <a:rPr lang="en-US" dirty="0" smtClean="0">
                <a:hlinkClick r:id="rId2"/>
              </a:rPr>
              <a:t>10628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Trigger Validation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211-F88A-ED45-A8BF-4809172102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9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31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14 April – pre-run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43" y="857765"/>
            <a:ext cx="8979057" cy="549858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Jets:</a:t>
            </a:r>
          </a:p>
          <a:p>
            <a:r>
              <a:rPr lang="en-US" dirty="0" err="1" smtClean="0"/>
              <a:t>Aparajita</a:t>
            </a:r>
            <a:r>
              <a:rPr lang="en-US" dirty="0" smtClean="0"/>
              <a:t>: running same chains and </a:t>
            </a:r>
            <a:r>
              <a:rPr lang="en-US" dirty="0" err="1" smtClean="0"/>
              <a:t>fom</a:t>
            </a:r>
            <a:endParaRPr lang="en-US" dirty="0" smtClean="0"/>
          </a:p>
          <a:p>
            <a:r>
              <a:rPr lang="en-US" dirty="0" smtClean="0"/>
              <a:t>261182</a:t>
            </a:r>
            <a:r>
              <a:rPr lang="en-US" dirty="0"/>
              <a:t> </a:t>
            </a:r>
            <a:r>
              <a:rPr lang="en-US" dirty="0" smtClean="0"/>
              <a:t>- Same </a:t>
            </a:r>
            <a:r>
              <a:rPr lang="en-US" dirty="0"/>
              <a:t>behavior as </a:t>
            </a:r>
            <a:r>
              <a:rPr lang="en-US" dirty="0" smtClean="0"/>
              <a:t>yesterday’s run</a:t>
            </a:r>
            <a:r>
              <a:rPr lang="en-US" dirty="0"/>
              <a:t> </a:t>
            </a:r>
            <a:r>
              <a:rPr lang="en-US" dirty="0" smtClean="0"/>
              <a:t>261141</a:t>
            </a:r>
          </a:p>
          <a:p>
            <a:pPr lvl="1"/>
            <a:r>
              <a:rPr lang="en-US" dirty="0" smtClean="0"/>
              <a:t>Check if jet menu is ok in recent runs</a:t>
            </a:r>
          </a:p>
          <a:p>
            <a:pPr lvl="1"/>
            <a:r>
              <a:rPr lang="en-US" dirty="0" smtClean="0"/>
              <a:t>Naoko seeing problems in cluster monitoring</a:t>
            </a:r>
          </a:p>
          <a:p>
            <a:r>
              <a:rPr lang="en-US" dirty="0" smtClean="0"/>
              <a:t>Runs to check:</a:t>
            </a:r>
          </a:p>
          <a:p>
            <a:pPr lvl="1"/>
            <a:r>
              <a:rPr lang="en-US" dirty="0"/>
              <a:t>261182 (</a:t>
            </a:r>
            <a:r>
              <a:rPr lang="en-US" dirty="0" err="1"/>
              <a:t>ptag</a:t>
            </a:r>
            <a:r>
              <a:rPr lang="en-US" dirty="0"/>
              <a:t> data15_cos, duration 901.4m, 4388397 events, ATLAS Ready </a:t>
            </a:r>
            <a:r>
              <a:rPr lang="en-US" dirty="0" err="1"/>
              <a:t>lumi</a:t>
            </a:r>
            <a:r>
              <a:rPr lang="en-US" dirty="0"/>
              <a:t> 0.00/</a:t>
            </a:r>
            <a:r>
              <a:rPr lang="en-US" dirty="0" err="1"/>
              <a:t>nb</a:t>
            </a:r>
            <a:r>
              <a:rPr lang="en-US" dirty="0"/>
              <a:t>, ended Mon 09:49)</a:t>
            </a:r>
          </a:p>
          <a:p>
            <a:pPr lvl="1"/>
            <a:r>
              <a:rPr lang="en-US" dirty="0"/>
              <a:t>261308 (</a:t>
            </a:r>
            <a:r>
              <a:rPr lang="en-US" dirty="0" err="1"/>
              <a:t>ptag</a:t>
            </a:r>
            <a:r>
              <a:rPr lang="en-US" dirty="0"/>
              <a:t> data15_cos, duration 92.3m, 2226448 events, ATLAS Ready </a:t>
            </a:r>
            <a:r>
              <a:rPr lang="en-US" dirty="0" err="1"/>
              <a:t>lumi</a:t>
            </a:r>
            <a:r>
              <a:rPr lang="en-US" dirty="0"/>
              <a:t> 0.00/</a:t>
            </a:r>
            <a:r>
              <a:rPr lang="en-US" dirty="0" err="1"/>
              <a:t>nb</a:t>
            </a:r>
            <a:r>
              <a:rPr lang="en-US" dirty="0"/>
              <a:t>, ended Mon 19:59</a:t>
            </a:r>
            <a:r>
              <a:rPr lang="en-US" dirty="0" smtClean="0"/>
              <a:t>)</a:t>
            </a:r>
          </a:p>
          <a:p>
            <a:r>
              <a:rPr lang="en-US" dirty="0" smtClean="0"/>
              <a:t>DQ Backlog:</a:t>
            </a:r>
          </a:p>
          <a:p>
            <a:pPr lvl="1"/>
            <a:r>
              <a:rPr lang="en-US" dirty="0"/>
              <a:t>TRIG_HLT_JET 259565 259566 259745 259756 259771 259921 260095 260272 </a:t>
            </a:r>
            <a:r>
              <a:rPr lang="en-US" dirty="0" smtClean="0"/>
              <a:t>260273 260466 260653 260758 261070 261141 261142</a:t>
            </a:r>
          </a:p>
          <a:p>
            <a:pPr lvl="1"/>
            <a:r>
              <a:rPr lang="en-US" dirty="0" smtClean="0"/>
              <a:t>TRIG_HLT_MET </a:t>
            </a:r>
            <a:r>
              <a:rPr lang="en-US" dirty="0"/>
              <a:t>259565 259566 259745 259756 259771 259921 260095 260272 </a:t>
            </a:r>
            <a:r>
              <a:rPr lang="en-US" dirty="0" smtClean="0"/>
              <a:t>260273, 260466 </a:t>
            </a:r>
            <a:r>
              <a:rPr lang="en-US" dirty="0"/>
              <a:t>260653 260758 261070 261141 261142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Others:</a:t>
            </a:r>
          </a:p>
          <a:p>
            <a:r>
              <a:rPr lang="en-US" dirty="0" smtClean="0"/>
              <a:t>We’re going to move to the new monitoring configuration soon – need to check all DQ runs</a:t>
            </a:r>
          </a:p>
          <a:p>
            <a:r>
              <a:rPr lang="en-US" dirty="0" smtClean="0"/>
              <a:t>Problem </a:t>
            </a:r>
            <a:r>
              <a:rPr lang="en-US" dirty="0"/>
              <a:t>reported in </a:t>
            </a:r>
            <a:r>
              <a:rPr lang="en-US" dirty="0">
                <a:hlinkClick r:id="rId2"/>
              </a:rPr>
              <a:t>https://its.cern.ch/jira/browse/ATR-</a:t>
            </a:r>
            <a:r>
              <a:rPr lang="en-US" dirty="0" smtClean="0">
                <a:hlinkClick r:id="rId2"/>
              </a:rPr>
              <a:t>10559</a:t>
            </a:r>
            <a:r>
              <a:rPr lang="en-US" dirty="0" smtClean="0"/>
              <a:t> with EtaHypo_HEC_larhec_L1J12_FIRSTEMPTY - Carlos taking care of it</a:t>
            </a:r>
          </a:p>
          <a:p>
            <a:r>
              <a:rPr lang="en-US" dirty="0" smtClean="0"/>
              <a:t>Offline: Problems with offline reprocessing – cannot do any reprocessing at the moment – Jiri will follow up</a:t>
            </a:r>
          </a:p>
          <a:p>
            <a:r>
              <a:rPr lang="en-US" dirty="0" smtClean="0"/>
              <a:t>Releases: </a:t>
            </a:r>
          </a:p>
          <a:p>
            <a:pPr lvl="1"/>
            <a:r>
              <a:rPr lang="en-US" dirty="0" smtClean="0"/>
              <a:t>Soon deploying new Physics_pp_v5 menu online – currently problems in deploying L1 menu</a:t>
            </a:r>
          </a:p>
          <a:p>
            <a:pPr lvl="1"/>
            <a:r>
              <a:rPr lang="en-US" dirty="0" smtClean="0"/>
              <a:t>&gt;100 new tags swept into P1CAFHLT – but looks ok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Last validation towards MC15a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14402"/>
            <a:ext cx="8940800" cy="562186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Strategy </a:t>
            </a:r>
            <a:r>
              <a:rPr lang="en-US" dirty="0"/>
              <a:t>for 20.1.4.5 validation</a:t>
            </a:r>
          </a:p>
          <a:p>
            <a:r>
              <a:rPr lang="pl-PL" b="1" dirty="0" err="1"/>
              <a:t>Task</a:t>
            </a:r>
            <a:r>
              <a:rPr lang="pl-PL" b="1" dirty="0"/>
              <a:t> 1 - no </a:t>
            </a:r>
            <a:r>
              <a:rPr lang="pl-PL" b="1" dirty="0" err="1"/>
              <a:t>pileup</a:t>
            </a:r>
            <a:r>
              <a:rPr lang="pl-PL" b="1" dirty="0"/>
              <a:t> (20.1.4.5 s/w test)</a:t>
            </a:r>
            <a:endParaRPr lang="pl-PL" dirty="0"/>
          </a:p>
          <a:p>
            <a:pPr lvl="1"/>
            <a:r>
              <a:rPr lang="pl-PL" dirty="0"/>
              <a:t>(</a:t>
            </a:r>
            <a:r>
              <a:rPr lang="pl-PL" dirty="0" err="1"/>
              <a:t>All</a:t>
            </a:r>
            <a:r>
              <a:rPr lang="pl-PL" dirty="0"/>
              <a:t> with 03-01-00 GEO, </a:t>
            </a:r>
            <a:r>
              <a:rPr lang="pl-PL" dirty="0" err="1"/>
              <a:t>reduced</a:t>
            </a:r>
            <a:r>
              <a:rPr lang="pl-PL" dirty="0"/>
              <a:t> </a:t>
            </a:r>
            <a:r>
              <a:rPr lang="pl-PL" dirty="0" err="1"/>
              <a:t>digi</a:t>
            </a:r>
            <a:r>
              <a:rPr lang="pl-PL" dirty="0"/>
              <a:t> </a:t>
            </a:r>
            <a:r>
              <a:rPr lang="pl-PL" dirty="0" err="1"/>
              <a:t>time</a:t>
            </a:r>
            <a:r>
              <a:rPr lang="pl-PL" dirty="0"/>
              <a:t> </a:t>
            </a:r>
            <a:r>
              <a:rPr lang="pl-PL" dirty="0" err="1"/>
              <a:t>window</a:t>
            </a:r>
            <a:r>
              <a:rPr lang="pl-PL" dirty="0"/>
              <a:t> and </a:t>
            </a:r>
            <a:r>
              <a:rPr lang="pl-PL" dirty="0" err="1"/>
              <a:t>trigger</a:t>
            </a:r>
            <a:r>
              <a:rPr lang="pl-PL" dirty="0"/>
              <a:t> </a:t>
            </a:r>
            <a:r>
              <a:rPr lang="pl-PL" dirty="0" err="1"/>
              <a:t>split</a:t>
            </a:r>
            <a:r>
              <a:rPr lang="pl-PL" dirty="0"/>
              <a:t> and </a:t>
            </a:r>
            <a:r>
              <a:rPr lang="pl-PL" dirty="0" err="1"/>
              <a:t>have</a:t>
            </a:r>
            <a:r>
              <a:rPr lang="pl-PL" dirty="0"/>
              <a:t> 25ns </a:t>
            </a:r>
            <a:r>
              <a:rPr lang="pl-PL" dirty="0" err="1"/>
              <a:t>calo</a:t>
            </a:r>
            <a:r>
              <a:rPr lang="pl-PL" dirty="0"/>
              <a:t> </a:t>
            </a:r>
            <a:r>
              <a:rPr lang="pl-PL" dirty="0" err="1"/>
              <a:t>reco</a:t>
            </a:r>
            <a:r>
              <a:rPr lang="pl-PL" dirty="0"/>
              <a:t> </a:t>
            </a:r>
            <a:r>
              <a:rPr lang="pl-PL" dirty="0" err="1"/>
              <a:t>settings</a:t>
            </a:r>
            <a:r>
              <a:rPr lang="pl-PL" dirty="0"/>
              <a:t>)</a:t>
            </a:r>
          </a:p>
          <a:p>
            <a:pPr lvl="1"/>
            <a:r>
              <a:rPr lang="en-US" dirty="0"/>
              <a:t>Ref: No pileup test 3 from task 1 from yesterday's meeting: </a:t>
            </a:r>
            <a:r>
              <a:rPr lang="en-US" dirty="0" smtClean="0"/>
              <a:t>s2578_r6540 </a:t>
            </a:r>
            <a:r>
              <a:rPr lang="en-US" dirty="0"/>
              <a:t>(19.2.3.3, 20.1.4.3)</a:t>
            </a:r>
          </a:p>
          <a:p>
            <a:pPr lvl="1"/>
            <a:r>
              <a:rPr lang="en-US" dirty="0" smtClean="0"/>
              <a:t>Test1</a:t>
            </a:r>
            <a:r>
              <a:rPr lang="en-US" dirty="0"/>
              <a:t>: As ref but in 20.1.4.5 : s2578_r6588 (19.2.3.3, 20.1.4.5)</a:t>
            </a:r>
          </a:p>
          <a:p>
            <a:pPr lvl="1"/>
            <a:r>
              <a:rPr lang="en-US" dirty="0" smtClean="0"/>
              <a:t>Test2</a:t>
            </a:r>
            <a:r>
              <a:rPr lang="en-US" dirty="0"/>
              <a:t>: As test one but latest SDR-28 conditions : s2578_r6589 (19.2.3.3, 20.1.4.5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b="1" dirty="0" smtClean="0"/>
              <a:t>Task </a:t>
            </a:r>
            <a:r>
              <a:rPr lang="en-US" b="1" dirty="0"/>
              <a:t>2 - 50ns pileup</a:t>
            </a:r>
            <a:endParaRPr lang="en-US" dirty="0"/>
          </a:p>
          <a:p>
            <a:pPr lvl="1"/>
            <a:r>
              <a:rPr lang="en-US" dirty="0"/>
              <a:t>(All with 03-01-00 GEO, reduced </a:t>
            </a:r>
            <a:r>
              <a:rPr lang="en-US" dirty="0" err="1"/>
              <a:t>digi</a:t>
            </a:r>
            <a:r>
              <a:rPr lang="en-US" dirty="0"/>
              <a:t> time window and trigger split)</a:t>
            </a:r>
          </a:p>
          <a:p>
            <a:pPr lvl="1"/>
            <a:r>
              <a:rPr lang="en-US" dirty="0"/>
              <a:t>Ref: No pileup test 1 from task 1 : s2578_r6588 (19.2.3.3, 20.1.4.5)</a:t>
            </a:r>
          </a:p>
          <a:p>
            <a:pPr lvl="1"/>
            <a:r>
              <a:rPr lang="en-US" dirty="0"/>
              <a:t>Test 1: 20.1.4.5 with 50ns pileup - s2578_r6590 (19.2.3.3, 20.1.4.5)</a:t>
            </a:r>
          </a:p>
          <a:p>
            <a:pPr lvl="1"/>
            <a:r>
              <a:rPr lang="en-US" dirty="0" smtClean="0"/>
              <a:t>Effect of pileup clearly visible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2: As test 1 but with </a:t>
            </a:r>
            <a:r>
              <a:rPr lang="en-US" dirty="0" err="1" smtClean="0"/>
              <a:t>digi</a:t>
            </a:r>
            <a:r>
              <a:rPr lang="en-US" dirty="0" smtClean="0"/>
              <a:t> </a:t>
            </a:r>
            <a:r>
              <a:rPr lang="en-US" dirty="0"/>
              <a:t>window </a:t>
            </a:r>
            <a:r>
              <a:rPr lang="en-US" dirty="0" smtClean="0"/>
              <a:t>from -</a:t>
            </a:r>
            <a:r>
              <a:rPr lang="en-US" dirty="0"/>
              <a:t>-</a:t>
            </a:r>
            <a:r>
              <a:rPr lang="en-US" dirty="0" err="1"/>
              <a:t>pileupFinalBunch</a:t>
            </a:r>
            <a:r>
              <a:rPr lang="en-US" dirty="0"/>
              <a:t> = </a:t>
            </a:r>
            <a:r>
              <a:rPr lang="en-US" dirty="0" smtClean="0"/>
              <a:t>6 </a:t>
            </a:r>
            <a:r>
              <a:rPr lang="en-US" dirty="0"/>
              <a:t>- s2578_r6591 (19.2.3.3, 20.1.4.5)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3: As test 1 but with SDR-26 for updated LCW for jets - s2578_r6593 (19.2.3.3, 20.1.4.5)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4 As test 3 but with SDR-28 to test </a:t>
            </a:r>
            <a:r>
              <a:rPr lang="en-US" dirty="0" err="1" smtClean="0"/>
              <a:t>deads</a:t>
            </a:r>
            <a:r>
              <a:rPr lang="en-US" dirty="0" smtClean="0"/>
              <a:t> maps </a:t>
            </a:r>
            <a:r>
              <a:rPr lang="en-US" dirty="0"/>
              <a:t>and b-</a:t>
            </a:r>
            <a:r>
              <a:rPr lang="en-US" dirty="0" smtClean="0"/>
              <a:t>tag </a:t>
            </a:r>
            <a:r>
              <a:rPr lang="en-US" dirty="0" err="1" smtClean="0"/>
              <a:t>calib</a:t>
            </a:r>
            <a:r>
              <a:rPr lang="en-US" dirty="0" smtClean="0"/>
              <a:t> </a:t>
            </a:r>
            <a:r>
              <a:rPr lang="en-US" dirty="0"/>
              <a:t>- s2578_r6594 (19.2.3.3, 20.1.4.5)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5: as test 4 but with </a:t>
            </a:r>
            <a:r>
              <a:rPr lang="en-US" dirty="0" err="1"/>
              <a:t>AthenaMP</a:t>
            </a:r>
            <a:r>
              <a:rPr lang="en-US" dirty="0"/>
              <a:t> - s2578_r6595 (19.2.3.3, 20.1.4.5) - direct clone of r6582</a:t>
            </a:r>
          </a:p>
          <a:p>
            <a:pPr lvl="1"/>
            <a:r>
              <a:rPr lang="en-US" dirty="0" smtClean="0"/>
              <a:t>Check </a:t>
            </a:r>
            <a:r>
              <a:rPr lang="en-US" dirty="0"/>
              <a:t>with the </a:t>
            </a:r>
            <a:r>
              <a:rPr lang="en-US" dirty="0" err="1"/>
              <a:t>ttbar</a:t>
            </a:r>
            <a:r>
              <a:rPr lang="en-US" dirty="0"/>
              <a:t> sample as soon as we have it</a:t>
            </a:r>
          </a:p>
          <a:p>
            <a:pPr lvl="1"/>
            <a:r>
              <a:rPr lang="en-US" dirty="0" smtClean="0"/>
              <a:t>Submit </a:t>
            </a:r>
            <a:r>
              <a:rPr lang="en-US" dirty="0"/>
              <a:t>to normal memory queue with </a:t>
            </a:r>
            <a:r>
              <a:rPr lang="en-US" dirty="0" err="1"/>
              <a:t>corecount</a:t>
            </a:r>
            <a:r>
              <a:rPr lang="en-US" dirty="0"/>
              <a:t> = </a:t>
            </a:r>
            <a:r>
              <a:rPr lang="en-US" dirty="0" smtClean="0"/>
              <a:t>8</a:t>
            </a:r>
            <a:endParaRPr lang="en-US" b="1" dirty="0" smtClean="0"/>
          </a:p>
          <a:p>
            <a:r>
              <a:rPr lang="en-US" b="1" dirty="0" smtClean="0"/>
              <a:t>Task </a:t>
            </a:r>
            <a:r>
              <a:rPr lang="en-US" b="1" dirty="0"/>
              <a:t>3 - 25ns pileup</a:t>
            </a:r>
            <a:endParaRPr lang="en-US" dirty="0"/>
          </a:p>
          <a:p>
            <a:pPr lvl="1"/>
            <a:r>
              <a:rPr lang="en-US" dirty="0"/>
              <a:t>(All with 03-01-00 GEO, reduced </a:t>
            </a:r>
            <a:r>
              <a:rPr lang="en-US" dirty="0" err="1"/>
              <a:t>digi</a:t>
            </a:r>
            <a:r>
              <a:rPr lang="en-US" dirty="0"/>
              <a:t> time window and trigger split)</a:t>
            </a:r>
          </a:p>
          <a:p>
            <a:pPr lvl="1"/>
            <a:r>
              <a:rPr lang="en-US" dirty="0"/>
              <a:t>Ref1: No pileup test 1 from task 1 : s2578_r6588 (19.2.3.3, 20.1.4.5)</a:t>
            </a:r>
          </a:p>
          <a:p>
            <a:pPr lvl="1"/>
            <a:r>
              <a:rPr lang="en-US" dirty="0"/>
              <a:t>Ref2: 50 ns pileup test 1 from task 2: s2578_r6590 (19.2.3.3, 20.1.4.5)</a:t>
            </a:r>
          </a:p>
          <a:p>
            <a:pPr lvl="1"/>
            <a:r>
              <a:rPr lang="en-US" dirty="0"/>
              <a:t>Test 1: 20.1.4.5 with 25ns pileup - s2578_r6596 (19.2.3.3, 20.1.4.5)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histograms with p1878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6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A </a:t>
            </a:r>
            <a:r>
              <a:rPr lang="en-US" err="1" smtClean="0"/>
              <a:t>ttbar</a:t>
            </a:r>
            <a:r>
              <a:rPr lang="en-US" smtClean="0"/>
              <a:t> alidation </a:t>
            </a:r>
            <a:r>
              <a:rPr lang="en-US" dirty="0" smtClean="0"/>
              <a:t>for MC15a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695233"/>
              </p:ext>
            </p:extLst>
          </p:nvPr>
        </p:nvGraphicFramePr>
        <p:xfrm>
          <a:off x="270934" y="1506010"/>
          <a:ext cx="861906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856"/>
                <a:gridCol w="1564943"/>
                <a:gridCol w="5554134"/>
                <a:gridCol w="7281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Tags</a:t>
                      </a:r>
                      <a:r>
                        <a:rPr lang="en-US" baseline="0" dirty="0" smtClean="0"/>
                        <a:t> / container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s2578_r6588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/HLT/a10tcemsubFS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5" gridSpan="2"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pileup with 25ns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reference (20.1.4.3) but with 20.1.4.5</a:t>
                      </a:r>
                      <a:endParaRPr lang="en-US" dirty="0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s2578_r6588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s2578_r6588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/HLT/a4tcemjesPS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s2578_r6588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/HLT/a4tcemsubFS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s2578_r6588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/HLT/a4tcemsubjesFS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s2578_r6588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/HLT/a4tclcwjesFS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s2578_r6589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/HLT/a10tcemsubFS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5"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pileup with 25ns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calo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test 1 but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SDR-28 conditions</a:t>
                      </a:r>
                      <a:endParaRPr lang="en-US" b="1" dirty="0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s2578_r6589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s2578_r6589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/HLT/a4tcemjesPS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s2578_r6589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/HLT/a4tcemsubFS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s2578_r6589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/HLT/a4tcemsubjesFS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s2578_r6589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/HLT/a4tclcwjesFS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8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A </a:t>
            </a:r>
            <a:r>
              <a:rPr lang="en-US" dirty="0" err="1" smtClean="0"/>
              <a:t>ttbar</a:t>
            </a:r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alidation for MC15a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213752"/>
              </p:ext>
            </p:extLst>
          </p:nvPr>
        </p:nvGraphicFramePr>
        <p:xfrm>
          <a:off x="220133" y="1476905"/>
          <a:ext cx="878839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320800"/>
                <a:gridCol w="6045200"/>
                <a:gridCol w="812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Tags / container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s2578_r6590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/HLT/a10tcemsubFS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5" gridSpan="2"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ns pileup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s2578_r6590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s2578_r6590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/HLT/a4tcemjesPS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s2578_r6590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/HLT/a4tcemsubFS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s2578_r6590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/HLT/a4tcemsubjesFS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s2578_r6590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/HLT/a4tclcwjesFS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s2578_r6591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/HLT/a10tcemsubFS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5" gridSpan="2"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test 1 but digitization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time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window set via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pileupFinalBunch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6</a:t>
                      </a:r>
                      <a:endParaRPr lang="en-US" dirty="0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s2578_r6591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s2578_r6591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/HLT/a4tcemjesPS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s2578_r6591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/HLT/a4tcemsubFS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s2578_r6591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/HLT/a4tcemsubjesFS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s2578_r6591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/HLT/a4tclcwjesFS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A </a:t>
            </a:r>
            <a:r>
              <a:rPr lang="en-US" dirty="0" err="1" smtClean="0"/>
              <a:t>ttbar</a:t>
            </a:r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alidation for MC15a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906540"/>
              </p:ext>
            </p:extLst>
          </p:nvPr>
        </p:nvGraphicFramePr>
        <p:xfrm>
          <a:off x="457201" y="1417638"/>
          <a:ext cx="8229599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839"/>
                <a:gridCol w="570839"/>
                <a:gridCol w="6231663"/>
                <a:gridCol w="8562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Tags / container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s2578_r6593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/HLT/a10tcemsubFS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5" gridSpan="2"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ns pileup</a:t>
                      </a:r>
                      <a:endParaRPr lang="en-US" dirty="0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s2578_r6593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s2578_r6593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/HLT/a4tcemjesPS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s2578_r6593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/HLT/a4tcemsubFS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s2578_r6593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/HLT/a4tcemsubjesFS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s2578_r6593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/HLT/a4tclcwjesFS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s2578_r6594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/HLT/a10tcemsubFS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  <a:tr h="370840">
                <a:tc rowSpan="5"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ns pileup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s2578_r6594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s2578_r6594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/HLT/a4tcemjesPS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s2578_r6594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/HLT/a4tcemsubFS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s2578_r6594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/HLT/a4tcemsubjesFS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s2578_r6594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/HLT/a4tclcwjesFS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5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A </a:t>
            </a:r>
            <a:r>
              <a:rPr lang="en-US" dirty="0" err="1" smtClean="0"/>
              <a:t>ttbar</a:t>
            </a:r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alidation for MC15a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165528"/>
              </p:ext>
            </p:extLst>
          </p:nvPr>
        </p:nvGraphicFramePr>
        <p:xfrm>
          <a:off x="220134" y="1476905"/>
          <a:ext cx="8331201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887"/>
                <a:gridCol w="947093"/>
                <a:gridCol w="5942619"/>
                <a:gridCol w="8636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Tags / container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s2578_r6595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/HLT/a10tcemsubFS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5" gridSpan="2"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ns pileup</a:t>
                      </a:r>
                      <a:endParaRPr lang="en-US" dirty="0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s2578_r6595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s2578_r6595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/HLT/a4tcemjesPS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s2578_r6595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/HLT/a4tcemsubFS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s2578_r6595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/HLT/a4tcemsubjesFS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s2578_r6595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/HLT/a4tclcwjesFS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s2578_r6596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/HLT/a10tcemsubFS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  <a:tr h="370840">
                <a:tc rowSpan="5" gridSpan="2"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ns pileup</a:t>
                      </a:r>
                      <a:endParaRPr lang="en-US" dirty="0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s2578_r6596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s2578_r6596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/HLT/a4tcemjesPS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s2578_r6596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/HLT/a4tcemsubFS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s2578_r6596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/HLT/a4tcemsubjesFS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s2578_r6596 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/HLT/a4tclcwjesFS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3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0"/>
            <a:ext cx="796412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540001" y="3051041"/>
            <a:ext cx="574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dk1"/>
                </a:solidFill>
              </a:rPr>
              <a:t>s2578_r6595 run_1/HLT/</a:t>
            </a:r>
            <a:r>
              <a:rPr lang="en-US" b="1" dirty="0" err="1">
                <a:solidFill>
                  <a:schemeClr val="dk1"/>
                </a:solidFill>
              </a:rPr>
              <a:t>JetMon</a:t>
            </a:r>
            <a:r>
              <a:rPr lang="en-US" b="1" dirty="0">
                <a:solidFill>
                  <a:schemeClr val="dk1"/>
                </a:solidFill>
              </a:rPr>
              <a:t>/HLT/</a:t>
            </a:r>
            <a:r>
              <a:rPr lang="en-US" b="1" dirty="0" smtClean="0">
                <a:solidFill>
                  <a:schemeClr val="dk1"/>
                </a:solidFill>
              </a:rPr>
              <a:t>a4tcemjesPS</a:t>
            </a:r>
            <a:endParaRPr lang="en-US" dirty="0"/>
          </a:p>
        </p:txBody>
      </p:sp>
      <p:sp>
        <p:nvSpPr>
          <p:cNvPr id="9" name="Line Callout 2 8"/>
          <p:cNvSpPr/>
          <p:nvPr/>
        </p:nvSpPr>
        <p:spPr>
          <a:xfrm>
            <a:off x="7569200" y="948267"/>
            <a:ext cx="979129" cy="62653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6730"/>
              <a:gd name="adj6" fmla="val -777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L1_J100 turn on</a:t>
            </a:r>
            <a:endParaRPr lang="en-US" dirty="0"/>
          </a:p>
        </p:txBody>
      </p:sp>
      <p:sp>
        <p:nvSpPr>
          <p:cNvPr id="10" name="Line Callout 2 9"/>
          <p:cNvSpPr/>
          <p:nvPr/>
        </p:nvSpPr>
        <p:spPr>
          <a:xfrm>
            <a:off x="1677151" y="4986191"/>
            <a:ext cx="1827298" cy="1123950"/>
          </a:xfrm>
          <a:prstGeom prst="borderCallout2">
            <a:avLst>
              <a:gd name="adj1" fmla="val 18750"/>
              <a:gd name="adj2" fmla="val -8333"/>
              <a:gd name="adj3" fmla="val 50388"/>
              <a:gd name="adj4" fmla="val -12960"/>
              <a:gd name="adj5" fmla="val 108924"/>
              <a:gd name="adj6" fmla="val -217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Good pileup </a:t>
            </a:r>
            <a:r>
              <a:rPr lang="en-US" dirty="0" err="1" smtClean="0"/>
              <a:t>behaviour</a:t>
            </a:r>
            <a:r>
              <a:rPr lang="en-US" dirty="0" smtClean="0"/>
              <a:t> </a:t>
            </a:r>
            <a:r>
              <a:rPr lang="en-US" dirty="0" err="1" smtClean="0"/>
              <a:t>wrt</a:t>
            </a:r>
            <a:r>
              <a:rPr lang="en-US" dirty="0" smtClean="0"/>
              <a:t> no-PU reference</a:t>
            </a:r>
            <a:endParaRPr lang="en-US" dirty="0"/>
          </a:p>
        </p:txBody>
      </p:sp>
      <p:sp>
        <p:nvSpPr>
          <p:cNvPr id="11" name="Line Callout 2 10"/>
          <p:cNvSpPr/>
          <p:nvPr/>
        </p:nvSpPr>
        <p:spPr>
          <a:xfrm>
            <a:off x="2634635" y="713581"/>
            <a:ext cx="979129" cy="70405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9651"/>
              <a:gd name="adj6" fmla="val -570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L1_J100 turn on</a:t>
            </a:r>
            <a:endParaRPr lang="en-US" dirty="0"/>
          </a:p>
        </p:txBody>
      </p:sp>
      <p:sp>
        <p:nvSpPr>
          <p:cNvPr id="12" name="Line Callout 2 11"/>
          <p:cNvSpPr/>
          <p:nvPr/>
        </p:nvSpPr>
        <p:spPr>
          <a:xfrm>
            <a:off x="7145867" y="3755304"/>
            <a:ext cx="1143000" cy="82059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7898"/>
              <a:gd name="adj6" fmla="val -362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|eta|&lt;3.2 for these PS chains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0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0"/>
            <a:ext cx="798668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540001" y="3051041"/>
            <a:ext cx="574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s2578_r6595 run_1/HLT/</a:t>
            </a:r>
            <a:r>
              <a:rPr lang="en-US" b="1" dirty="0" err="1"/>
              <a:t>JetMon</a:t>
            </a:r>
            <a:r>
              <a:rPr lang="en-US" b="1" dirty="0"/>
              <a:t>/HLT/a4tclcwjesFS</a:t>
            </a:r>
            <a:endParaRPr lang="en-US" dirty="0"/>
          </a:p>
        </p:txBody>
      </p:sp>
      <p:sp>
        <p:nvSpPr>
          <p:cNvPr id="10" name="Line Callout 2 9"/>
          <p:cNvSpPr/>
          <p:nvPr/>
        </p:nvSpPr>
        <p:spPr>
          <a:xfrm>
            <a:off x="2210551" y="4986191"/>
            <a:ext cx="1345449" cy="737276"/>
          </a:xfrm>
          <a:prstGeom prst="borderCallout2">
            <a:avLst>
              <a:gd name="adj1" fmla="val 18750"/>
              <a:gd name="adj2" fmla="val -8333"/>
              <a:gd name="adj3" fmla="val 50388"/>
              <a:gd name="adj4" fmla="val -12960"/>
              <a:gd name="adj5" fmla="val 141079"/>
              <a:gd name="adj6" fmla="val -347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Sensitive to pileup</a:t>
            </a:r>
            <a:endParaRPr lang="en-US" dirty="0"/>
          </a:p>
        </p:txBody>
      </p:sp>
      <p:sp>
        <p:nvSpPr>
          <p:cNvPr id="12" name="Line Callout 2 11"/>
          <p:cNvSpPr/>
          <p:nvPr/>
        </p:nvSpPr>
        <p:spPr>
          <a:xfrm>
            <a:off x="5614151" y="2547791"/>
            <a:ext cx="1345449" cy="737276"/>
          </a:xfrm>
          <a:prstGeom prst="borderCallout2">
            <a:avLst>
              <a:gd name="adj1" fmla="val 18750"/>
              <a:gd name="adj2" fmla="val -8333"/>
              <a:gd name="adj3" fmla="val 50388"/>
              <a:gd name="adj4" fmla="val -12960"/>
              <a:gd name="adj5" fmla="val 141079"/>
              <a:gd name="adj6" fmla="val -347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Sensitive to pileup</a:t>
            </a:r>
            <a:endParaRPr lang="en-US" dirty="0"/>
          </a:p>
        </p:txBody>
      </p:sp>
      <p:sp>
        <p:nvSpPr>
          <p:cNvPr id="13" name="Line Callout 2 12"/>
          <p:cNvSpPr/>
          <p:nvPr/>
        </p:nvSpPr>
        <p:spPr>
          <a:xfrm>
            <a:off x="1638675" y="2179153"/>
            <a:ext cx="1519392" cy="737276"/>
          </a:xfrm>
          <a:prstGeom prst="borderCallout2">
            <a:avLst>
              <a:gd name="adj1" fmla="val 18750"/>
              <a:gd name="adj2" fmla="val -8333"/>
              <a:gd name="adj3" fmla="val 6750"/>
              <a:gd name="adj4" fmla="val -25219"/>
              <a:gd name="adj5" fmla="val -102376"/>
              <a:gd name="adj6" fmla="val -224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Sharp turn-on </a:t>
            </a:r>
            <a:r>
              <a:rPr lang="en-US" dirty="0" err="1" smtClean="0"/>
              <a:t>wrt</a:t>
            </a:r>
            <a:r>
              <a:rPr lang="en-US" dirty="0" smtClean="0"/>
              <a:t> offline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6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21370</TotalTime>
  <Words>2143</Words>
  <Application>Microsoft Macintosh PowerPoint</Application>
  <PresentationFormat>On-screen Show (4:3)</PresentationFormat>
  <Paragraphs>473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Jet/MET Trigger On-Call Report And some validation as well</vt:lpstr>
      <vt:lpstr>14 April – pre-run meeting</vt:lpstr>
      <vt:lpstr>Last validation towards MC15a</vt:lpstr>
      <vt:lpstr>Sample A ttbar alidation for MC15a</vt:lpstr>
      <vt:lpstr>Sample A ttbar validation for MC15a</vt:lpstr>
      <vt:lpstr>Sample A ttbar validation for MC15a</vt:lpstr>
      <vt:lpstr>Sample A ttbar validation for MC15a</vt:lpstr>
      <vt:lpstr>Histograms</vt:lpstr>
      <vt:lpstr>Histograms</vt:lpstr>
      <vt:lpstr>Histograms</vt:lpstr>
      <vt:lpstr>Run by Run DQ Summary</vt:lpstr>
      <vt:lpstr>Sign-off/defects</vt:lpstr>
      <vt:lpstr>Run 261182</vt:lpstr>
      <vt:lpstr>Run 261182 Menu</vt:lpstr>
      <vt:lpstr>Run 261308</vt:lpstr>
      <vt:lpstr>Run 261615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Goncalo</dc:creator>
  <cp:lastModifiedBy>Ricardo Goncalo</cp:lastModifiedBy>
  <cp:revision>142</cp:revision>
  <dcterms:created xsi:type="dcterms:W3CDTF">2015-03-15T21:49:11Z</dcterms:created>
  <dcterms:modified xsi:type="dcterms:W3CDTF">2015-04-21T17:19:14Z</dcterms:modified>
</cp:coreProperties>
</file>