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90" r:id="rId3"/>
    <p:sldId id="291" r:id="rId4"/>
    <p:sldId id="262" r:id="rId5"/>
    <p:sldId id="292" r:id="rId6"/>
    <p:sldId id="282" r:id="rId7"/>
    <p:sldId id="278" r:id="rId8"/>
    <p:sldId id="281" r:id="rId9"/>
    <p:sldId id="285" r:id="rId10"/>
    <p:sldId id="286" r:id="rId11"/>
    <p:sldId id="288" r:id="rId12"/>
    <p:sldId id="289" r:id="rId13"/>
    <p:sldId id="293" r:id="rId14"/>
    <p:sldId id="294" r:id="rId15"/>
    <p:sldId id="295" r:id="rId16"/>
    <p:sldId id="296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-18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A0C595-18C6-B442-82AB-588C14C1CB0A}" type="datetimeFigureOut">
              <a:rPr lang="en-US" smtClean="0"/>
              <a:t>31/03/15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C523D7-47D5-A24A-A748-4636597D2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4922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71EBA2-4588-E041-BDB6-6CA94C62F0F2}" type="datetimeFigureOut">
              <a:rPr lang="en-US" smtClean="0"/>
              <a:t>31/03/15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DC8967-4E2F-D54B-B94A-2703DA54E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106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25/03/15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R.Goncalo - Jet/MET on-call report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44246-CBB5-B649-9815-6298DC637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125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25/03/15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R.Goncalo - Jet/MET on-call report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44246-CBB5-B649-9815-6298DC637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443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25/03/15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R.Goncalo - Jet/MET on-call report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44246-CBB5-B649-9815-6298DC637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691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25/03/15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R.Goncalo - Jet/MET on-call report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44246-CBB5-B649-9815-6298DC637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009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25/03/15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R.Goncalo - Jet/MET on-call report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44246-CBB5-B649-9815-6298DC637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533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25/03/15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R.Goncalo - Jet/MET on-call report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44246-CBB5-B649-9815-6298DC637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8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25/03/15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R.Goncalo - Jet/MET on-call report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44246-CBB5-B649-9815-6298DC637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531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25/03/15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R.Goncalo - Jet/MET on-call report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44246-CBB5-B649-9815-6298DC637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492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25/03/15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R.Goncalo - Jet/MET on-call report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44246-CBB5-B649-9815-6298DC637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43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25/03/15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R.Goncalo - Jet/MET on-call report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44246-CBB5-B649-9815-6298DC637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422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25/03/15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R.Goncalo - Jet/MET on-call report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44246-CBB5-B649-9815-6298DC637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087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25/03/15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R.Goncalo - Jet/MET on-call report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544246-CBB5-B649-9815-6298DC637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020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atlasop.cern.ch/elisa/display/255952" TargetMode="External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8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its.cern.ch/jira/browse/ATR-10692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its.cern.ch/jira/browse/ATR-10692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its.cern.ch/jira/browse/ATR-10486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5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its.cern.ch/jira/browse/ATR-10692" TargetMode="External"/><Relationship Id="rId3" Type="http://schemas.openxmlformats.org/officeDocument/2006/relationships/hyperlink" Target="https://atlasop.cern.ch/elisa/display/255952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atlasdqm@cern.ch" TargetMode="External"/><Relationship Id="rId4" Type="http://schemas.openxmlformats.org/officeDocument/2006/relationships/hyperlink" Target="https://twiki.cern.ch/twiki/bin/view/Atlas/JetMetExpertshiftInstructions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atlasdqm.cern.ch/defectentry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Jet/MET Trigger On-Call Report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443513"/>
            <a:ext cx="6400800" cy="769972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Ricardo </a:t>
            </a:r>
            <a:r>
              <a:rPr lang="en-US" dirty="0" err="1" smtClean="0"/>
              <a:t>Gonçalo</a:t>
            </a:r>
            <a:r>
              <a:rPr lang="en-US" dirty="0" smtClean="0"/>
              <a:t> – LIP</a:t>
            </a:r>
          </a:p>
          <a:p>
            <a:r>
              <a:rPr lang="en-US" dirty="0" smtClean="0"/>
              <a:t>Jet Trigger Meeting – 31/3/2015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515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258544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Normal </a:t>
            </a:r>
            <a:r>
              <a:rPr lang="en-US" dirty="0" err="1" smtClean="0"/>
              <a:t>behaviour</a:t>
            </a:r>
            <a:r>
              <a:rPr lang="en-US" dirty="0" smtClean="0"/>
              <a:t> of MET chains:</a:t>
            </a:r>
          </a:p>
          <a:p>
            <a:pPr lvl="1"/>
            <a:r>
              <a:rPr lang="en-US" dirty="0" smtClean="0"/>
              <a:t>HLT xe35 (right) rejects some events – see comparison with xe0 (left)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547" y="3661998"/>
            <a:ext cx="4076025" cy="27642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5572" y="3661998"/>
            <a:ext cx="4076027" cy="2764202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25/03/15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R.Goncalo - Jet/MET on-call report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44246-CBB5-B649-9815-6298DC6378D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9661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550903" cy="1143000"/>
          </a:xfrm>
        </p:spPr>
        <p:txBody>
          <a:bodyPr/>
          <a:lstStyle/>
          <a:p>
            <a:r>
              <a:rPr lang="en-US" dirty="0" smtClean="0"/>
              <a:t>258769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79752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PS chain with 0 cut rejects events</a:t>
            </a:r>
          </a:p>
          <a:p>
            <a:r>
              <a:rPr lang="en-US" dirty="0" smtClean="0"/>
              <a:t>I.e. </a:t>
            </a:r>
            <a:r>
              <a:rPr lang="en-US" dirty="0"/>
              <a:t>s</a:t>
            </a:r>
            <a:r>
              <a:rPr lang="en-US" dirty="0" smtClean="0"/>
              <a:t>ome events have 0 jets in PS but not in FS</a:t>
            </a:r>
          </a:p>
          <a:p>
            <a:endParaRPr lang="en-US" b="1" dirty="0" smtClean="0"/>
          </a:p>
          <a:p>
            <a:r>
              <a:rPr lang="en-US" b="1" dirty="0" smtClean="0"/>
              <a:t>Above: </a:t>
            </a:r>
            <a:r>
              <a:rPr lang="en-US" b="1" dirty="0"/>
              <a:t>EFJetHypo_j0_0eta320_a4_tc_em_jes_FS</a:t>
            </a:r>
            <a:endParaRPr lang="en-US" b="1" dirty="0" smtClean="0"/>
          </a:p>
          <a:p>
            <a:r>
              <a:rPr lang="en-US" b="1" dirty="0" smtClean="0"/>
              <a:t>Below: EFJetHypo_j0_0eta320_a4_tc_em_jes_PS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8907" y="3426902"/>
            <a:ext cx="4422692" cy="29992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6952" y="431800"/>
            <a:ext cx="4554647" cy="30887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6951" y="274637"/>
            <a:ext cx="2831902" cy="19204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8906" y="3426902"/>
            <a:ext cx="2699947" cy="1830999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25/03/15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R.Goncalo - Jet/MET on-call report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44246-CBB5-B649-9815-6298DC6378D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207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80788" cy="1143000"/>
          </a:xfrm>
        </p:spPr>
        <p:txBody>
          <a:bodyPr/>
          <a:lstStyle/>
          <a:p>
            <a:r>
              <a:rPr lang="en-US" dirty="0" smtClean="0"/>
              <a:t>258853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809" y="1600200"/>
            <a:ext cx="4194179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MET chains rejecting many events </a:t>
            </a:r>
          </a:p>
          <a:p>
            <a:r>
              <a:rPr lang="en-US" dirty="0" err="1" smtClean="0"/>
              <a:t>elisa</a:t>
            </a:r>
            <a:r>
              <a:rPr lang="en-US" dirty="0" smtClean="0"/>
              <a:t> log 255694 says this run had no L1Calo – (</a:t>
            </a:r>
            <a:r>
              <a:rPr lang="en-US" dirty="0" err="1" smtClean="0"/>
              <a:t>histo</a:t>
            </a:r>
            <a:r>
              <a:rPr lang="en-US" dirty="0" smtClean="0"/>
              <a:t> comes from HLT_xe0_tc_lcw_L1All chain?)</a:t>
            </a:r>
          </a:p>
          <a:p>
            <a:r>
              <a:rPr lang="en-US" dirty="0" smtClean="0"/>
              <a:t>Almost all events rejected in </a:t>
            </a:r>
            <a:r>
              <a:rPr lang="en-US" b="1" dirty="0" smtClean="0"/>
              <a:t>EFMetHypo_Jets_xe0_tclcw</a:t>
            </a:r>
            <a:r>
              <a:rPr lang="en-US" dirty="0" smtClean="0"/>
              <a:t> (up)</a:t>
            </a:r>
          </a:p>
          <a:p>
            <a:r>
              <a:rPr lang="en-US" dirty="0" smtClean="0"/>
              <a:t>Many more than usual rejected in </a:t>
            </a:r>
            <a:r>
              <a:rPr lang="en-US" b="1" dirty="0" smtClean="0"/>
              <a:t>EFMetHypo_TCPS_xe0_tclcw</a:t>
            </a:r>
            <a:r>
              <a:rPr lang="en-US" dirty="0" smtClean="0"/>
              <a:t> </a:t>
            </a:r>
          </a:p>
          <a:p>
            <a:r>
              <a:rPr lang="en-US" dirty="0" smtClean="0"/>
              <a:t>Zero events in xe35 </a:t>
            </a:r>
            <a:r>
              <a:rPr lang="en-US" dirty="0" err="1" smtClean="0"/>
              <a:t>histos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0781" y="478369"/>
            <a:ext cx="4470818" cy="30319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1380" y="3963818"/>
            <a:ext cx="4340220" cy="2943367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25/03/15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R.Goncalo - Jet/MET on-call report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44246-CBB5-B649-9815-6298DC6378D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485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524064" cy="66560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259003 - 259237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5763" y="1121831"/>
            <a:ext cx="5575517" cy="3381754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Old calorimeter hot cell moved to phi=-1.2, eta=0.8 (top and middle right) for 259101</a:t>
            </a:r>
          </a:p>
          <a:p>
            <a:r>
              <a:rPr lang="en-US" dirty="0" smtClean="0"/>
              <a:t>Distorted HLT XE plots for jet-&gt;</a:t>
            </a:r>
            <a:r>
              <a:rPr lang="en-US" dirty="0" err="1" smtClean="0"/>
              <a:t>xe</a:t>
            </a:r>
            <a:r>
              <a:rPr lang="en-US" dirty="0" smtClean="0"/>
              <a:t> chains</a:t>
            </a:r>
          </a:p>
          <a:p>
            <a:pPr lvl="1"/>
            <a:r>
              <a:rPr lang="en-US" dirty="0"/>
              <a:t>x</a:t>
            </a:r>
            <a:r>
              <a:rPr lang="en-US" dirty="0" smtClean="0"/>
              <a:t>e0 (bottom left) reject a higher fraction than xe35 (bottom </a:t>
            </a:r>
            <a:r>
              <a:rPr lang="en-US" dirty="0" err="1" smtClean="0"/>
              <a:t>centre</a:t>
            </a:r>
            <a:r>
              <a:rPr lang="en-US" dirty="0" smtClean="0"/>
              <a:t>)</a:t>
            </a:r>
          </a:p>
          <a:p>
            <a:pPr lvl="1"/>
            <a:r>
              <a:rPr lang="en-US" dirty="0">
                <a:hlinkClick r:id="rId2"/>
              </a:rPr>
              <a:t>https://its.cern.ch/jira/browse/ATR-</a:t>
            </a:r>
            <a:r>
              <a:rPr lang="en-US" dirty="0" smtClean="0">
                <a:hlinkClick r:id="rId2"/>
              </a:rPr>
              <a:t>10692</a:t>
            </a:r>
            <a:r>
              <a:rPr lang="en-US" dirty="0" smtClean="0"/>
              <a:t> </a:t>
            </a:r>
          </a:p>
          <a:p>
            <a:r>
              <a:rPr lang="en-US" dirty="0" smtClean="0"/>
              <a:t>A lot more monitoring </a:t>
            </a:r>
            <a:r>
              <a:rPr lang="en-US" dirty="0" err="1" smtClean="0"/>
              <a:t>xe</a:t>
            </a:r>
            <a:r>
              <a:rPr lang="en-US" dirty="0" smtClean="0"/>
              <a:t> plots than before! </a:t>
            </a:r>
            <a:r>
              <a:rPr lang="en-US" dirty="0" smtClean="0">
                <a:sym typeface="Wingdings"/>
              </a:rPr>
              <a:t></a:t>
            </a:r>
            <a:endParaRPr lang="en-US" dirty="0" smtClean="0"/>
          </a:p>
          <a:p>
            <a:r>
              <a:rPr lang="en-US" dirty="0" smtClean="0"/>
              <a:t>Spike at 40GeV in HT less visible or gone</a:t>
            </a:r>
          </a:p>
          <a:p>
            <a:r>
              <a:rPr lang="en-US" dirty="0" err="1" smtClean="0"/>
              <a:t>LAr</a:t>
            </a:r>
            <a:r>
              <a:rPr lang="en-US" dirty="0" smtClean="0"/>
              <a:t> ERROR: LArADC2MeVTool</a:t>
            </a:r>
            <a:r>
              <a:rPr lang="en-US" dirty="0"/>
              <a:t>: Cannot load LArADC2DAC object with </a:t>
            </a:r>
            <a:r>
              <a:rPr lang="en-US" dirty="0" smtClean="0"/>
              <a:t>key…</a:t>
            </a:r>
          </a:p>
          <a:p>
            <a:pPr lvl="1"/>
            <a:r>
              <a:rPr lang="en-US" dirty="0" smtClean="0"/>
              <a:t>See: </a:t>
            </a:r>
            <a:r>
              <a:rPr lang="en-US" dirty="0">
                <a:hlinkClick r:id="rId3"/>
              </a:rPr>
              <a:t>https://atlasop.cern.ch/elisa/display/</a:t>
            </a:r>
            <a:r>
              <a:rPr lang="en-US" dirty="0" smtClean="0">
                <a:hlinkClick r:id="rId3"/>
              </a:rPr>
              <a:t>255952</a:t>
            </a:r>
            <a:r>
              <a:rPr lang="en-US" dirty="0" smtClean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1435" y="0"/>
            <a:ext cx="3222565" cy="21854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1436" y="2232995"/>
            <a:ext cx="3222563" cy="21854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1436" y="4418411"/>
            <a:ext cx="3222564" cy="21854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23434" y="4418411"/>
            <a:ext cx="3222565" cy="21854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2400" y="4503585"/>
            <a:ext cx="3096968" cy="2100243"/>
          </a:xfrm>
          <a:prstGeom prst="rect">
            <a:avLst/>
          </a:prstGeom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25/03/15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R.Goncalo - Jet/MET on-call report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44246-CBB5-B649-9815-6298DC6378D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206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859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MET monitoring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3908" y="973234"/>
            <a:ext cx="6531723" cy="5707439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/>
              <a:t>/EXPERT/EFMissingET_Fex_2sidednoiseSupp/</a:t>
            </a:r>
            <a:r>
              <a:rPr lang="en-US" dirty="0" err="1"/>
              <a:t>EF_MET_lin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/EXPERT/EFMissingET_Fex_2sidednoiseSupp/</a:t>
            </a:r>
            <a:r>
              <a:rPr lang="en-US" dirty="0" err="1"/>
              <a:t>EF_MET_log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/EXPERT/EFMissingET_Fex_2sidednoiseSupp/</a:t>
            </a:r>
            <a:r>
              <a:rPr lang="en-US" dirty="0" err="1"/>
              <a:t>EF_MET_phi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/EXPERT/EFMissingET_Fex_2sidednoiseSupp/</a:t>
            </a:r>
            <a:r>
              <a:rPr lang="en-US" dirty="0" err="1"/>
              <a:t>EF_MET_status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/EXPERT/EFMissingET_Fex_2sidednoiseSupp/</a:t>
            </a:r>
            <a:r>
              <a:rPr lang="en-US" dirty="0" err="1"/>
              <a:t>EF_MEx_log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/EXPERT/EFMissingET_Fex_2sidednoiseSupp/</a:t>
            </a:r>
            <a:r>
              <a:rPr lang="en-US" dirty="0" err="1"/>
              <a:t>EF_MEy_log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/EXPERT/EFMissingET_Fex_2sidednoiseSupp/</a:t>
            </a:r>
            <a:r>
              <a:rPr lang="en-US" dirty="0" err="1"/>
              <a:t>EF_MEz_log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/EXPERT/EFMissingET_Fex_2sidednoiseSupp/</a:t>
            </a:r>
            <a:r>
              <a:rPr lang="en-US" dirty="0" err="1"/>
              <a:t>EF_SumEt_lin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/EXPERT/EFMissingET_Fex_2sidednoiseSupp/</a:t>
            </a:r>
            <a:r>
              <a:rPr lang="en-US" dirty="0" err="1"/>
              <a:t>EF_SumEt_log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/EXPERT/EFMissingET_Fex_2sidednoiseSupp/</a:t>
            </a:r>
            <a:r>
              <a:rPr lang="en-US" dirty="0" err="1"/>
              <a:t>TotalEMTime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/EXPERT/EFMissingET_Fex_2sidednoiseSupp/</a:t>
            </a:r>
            <a:r>
              <a:rPr lang="en-US" dirty="0" err="1"/>
              <a:t>TotalHECTime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/EXPERT/EFMissingET_Fex_2sidednoiseSupp/</a:t>
            </a:r>
            <a:r>
              <a:rPr lang="en-US" dirty="0" err="1"/>
              <a:t>TotalLoadColTime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/EXPERT/EFMissingET_Fex_2sidednoiseSupp/</a:t>
            </a:r>
            <a:r>
              <a:rPr lang="en-US" dirty="0" err="1"/>
              <a:t>TotalLoopTime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/EXPERT/EFMissingET_Fex_2sidednoiseSupp/</a:t>
            </a:r>
            <a:r>
              <a:rPr lang="en-US" dirty="0" err="1"/>
              <a:t>TotalRegSelTime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/EXPERT/EFMissingET_Fex_2sidednoiseSupp/</a:t>
            </a:r>
            <a:r>
              <a:rPr lang="en-US" dirty="0" err="1"/>
              <a:t>TotalTileTime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/EXPERT/EFMissingET_Fex_2sidednoiseSupp/</a:t>
            </a:r>
            <a:r>
              <a:rPr lang="en-US" dirty="0" err="1"/>
              <a:t>compN_vs_compEt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/EXPERT/EFMissingET_Fex_2sidednoiseSupp/</a:t>
            </a:r>
            <a:r>
              <a:rPr lang="en-US" dirty="0" err="1"/>
              <a:t>compN_vs_compEt_lin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/EXPERT/EFMissingET_Fex_2sidednoiseSupp/</a:t>
            </a:r>
            <a:r>
              <a:rPr lang="en-US" dirty="0" err="1"/>
              <a:t>compN_vs_compEx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/EXPERT/EFMissingET_Fex_2sidednoiseSupp/</a:t>
            </a:r>
            <a:r>
              <a:rPr lang="en-US" dirty="0" err="1"/>
              <a:t>compN_vs_compEy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/EXPERT/EFMissingET_Fex_2sidednoiseSupp/</a:t>
            </a:r>
            <a:r>
              <a:rPr lang="en-US" dirty="0" err="1"/>
              <a:t>compN_vs_compEz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/EXPERT/EFMissingET_Fex_2sidednoiseSupp/</a:t>
            </a:r>
            <a:r>
              <a:rPr lang="en-US" dirty="0" err="1"/>
              <a:t>compN_vs_compSumE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/EXPERT/EFMissingET_Fex_2sidednoiseSupp/</a:t>
            </a:r>
            <a:r>
              <a:rPr lang="en-US" dirty="0" err="1"/>
              <a:t>compN_vs_compSumEt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/EXPERT/EFMissingET_Fex_2sidednoiseSupp/</a:t>
            </a:r>
            <a:r>
              <a:rPr lang="en-US" dirty="0" err="1"/>
              <a:t>compN_vs_compSumEt_lin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/EXPERT/EFMissingET_Fex_2sidednoiseSupp/</a:t>
            </a:r>
            <a:r>
              <a:rPr lang="en-US" dirty="0" err="1" smtClean="0"/>
              <a:t>compStatus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1550" y="1138190"/>
            <a:ext cx="3232873" cy="3744476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Many new MET FEX online monitoring plots </a:t>
            </a:r>
          </a:p>
          <a:p>
            <a:r>
              <a:rPr lang="en-US" dirty="0" smtClean="0"/>
              <a:t>Expert plots</a:t>
            </a:r>
          </a:p>
          <a:p>
            <a:r>
              <a:rPr lang="en-US" dirty="0" smtClean="0"/>
              <a:t>May need documentation</a:t>
            </a:r>
          </a:p>
          <a:p>
            <a:r>
              <a:rPr lang="en-US" dirty="0" smtClean="0"/>
              <a:t>But in principle very useful to debug issues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25/03/15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R.Goncalo - Jet/MET on-call report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44246-CBB5-B649-9815-6298DC6378D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01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259237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27117"/>
            <a:ext cx="8229600" cy="917296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Top: j0_0eta320_a10_tc_em_nojcalib_FS</a:t>
            </a:r>
          </a:p>
          <a:p>
            <a:r>
              <a:rPr lang="en-US" b="1" dirty="0" smtClean="0"/>
              <a:t>Bottom: </a:t>
            </a:r>
            <a:r>
              <a:rPr lang="en-US" b="1" dirty="0"/>
              <a:t>j0_0eta320_a4_tc_em_jes_FS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3354" y="4502993"/>
            <a:ext cx="3100646" cy="21027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3493" y="4502993"/>
            <a:ext cx="3042154" cy="20630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344142"/>
            <a:ext cx="3183390" cy="21588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3493" y="2344142"/>
            <a:ext cx="3183390" cy="215885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3354" y="2321967"/>
            <a:ext cx="3074446" cy="208496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4502993"/>
            <a:ext cx="2993493" cy="2030070"/>
          </a:xfrm>
          <a:prstGeom prst="rect">
            <a:avLst/>
          </a:prstGeom>
        </p:spPr>
      </p:pic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25/03/15</a:t>
            </a:r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R.Goncalo - Jet/MET on-call report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44246-CBB5-B649-9815-6298DC6378D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26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Going to AtlasP1HLT-20.1.3.4 today in principle (if it works)</a:t>
            </a:r>
          </a:p>
          <a:p>
            <a:r>
              <a:rPr lang="en-US" dirty="0" smtClean="0"/>
              <a:t>One reprocessing – all fine</a:t>
            </a:r>
          </a:p>
          <a:p>
            <a:r>
              <a:rPr lang="en-US" dirty="0" smtClean="0"/>
              <a:t>New MET monitoring plots</a:t>
            </a:r>
          </a:p>
          <a:p>
            <a:r>
              <a:rPr lang="en-US" dirty="0" smtClean="0"/>
              <a:t>Run 258769: difference in </a:t>
            </a:r>
            <a:r>
              <a:rPr lang="en-US" dirty="0" err="1" smtClean="0"/>
              <a:t>behaviour</a:t>
            </a:r>
            <a:r>
              <a:rPr lang="en-US" dirty="0" smtClean="0"/>
              <a:t> of PS and FS (not unexpected)</a:t>
            </a:r>
          </a:p>
          <a:p>
            <a:r>
              <a:rPr lang="en-US" dirty="0" smtClean="0"/>
              <a:t>Mysteries for </a:t>
            </a:r>
            <a:r>
              <a:rPr lang="en-US" dirty="0" err="1" smtClean="0"/>
              <a:t>Aparajita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From run </a:t>
            </a:r>
            <a:r>
              <a:rPr lang="en-US" dirty="0" smtClean="0">
                <a:solidFill>
                  <a:schemeClr val="dk1"/>
                </a:solidFill>
              </a:rPr>
              <a:t>259003:</a:t>
            </a:r>
            <a:r>
              <a:rPr lang="en-US" dirty="0" smtClean="0"/>
              <a:t> </a:t>
            </a:r>
            <a:r>
              <a:rPr lang="en-US" dirty="0"/>
              <a:t>p</a:t>
            </a:r>
            <a:r>
              <a:rPr lang="en-US" dirty="0" smtClean="0"/>
              <a:t>ossible problem in MET:</a:t>
            </a:r>
          </a:p>
          <a:p>
            <a:pPr lvl="2"/>
            <a:r>
              <a:rPr lang="en-US" dirty="0"/>
              <a:t>x</a:t>
            </a:r>
            <a:r>
              <a:rPr lang="en-US" dirty="0" smtClean="0"/>
              <a:t>e0 chains (seeded by L1All) rejecting events</a:t>
            </a:r>
          </a:p>
          <a:p>
            <a:pPr lvl="2"/>
            <a:r>
              <a:rPr lang="en-US" dirty="0" err="1" smtClean="0"/>
              <a:t>Jira</a:t>
            </a:r>
            <a:r>
              <a:rPr lang="en-US" dirty="0" smtClean="0"/>
              <a:t>: </a:t>
            </a:r>
            <a:r>
              <a:rPr lang="en-US" dirty="0">
                <a:solidFill>
                  <a:schemeClr val="dk1"/>
                </a:solidFill>
                <a:hlinkClick r:id="rId2"/>
              </a:rPr>
              <a:t>https://its.cern.ch/jira/browse/ATR-10692</a:t>
            </a:r>
            <a:r>
              <a:rPr lang="en-US" dirty="0">
                <a:solidFill>
                  <a:schemeClr val="dk1"/>
                </a:solidFill>
              </a:rPr>
              <a:t> </a:t>
            </a:r>
          </a:p>
          <a:p>
            <a:pPr lvl="1"/>
            <a:r>
              <a:rPr lang="en-US" dirty="0" smtClean="0"/>
              <a:t>Run 259237:</a:t>
            </a:r>
          </a:p>
          <a:p>
            <a:pPr lvl="2"/>
            <a:r>
              <a:rPr lang="en-US" dirty="0" smtClean="0"/>
              <a:t>j0 chain rejecting more events than usual</a:t>
            </a: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25/03/15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R.Goncalo - Jet/MET on-call report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44246-CBB5-B649-9815-6298DC6378D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589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Reprocessings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415" y="1600200"/>
            <a:ext cx="8758446" cy="4882528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 smtClean="0"/>
              <a:t>EnhancedBias</a:t>
            </a:r>
            <a:r>
              <a:rPr lang="en-US" dirty="0" smtClean="0"/>
              <a:t> from 2012 run </a:t>
            </a:r>
            <a:r>
              <a:rPr lang="en-US" dirty="0"/>
              <a:t>212967</a:t>
            </a:r>
            <a:r>
              <a:rPr lang="en-US" dirty="0" smtClean="0"/>
              <a:t> </a:t>
            </a:r>
          </a:p>
          <a:p>
            <a:r>
              <a:rPr lang="en-US" dirty="0">
                <a:hlinkClick r:id="rId2"/>
              </a:rPr>
              <a:t>https://its.cern.ch/jira/browse/ATR-</a:t>
            </a:r>
            <a:r>
              <a:rPr lang="en-US" dirty="0" smtClean="0">
                <a:hlinkClick r:id="rId2"/>
              </a:rPr>
              <a:t>10486</a:t>
            </a:r>
            <a:endParaRPr lang="en-US" dirty="0" smtClean="0"/>
          </a:p>
          <a:p>
            <a:r>
              <a:rPr lang="en-US" dirty="0" smtClean="0"/>
              <a:t>Keys:</a:t>
            </a:r>
          </a:p>
          <a:p>
            <a:pPr lvl="1"/>
            <a:r>
              <a:rPr lang="en-US" dirty="0"/>
              <a:t>SM Key 38: MC_pp_v5_ATR10486</a:t>
            </a:r>
          </a:p>
          <a:p>
            <a:pPr lvl="1"/>
            <a:r>
              <a:rPr lang="en-US" dirty="0"/>
              <a:t>L1 PS Key 11: MC_pp_v5_default_prescale</a:t>
            </a:r>
          </a:p>
          <a:p>
            <a:pPr lvl="1"/>
            <a:r>
              <a:rPr lang="en-US" dirty="0"/>
              <a:t>HLT PS Key 22: MC_pp_v5_ATR10486</a:t>
            </a:r>
          </a:p>
          <a:p>
            <a:pPr lvl="1"/>
            <a:r>
              <a:rPr lang="en-US" dirty="0"/>
              <a:t>Release Key 9: </a:t>
            </a:r>
            <a:r>
              <a:rPr lang="en-US" dirty="0" smtClean="0"/>
              <a:t>20.1.3.1</a:t>
            </a:r>
          </a:p>
          <a:p>
            <a:r>
              <a:rPr lang="en-US" dirty="0" smtClean="0"/>
              <a:t>Release</a:t>
            </a:r>
            <a:r>
              <a:rPr lang="en-US" dirty="0"/>
              <a:t>: AtlasP1HLT,20.1.3.1</a:t>
            </a:r>
          </a:p>
          <a:p>
            <a:r>
              <a:rPr lang="en-US" dirty="0"/>
              <a:t>Menu: MC_pp_v5</a:t>
            </a:r>
          </a:p>
          <a:p>
            <a:r>
              <a:rPr lang="en-US" dirty="0" smtClean="0"/>
              <a:t>Tags: r6470_p1831_p1831</a:t>
            </a:r>
          </a:p>
          <a:p>
            <a:r>
              <a:rPr lang="en-US" dirty="0" err="1" smtClean="0"/>
              <a:t>Reco</a:t>
            </a:r>
            <a:r>
              <a:rPr lang="en-US" dirty="0" smtClean="0"/>
              <a:t> </a:t>
            </a:r>
            <a:r>
              <a:rPr lang="en-US" dirty="0"/>
              <a:t>release: AtlasProduction,</a:t>
            </a:r>
            <a:r>
              <a:rPr lang="en-US" dirty="0" smtClean="0"/>
              <a:t>20.1.3.3</a:t>
            </a:r>
          </a:p>
          <a:p>
            <a:r>
              <a:rPr lang="en-US" dirty="0" smtClean="0"/>
              <a:t>Different statistics in reference and reprocessed </a:t>
            </a:r>
            <a:r>
              <a:rPr lang="en-US" dirty="0" err="1" smtClean="0"/>
              <a:t>histos</a:t>
            </a:r>
            <a:r>
              <a:rPr lang="en-US" dirty="0" smtClean="0"/>
              <a:t> expected</a:t>
            </a:r>
          </a:p>
          <a:p>
            <a:r>
              <a:rPr lang="en-US" dirty="0" smtClean="0"/>
              <a:t>Looked at several chains and all seems fine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25/03/15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R.Goncalo - Jet/MET on-call report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44246-CBB5-B649-9815-6298DC6378D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739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110_e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03235" y="-161284"/>
            <a:ext cx="2529118" cy="4552412"/>
          </a:xfrm>
          <a:prstGeom prst="rect">
            <a:avLst/>
          </a:prstGeom>
        </p:spPr>
      </p:pic>
      <p:pic>
        <p:nvPicPr>
          <p:cNvPr id="4" name="Picture 3" descr="j100_2j55_njet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89658" y="-84312"/>
            <a:ext cx="2474138" cy="4453448"/>
          </a:xfrm>
          <a:prstGeom prst="rect">
            <a:avLst/>
          </a:prstGeom>
        </p:spPr>
      </p:pic>
      <p:pic>
        <p:nvPicPr>
          <p:cNvPr id="7" name="Picture 6" descr="xe0_cuts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89656" y="2587772"/>
            <a:ext cx="2474137" cy="4453447"/>
          </a:xfrm>
          <a:prstGeom prst="rect">
            <a:avLst/>
          </a:prstGeom>
        </p:spPr>
      </p:pic>
      <p:pic>
        <p:nvPicPr>
          <p:cNvPr id="8" name="Picture 7" descr="xe35_cuts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03235" y="2565779"/>
            <a:ext cx="2529118" cy="4552412"/>
          </a:xfrm>
          <a:prstGeom prst="rect">
            <a:avLst/>
          </a:prstGeom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25/03/15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R.Goncalo - Jet/MET on-call report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44246-CBB5-B649-9815-6298DC6378D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498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1073"/>
          </a:xfrm>
        </p:spPr>
        <p:txBody>
          <a:bodyPr/>
          <a:lstStyle/>
          <a:p>
            <a:r>
              <a:rPr lang="en-US" dirty="0" smtClean="0"/>
              <a:t>Run by Run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0689459"/>
              </p:ext>
            </p:extLst>
          </p:nvPr>
        </p:nvGraphicFramePr>
        <p:xfrm>
          <a:off x="303080" y="1120855"/>
          <a:ext cx="8532169" cy="546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3989"/>
                <a:gridCol w="1022643"/>
                <a:gridCol w="1220575"/>
                <a:gridCol w="1105115"/>
                <a:gridCol w="940172"/>
                <a:gridCol w="841207"/>
                <a:gridCol w="246846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Run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Duration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Ended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Events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Online Hist.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Offline</a:t>
                      </a:r>
                      <a:r>
                        <a:rPr lang="en-US" baseline="0" dirty="0" smtClean="0"/>
                        <a:t> Hist.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Obs.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258389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868.6m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Mon 09:26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13939343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Update web display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258504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58.2m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Mon 18:12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13571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r>
                        <a:rPr lang="en-US" baseline="0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 HLT chains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258513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27.4m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Mon 18:52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1303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Empty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Empty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Stats too low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258543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135.4m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Mon 22:42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1854183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spike eta=2 &amp; phi=-2.9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258544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562.7m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Tue 08:13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7932891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Update web display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258617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31.7m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Tue 13:02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384599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Empty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Empty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 jet/MET active chain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258727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105.2m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Tue 20:59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1388601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OK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Empty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Stats very</a:t>
                      </a:r>
                      <a:r>
                        <a:rPr lang="en-US" baseline="0" dirty="0" smtClean="0"/>
                        <a:t> low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258745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29.4m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Tue 21:43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287543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Low stats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258764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140.0m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Wed 02:00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2803579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spike eta=2 &amp; phi=-2.9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258769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429.8m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Wed 09:25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5748420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spike eta=2 &amp; phi=-2.9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258800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138.0m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Wed 14:40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12941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Empty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Empty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Stats</a:t>
                      </a:r>
                      <a:r>
                        <a:rPr lang="en-US" baseline="0" dirty="0" smtClean="0"/>
                        <a:t> too low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258853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91.3m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Wed 20:31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1261266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Empty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Empty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 L1Calo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258865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668.5m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Thu</a:t>
                      </a:r>
                      <a:r>
                        <a:rPr lang="cs-CZ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08:21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8497789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spike eta=2</a:t>
                      </a:r>
                      <a:r>
                        <a:rPr lang="en-US" baseline="0" dirty="0" smtClean="0"/>
                        <a:t> &amp; </a:t>
                      </a:r>
                      <a:r>
                        <a:rPr lang="en-US" dirty="0" smtClean="0"/>
                        <a:t>phi=-2.9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25/03/15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R.Goncalo - Jet/MET on-call report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44246-CBB5-B649-9815-6298DC6378D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415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9645871"/>
              </p:ext>
            </p:extLst>
          </p:nvPr>
        </p:nvGraphicFramePr>
        <p:xfrm>
          <a:off x="154631" y="297055"/>
          <a:ext cx="8989369" cy="61518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7495"/>
                <a:gridCol w="1039138"/>
                <a:gridCol w="1237069"/>
                <a:gridCol w="1237069"/>
                <a:gridCol w="1071573"/>
                <a:gridCol w="886283"/>
                <a:gridCol w="260074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Run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Duration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Ended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Events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Online Hist.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Offline</a:t>
                      </a:r>
                      <a:r>
                        <a:rPr lang="en-US" baseline="0" dirty="0" smtClean="0"/>
                        <a:t> Hist.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Obs.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259003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665.8m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Fri 09:19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8 732 033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xe0 rejects events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Jets ok</a:t>
                      </a:r>
                    </a:p>
                    <a:p>
                      <a:r>
                        <a:rPr lang="en-US" dirty="0" smtClean="0"/>
                        <a:t>MET</a:t>
                      </a:r>
                      <a:r>
                        <a:rPr lang="en-US" baseline="0" dirty="0" smtClean="0"/>
                        <a:t> empty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 xe0 chains reject events…</a:t>
                      </a: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https://its.cern.ch/jira/browse/ATR-10692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259101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792.4m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Sat 10:20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10759068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xe0 rejecting</a:t>
                      </a:r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Jets ok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Histos</a:t>
                      </a:r>
                      <a:r>
                        <a:rPr lang="en-US" dirty="0" smtClean="0"/>
                        <a:t> need update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Updated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xe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online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mon.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Problem with HLT Lar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(LArADC2MeVTool)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259103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44.0m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Sat 11:23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341720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Empty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Empty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Only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muon</a:t>
                      </a:r>
                      <a:r>
                        <a:rPr lang="en-US" baseline="0" dirty="0" smtClean="0"/>
                        <a:t> chains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259117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283.4m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Sat 16:18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3921730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Empty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Empty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Only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muon</a:t>
                      </a:r>
                      <a:r>
                        <a:rPr lang="en-US" baseline="0" dirty="0" smtClean="0"/>
                        <a:t> chains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259165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830.1m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Sun 08:30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10883786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Jet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xe0 rejecting</a:t>
                      </a:r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Jets ok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Jet ok</a:t>
                      </a:r>
                    </a:p>
                    <a:p>
                      <a:r>
                        <a:rPr lang="en-US" dirty="0" smtClean="0"/>
                        <a:t>MET empty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Only jet-based xe0 chain now misbehaves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259167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49.7m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Sun 10:25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614 012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empty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empty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Only mu chains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259168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251.2m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Sun 14:44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3 411 942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empty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empty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Only mu chains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259196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195.4m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Sun 18:38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2 149 472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empty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empty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Only mu chains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259237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813.5m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Mon 08:29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11 401 398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Jet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xe0 &amp; j0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reject</a:t>
                      </a:r>
                      <a:r>
                        <a:rPr lang="en-US" baseline="0" dirty="0" smtClean="0"/>
                        <a:t> 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MET</a:t>
                      </a:r>
                      <a:r>
                        <a:rPr lang="en-US" baseline="0" dirty="0" smtClean="0"/>
                        <a:t> empty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25/03/15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R.Goncalo - Jet/MET on-call report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44246-CBB5-B649-9815-6298DC6378D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488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9687"/>
            <a:ext cx="8229600" cy="929534"/>
          </a:xfrm>
        </p:spPr>
        <p:txBody>
          <a:bodyPr/>
          <a:lstStyle/>
          <a:p>
            <a:r>
              <a:rPr lang="en-US" dirty="0" smtClean="0"/>
              <a:t>DQ run sign off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48" y="907254"/>
            <a:ext cx="8857412" cy="5449096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Procedures for on-call shifters:</a:t>
            </a:r>
          </a:p>
          <a:p>
            <a:pPr lvl="1"/>
            <a:r>
              <a:rPr lang="en-US" dirty="0"/>
              <a:t>Sign off here </a:t>
            </a:r>
            <a:r>
              <a:rPr lang="en-US" dirty="0">
                <a:hlinkClick r:id="rId2"/>
              </a:rPr>
              <a:t>https://atlasdqm.cern.ch/defectentry/</a:t>
            </a:r>
            <a:endParaRPr lang="en-US" dirty="0"/>
          </a:p>
          <a:p>
            <a:pPr lvl="1"/>
            <a:r>
              <a:rPr lang="en-US" dirty="0" smtClean="0"/>
              <a:t>List </a:t>
            </a:r>
            <a:r>
              <a:rPr lang="en-US" dirty="0"/>
              <a:t>of runs to sign off </a:t>
            </a:r>
            <a:r>
              <a:rPr lang="en-US" dirty="0" smtClean="0"/>
              <a:t>from </a:t>
            </a:r>
            <a:r>
              <a:rPr lang="en-US" dirty="0" smtClean="0">
                <a:hlinkClick r:id="rId3"/>
              </a:rPr>
              <a:t>atlasdqm@cern.ch</a:t>
            </a:r>
            <a:r>
              <a:rPr lang="en-US" dirty="0" smtClean="0"/>
              <a:t> – </a:t>
            </a:r>
            <a:r>
              <a:rPr lang="en-US" dirty="0"/>
              <a:t>both </a:t>
            </a:r>
            <a:r>
              <a:rPr lang="en-US" b="1" dirty="0" smtClean="0"/>
              <a:t>TRIG_HLT_MET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b="1" dirty="0"/>
              <a:t>TRIG_HLT_JET</a:t>
            </a:r>
            <a:r>
              <a:rPr lang="en-US" dirty="0"/>
              <a:t> categories</a:t>
            </a:r>
          </a:p>
          <a:p>
            <a:pPr lvl="1"/>
            <a:r>
              <a:rPr lang="en-US" dirty="0" smtClean="0"/>
              <a:t>Instructions to be updated soon in the Jet/MET Expert Shift </a:t>
            </a:r>
            <a:r>
              <a:rPr lang="en-US" dirty="0"/>
              <a:t>Instructions page: </a:t>
            </a:r>
            <a:endParaRPr lang="en-US" dirty="0" smtClean="0"/>
          </a:p>
          <a:p>
            <a:pPr lvl="2"/>
            <a:r>
              <a:rPr lang="en-US" dirty="0" smtClean="0">
                <a:hlinkClick r:id="rId4"/>
              </a:rPr>
              <a:t>https</a:t>
            </a:r>
            <a:r>
              <a:rPr lang="en-US" dirty="0">
                <a:hlinkClick r:id="rId4"/>
              </a:rPr>
              <a:t>://twiki.cern.ch/twiki/bin/view/Atlas/</a:t>
            </a:r>
            <a:r>
              <a:rPr lang="en-US" dirty="0" smtClean="0">
                <a:hlinkClick r:id="rId4"/>
              </a:rPr>
              <a:t>JetMetExpertshiftInstructions</a:t>
            </a:r>
            <a:r>
              <a:rPr lang="en-US" dirty="0" smtClean="0"/>
              <a:t> 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Sign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off on runs with no problems</a:t>
            </a:r>
          </a:p>
          <a:p>
            <a:pPr lvl="1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Also sign off on runs which (justifiably!) have little stats</a:t>
            </a:r>
          </a:p>
          <a:p>
            <a:pPr lvl="1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Create DEFECTS for runs with clear problems </a:t>
            </a:r>
          </a:p>
          <a:p>
            <a:pPr lvl="1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Follow up on problems before either signing off or creating defects</a:t>
            </a:r>
          </a:p>
          <a:p>
            <a:endParaRPr lang="en-US" dirty="0" smtClean="0"/>
          </a:p>
          <a:p>
            <a:r>
              <a:rPr lang="en-US" dirty="0" smtClean="0"/>
              <a:t>Runs </a:t>
            </a:r>
            <a:r>
              <a:rPr lang="en-US" dirty="0" smtClean="0"/>
              <a:t>signed off:</a:t>
            </a:r>
          </a:p>
          <a:p>
            <a:pPr lvl="1"/>
            <a:r>
              <a:rPr lang="en-US" dirty="0" smtClean="0"/>
              <a:t>258389 – comment: spike eta=2 &amp; phi=-2.9</a:t>
            </a:r>
          </a:p>
          <a:p>
            <a:pPr lvl="1"/>
            <a:r>
              <a:rPr lang="en-US" dirty="0" smtClean="0"/>
              <a:t>258504 – no HLT</a:t>
            </a:r>
          </a:p>
          <a:p>
            <a:pPr lvl="1"/>
            <a:r>
              <a:rPr lang="en-US" dirty="0" smtClean="0"/>
              <a:t>258513 – low stats</a:t>
            </a:r>
          </a:p>
          <a:p>
            <a:pPr lvl="1"/>
            <a:r>
              <a:rPr lang="en-US" dirty="0" smtClean="0"/>
              <a:t>258517 – no jet/met chains</a:t>
            </a:r>
          </a:p>
          <a:p>
            <a:pPr lvl="1"/>
            <a:r>
              <a:rPr lang="en-US" dirty="0" smtClean="0"/>
              <a:t>258543 – spike </a:t>
            </a:r>
            <a:r>
              <a:rPr lang="en-US" dirty="0"/>
              <a:t>eta=2 &amp; phi=-</a:t>
            </a:r>
            <a:r>
              <a:rPr lang="en-US" dirty="0" smtClean="0"/>
              <a:t>2.9</a:t>
            </a:r>
          </a:p>
          <a:p>
            <a:pPr lvl="1"/>
            <a:r>
              <a:rPr lang="en-US" dirty="0" smtClean="0"/>
              <a:t>Etc…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Current </a:t>
            </a:r>
            <a:r>
              <a:rPr lang="en-US" dirty="0" smtClean="0"/>
              <a:t>list of missing runs to sign off: </a:t>
            </a:r>
            <a:endParaRPr lang="en-US" dirty="0" smtClean="0"/>
          </a:p>
          <a:p>
            <a:pPr lvl="1"/>
            <a:r>
              <a:rPr lang="en-US" dirty="0" smtClean="0"/>
              <a:t>256721 </a:t>
            </a:r>
            <a:r>
              <a:rPr lang="en-US" dirty="0" smtClean="0"/>
              <a:t>257577 257585 257588 257667 257687 257710 257728 257739</a:t>
            </a:r>
            <a:r>
              <a:rPr lang="en-US" dirty="0"/>
              <a:t> 257764 257810 258225 258229 258242 258262 258263 258274 258303 </a:t>
            </a:r>
            <a:r>
              <a:rPr lang="en-US" dirty="0" smtClean="0"/>
              <a:t>258337</a:t>
            </a:r>
            <a:r>
              <a:rPr lang="en-US" dirty="0"/>
              <a:t> 258342 258356 </a:t>
            </a:r>
            <a:r>
              <a:rPr lang="en-US" dirty="0" smtClean="0"/>
              <a:t>258513 259003 </a:t>
            </a:r>
            <a:r>
              <a:rPr lang="en-US" dirty="0"/>
              <a:t>259055 </a:t>
            </a:r>
            <a:r>
              <a:rPr lang="en-US" dirty="0" smtClean="0"/>
              <a:t>259059</a:t>
            </a:r>
            <a:r>
              <a:rPr lang="en-US" dirty="0"/>
              <a:t> 259065 259080 259097 259101 259103 259117 259165 259167 259168 </a:t>
            </a:r>
            <a:r>
              <a:rPr lang="en-US" dirty="0" smtClean="0"/>
              <a:t>259196 259237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25/03/15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R.Goncalo - Jet/MET on-call report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44246-CBB5-B649-9815-6298DC6378D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188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946765" cy="830560"/>
          </a:xfrm>
        </p:spPr>
        <p:txBody>
          <a:bodyPr/>
          <a:lstStyle/>
          <a:p>
            <a:r>
              <a:rPr lang="en-US" dirty="0" smtClean="0"/>
              <a:t>Run 258389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70153"/>
            <a:ext cx="4614438" cy="2296504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Online </a:t>
            </a:r>
            <a:r>
              <a:rPr lang="en-US" dirty="0" err="1" smtClean="0"/>
              <a:t>histos</a:t>
            </a:r>
            <a:r>
              <a:rPr lang="en-US" dirty="0" smtClean="0"/>
              <a:t>:</a:t>
            </a:r>
          </a:p>
          <a:p>
            <a:r>
              <a:rPr lang="en-US" dirty="0" smtClean="0"/>
              <a:t>Spike in eta=2 phi=-2.9 </a:t>
            </a:r>
          </a:p>
          <a:p>
            <a:r>
              <a:rPr lang="en-US" dirty="0"/>
              <a:t>S</a:t>
            </a:r>
            <a:r>
              <a:rPr lang="en-US" dirty="0" smtClean="0"/>
              <a:t>een e.g. in HLT_j0_a10_nojcalib and </a:t>
            </a:r>
            <a:r>
              <a:rPr lang="en-US" dirty="0"/>
              <a:t>s</a:t>
            </a:r>
            <a:r>
              <a:rPr lang="en-US" dirty="0" smtClean="0"/>
              <a:t>everal other FS chains (right)</a:t>
            </a:r>
          </a:p>
          <a:p>
            <a:r>
              <a:rPr lang="en-US" dirty="0" smtClean="0"/>
              <a:t>NOT in j0 PS chain! (bottom left) </a:t>
            </a:r>
          </a:p>
          <a:p>
            <a:pPr lvl="1"/>
            <a:r>
              <a:rPr lang="en-US" dirty="0" smtClean="0"/>
              <a:t>Same for run 258743 </a:t>
            </a:r>
            <a:r>
              <a:rPr lang="en-US" dirty="0" err="1" smtClean="0"/>
              <a:t>etc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6838" y="514589"/>
            <a:ext cx="4081646" cy="27680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790" y="3755484"/>
            <a:ext cx="3938175" cy="26707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8402" y="3760972"/>
            <a:ext cx="3930082" cy="2665228"/>
          </a:xfrm>
          <a:prstGeom prst="rect">
            <a:avLst/>
          </a:prstGeom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25/03/15</a:t>
            </a: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R.Goncalo - Jet/MET on-call report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44246-CBB5-B649-9815-6298DC6378D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45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3688"/>
          </a:xfrm>
        </p:spPr>
        <p:txBody>
          <a:bodyPr/>
          <a:lstStyle/>
          <a:p>
            <a:r>
              <a:rPr lang="en-US" dirty="0" smtClean="0"/>
              <a:t>Offline Monitoring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8326"/>
            <a:ext cx="8229600" cy="153394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Offline </a:t>
            </a:r>
            <a:r>
              <a:rPr lang="en-US" dirty="0" err="1" smtClean="0"/>
              <a:t>histos</a:t>
            </a:r>
            <a:r>
              <a:rPr lang="en-US" dirty="0" smtClean="0"/>
              <a:t> from DQ web display</a:t>
            </a:r>
          </a:p>
          <a:p>
            <a:pPr lvl="1"/>
            <a:r>
              <a:rPr lang="en-US" dirty="0" smtClean="0"/>
              <a:t>Jet: one </a:t>
            </a:r>
            <a:r>
              <a:rPr lang="en-US" dirty="0" err="1" smtClean="0"/>
              <a:t>histo</a:t>
            </a:r>
            <a:r>
              <a:rPr lang="en-US" dirty="0" smtClean="0"/>
              <a:t> empty (eta </a:t>
            </a:r>
            <a:r>
              <a:rPr lang="en-US" dirty="0" err="1" smtClean="0"/>
              <a:t>vs</a:t>
            </a:r>
            <a:r>
              <a:rPr lang="en-US" dirty="0" smtClean="0"/>
              <a:t> phi)</a:t>
            </a:r>
          </a:p>
          <a:p>
            <a:pPr marL="742950" lvl="2" indent="-342900"/>
            <a:r>
              <a:rPr lang="en-US" dirty="0" smtClean="0"/>
              <a:t>Configuration will be updated </a:t>
            </a:r>
            <a:r>
              <a:rPr lang="en-US" dirty="0"/>
              <a:t>when 20.1.3.4 goes to </a:t>
            </a:r>
            <a:r>
              <a:rPr lang="en-US" dirty="0" smtClean="0"/>
              <a:t>Tier0</a:t>
            </a:r>
          </a:p>
          <a:p>
            <a:pPr lvl="1"/>
            <a:r>
              <a:rPr lang="en-US" dirty="0" smtClean="0"/>
              <a:t>MET: </a:t>
            </a:r>
            <a:r>
              <a:rPr lang="en-US" dirty="0" err="1"/>
              <a:t>Ony</a:t>
            </a:r>
            <a:r>
              <a:rPr lang="en-US" dirty="0"/>
              <a:t> </a:t>
            </a:r>
            <a:r>
              <a:rPr lang="en-US" dirty="0" smtClean="0"/>
              <a:t>L1 generally filled (and seem ok)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22857"/>
            <a:ext cx="5707011" cy="3000228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25/03/15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R.Goncalo - Jet/MET on-call report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44246-CBB5-B649-9815-6298DC6378DA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68" y="3925355"/>
            <a:ext cx="5185380" cy="2279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073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14064"/>
          </a:xfrm>
        </p:spPr>
        <p:txBody>
          <a:bodyPr/>
          <a:lstStyle/>
          <a:p>
            <a:r>
              <a:rPr lang="en-US" dirty="0" smtClean="0"/>
              <a:t>Run 258544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3477"/>
            <a:ext cx="4016692" cy="2032254"/>
          </a:xfrm>
        </p:spPr>
        <p:txBody>
          <a:bodyPr/>
          <a:lstStyle/>
          <a:p>
            <a:r>
              <a:rPr lang="en-US" dirty="0" smtClean="0"/>
              <a:t>HT chain – low-HT spike visible in jet ET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475" y="3645502"/>
            <a:ext cx="4305325" cy="29197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3677184"/>
            <a:ext cx="4053634" cy="27490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3892" y="1088702"/>
            <a:ext cx="4212907" cy="2857029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25/03/15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R.Goncalo - Jet/MET on-call report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44246-CBB5-B649-9815-6298DC6378D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70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11600</TotalTime>
  <Words>1423</Words>
  <Application>Microsoft Macintosh PowerPoint</Application>
  <PresentationFormat>On-screen Show (4:3)</PresentationFormat>
  <Paragraphs>338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Jet/MET Trigger On-Call Report</vt:lpstr>
      <vt:lpstr>Reprocessings</vt:lpstr>
      <vt:lpstr>PowerPoint Presentation</vt:lpstr>
      <vt:lpstr>Run by Run</vt:lpstr>
      <vt:lpstr>PowerPoint Presentation</vt:lpstr>
      <vt:lpstr>DQ run sign off</vt:lpstr>
      <vt:lpstr>Run 258389</vt:lpstr>
      <vt:lpstr>Offline Monitoring</vt:lpstr>
      <vt:lpstr>Run 258544</vt:lpstr>
      <vt:lpstr>258544</vt:lpstr>
      <vt:lpstr>258769</vt:lpstr>
      <vt:lpstr>258853</vt:lpstr>
      <vt:lpstr>259003 - 259237</vt:lpstr>
      <vt:lpstr>MET monitoring</vt:lpstr>
      <vt:lpstr>259237</vt:lpstr>
      <vt:lpstr>Summary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Ricardo Goncalo</dc:creator>
  <cp:lastModifiedBy>Ricardo Goncalo</cp:lastModifiedBy>
  <cp:revision>86</cp:revision>
  <dcterms:created xsi:type="dcterms:W3CDTF">2015-03-15T21:49:11Z</dcterms:created>
  <dcterms:modified xsi:type="dcterms:W3CDTF">2015-03-31T16:29:50Z</dcterms:modified>
</cp:coreProperties>
</file>