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62" r:id="rId4"/>
    <p:sldId id="263" r:id="rId5"/>
    <p:sldId id="266" r:id="rId6"/>
    <p:sldId id="271" r:id="rId7"/>
    <p:sldId id="273" r:id="rId8"/>
    <p:sldId id="265" r:id="rId9"/>
    <p:sldId id="267" r:id="rId10"/>
    <p:sldId id="268" r:id="rId11"/>
    <p:sldId id="272" r:id="rId12"/>
    <p:sldId id="274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0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9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2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540B-F455-7446-8C23-245982342C7A}" type="datetimeFigureOut">
              <a:rPr lang="en-US" smtClean="0"/>
              <a:t>15/03/15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4246-CBB5-B649-9815-6298DC637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2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Jet Trigger On-Call Shift 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- 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15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7" y="165409"/>
            <a:ext cx="4877844" cy="3307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126" y="80827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3473372"/>
            <a:ext cx="4909317" cy="332930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2126" y="414430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j0_0eta320_a4_tc_em_sub_FS</a:t>
            </a:r>
            <a:endParaRPr lang="en-US" dirty="0"/>
          </a:p>
        </p:txBody>
      </p:sp>
      <p:sp>
        <p:nvSpPr>
          <p:cNvPr id="9" name="Title 11"/>
          <p:cNvSpPr txBox="1">
            <a:spLocks/>
          </p:cNvSpPr>
          <p:nvPr/>
        </p:nvSpPr>
        <p:spPr>
          <a:xfrm>
            <a:off x="4882298" y="274638"/>
            <a:ext cx="380450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Run 255972 </a:t>
            </a:r>
            <a:endParaRPr lang="en-US" dirty="0"/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4882298" y="1600200"/>
            <a:ext cx="3804502" cy="452596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Up: Default calibration </a:t>
            </a:r>
          </a:p>
          <a:p>
            <a:r>
              <a:rPr lang="en-US" dirty="0" smtClean="0"/>
              <a:t>Down: no Jet Energy Scale</a:t>
            </a:r>
          </a:p>
          <a:p>
            <a:endParaRPr lang="en-US" dirty="0" smtClean="0"/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EM-scale clusters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Jet Energy Scale (old)</a:t>
            </a:r>
          </a:p>
          <a:p>
            <a:r>
              <a:rPr lang="en-US" dirty="0" smtClean="0"/>
              <a:t>Full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01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7" y="165409"/>
            <a:ext cx="4877844" cy="3307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126" y="80827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sp>
        <p:nvSpPr>
          <p:cNvPr id="9" name="Title 11"/>
          <p:cNvSpPr txBox="1">
            <a:spLocks/>
          </p:cNvSpPr>
          <p:nvPr/>
        </p:nvSpPr>
        <p:spPr>
          <a:xfrm>
            <a:off x="4882298" y="274638"/>
            <a:ext cx="380450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Run 255972 </a:t>
            </a:r>
            <a:endParaRPr lang="en-US" dirty="0"/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4882298" y="1600200"/>
            <a:ext cx="3958620" cy="494851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Up: j0</a:t>
            </a:r>
          </a:p>
          <a:p>
            <a:r>
              <a:rPr lang="en-US" dirty="0" smtClean="0"/>
              <a:t>Down: j15</a:t>
            </a:r>
          </a:p>
          <a:p>
            <a:r>
              <a:rPr lang="en-US" b="1" dirty="0" smtClean="0"/>
              <a:t>Different numbers of events?!</a:t>
            </a:r>
          </a:p>
          <a:p>
            <a:endParaRPr lang="en-US" dirty="0" smtClean="0"/>
          </a:p>
          <a:p>
            <a:r>
              <a:rPr lang="en-US" dirty="0" smtClean="0"/>
              <a:t>Both seeded from L1_J12</a:t>
            </a:r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EM-scale clusters</a:t>
            </a:r>
          </a:p>
          <a:p>
            <a:r>
              <a:rPr lang="en-US" dirty="0" smtClean="0"/>
              <a:t>Default jet calibration:</a:t>
            </a:r>
          </a:p>
          <a:p>
            <a:pPr lvl="1"/>
            <a:r>
              <a:rPr lang="en-US" dirty="0" smtClean="0"/>
              <a:t>Jet Energy Scale (old)</a:t>
            </a:r>
          </a:p>
          <a:p>
            <a:pPr lvl="1"/>
            <a:r>
              <a:rPr lang="en-US" dirty="0" smtClean="0"/>
              <a:t>Jet area subtraction</a:t>
            </a:r>
          </a:p>
          <a:p>
            <a:r>
              <a:rPr lang="en-US" dirty="0" smtClean="0"/>
              <a:t>Full Scan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3441596"/>
            <a:ext cx="4816321" cy="326624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24526" y="4111318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j15000_0eta320_a4_tc_em_subjes_FS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95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7" y="165409"/>
            <a:ext cx="4877844" cy="3307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126" y="80827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sp>
        <p:nvSpPr>
          <p:cNvPr id="9" name="Title 11"/>
          <p:cNvSpPr txBox="1">
            <a:spLocks/>
          </p:cNvSpPr>
          <p:nvPr/>
        </p:nvSpPr>
        <p:spPr>
          <a:xfrm>
            <a:off x="4882298" y="274638"/>
            <a:ext cx="380450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Run 255972 </a:t>
            </a:r>
            <a:endParaRPr lang="en-US" dirty="0"/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4882298" y="1600200"/>
            <a:ext cx="3958620" cy="494851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Up: Full Scan</a:t>
            </a:r>
          </a:p>
          <a:p>
            <a:r>
              <a:rPr lang="en-US" dirty="0" smtClean="0"/>
              <a:t>Down: Partial Scan</a:t>
            </a:r>
          </a:p>
          <a:p>
            <a:endParaRPr lang="en-US" dirty="0" smtClean="0"/>
          </a:p>
          <a:p>
            <a:r>
              <a:rPr lang="en-US" dirty="0" smtClean="0"/>
              <a:t>Both seeded from L1_J12</a:t>
            </a:r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EM-scale clusters</a:t>
            </a:r>
          </a:p>
          <a:p>
            <a:r>
              <a:rPr lang="en-US" dirty="0" smtClean="0"/>
              <a:t>Default jet calibration:</a:t>
            </a:r>
          </a:p>
          <a:p>
            <a:pPr lvl="1"/>
            <a:r>
              <a:rPr lang="en-US" dirty="0" smtClean="0"/>
              <a:t>Jet Energy Scale (old)</a:t>
            </a:r>
          </a:p>
          <a:p>
            <a:pPr lvl="1"/>
            <a:r>
              <a:rPr lang="en-US" dirty="0" smtClean="0"/>
              <a:t>Jet area subtraction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3473372"/>
            <a:ext cx="4878512" cy="330841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24526" y="4276273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441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8" y="3473372"/>
            <a:ext cx="4877844" cy="3307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4526" y="4078326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j0_0eta320_a4_tc_lcw_jes_FS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148550"/>
            <a:ext cx="4816321" cy="32662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24526" y="967945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j0_0eta320_a4_tc_em_jes_FS</a:t>
            </a:r>
            <a:endParaRPr lang="en-US" dirty="0"/>
          </a:p>
        </p:txBody>
      </p:sp>
      <p:sp>
        <p:nvSpPr>
          <p:cNvPr id="11" name="Title 11"/>
          <p:cNvSpPr txBox="1">
            <a:spLocks/>
          </p:cNvSpPr>
          <p:nvPr/>
        </p:nvSpPr>
        <p:spPr>
          <a:xfrm>
            <a:off x="4882298" y="274638"/>
            <a:ext cx="380450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Run 255972 </a:t>
            </a:r>
            <a:endParaRPr lang="en-US" dirty="0"/>
          </a:p>
        </p:txBody>
      </p:sp>
      <p:sp>
        <p:nvSpPr>
          <p:cNvPr id="12" name="Content Placeholder 12"/>
          <p:cNvSpPr txBox="1">
            <a:spLocks/>
          </p:cNvSpPr>
          <p:nvPr/>
        </p:nvSpPr>
        <p:spPr>
          <a:xfrm>
            <a:off x="4882298" y="1600200"/>
            <a:ext cx="3804502" cy="486603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Up: </a:t>
            </a:r>
            <a:r>
              <a:rPr lang="en-US" dirty="0" smtClean="0"/>
              <a:t>EM-scale clusters </a:t>
            </a:r>
          </a:p>
          <a:p>
            <a:r>
              <a:rPr lang="en-US" dirty="0" smtClean="0"/>
              <a:t>Down: LCW clusters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No jet area subtraction</a:t>
            </a:r>
          </a:p>
          <a:p>
            <a:r>
              <a:rPr lang="en-US" dirty="0" smtClean="0"/>
              <a:t>Jet Energy Scale (old)</a:t>
            </a:r>
          </a:p>
          <a:p>
            <a:r>
              <a:rPr lang="en-US" dirty="0" smtClean="0"/>
              <a:t>Full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857" cy="814064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dirty="0" smtClean="0"/>
              <a:t>255972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02" y="1088702"/>
            <a:ext cx="4140057" cy="5579087"/>
          </a:xfrm>
        </p:spPr>
        <p:txBody>
          <a:bodyPr>
            <a:normAutofit/>
          </a:bodyPr>
          <a:lstStyle/>
          <a:p>
            <a:r>
              <a:rPr lang="en-US" dirty="0" smtClean="0"/>
              <a:t>Up: no calibration </a:t>
            </a:r>
          </a:p>
          <a:p>
            <a:r>
              <a:rPr lang="en-US" dirty="0" smtClean="0"/>
              <a:t>Down: LCW, area subtraction, no JES</a:t>
            </a:r>
          </a:p>
          <a:p>
            <a:endParaRPr lang="en-US" dirty="0" smtClean="0"/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LCW clusters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Full Scan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667" y="202138"/>
            <a:ext cx="4761293" cy="32289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11861" y="658867"/>
            <a:ext cx="2078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j0_0eta320_a10_tc_em_nojcalib_FS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162" y="3431062"/>
            <a:ext cx="4772800" cy="323672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64261" y="4518882"/>
            <a:ext cx="2078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j0_0eta320_a10_tc_lcw_sub_FS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03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02" y="1270153"/>
            <a:ext cx="8863598" cy="536103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Online:</a:t>
            </a:r>
          </a:p>
          <a:p>
            <a:pPr lvl="1"/>
            <a:r>
              <a:rPr lang="en-US" dirty="0" smtClean="0"/>
              <a:t>No chains running during weekend due to bad TDAQ patch needed for collisions but bad for HLT in </a:t>
            </a:r>
            <a:r>
              <a:rPr lang="en-US" dirty="0" err="1" smtClean="0"/>
              <a:t>cosmics</a:t>
            </a:r>
            <a:endParaRPr lang="en-US" dirty="0" smtClean="0"/>
          </a:p>
          <a:p>
            <a:pPr lvl="1"/>
            <a:r>
              <a:rPr lang="en-US" dirty="0" smtClean="0"/>
              <a:t>Deployed new release 20.1.3  yesterday, tested in the afternoon, saw crashes again.</a:t>
            </a:r>
          </a:p>
          <a:p>
            <a:pPr lvl="1"/>
            <a:r>
              <a:rPr lang="en-US" dirty="0" smtClean="0"/>
              <a:t>TDAQ applied new patch, crashes went away.</a:t>
            </a:r>
          </a:p>
          <a:p>
            <a:pPr lvl="1"/>
            <a:r>
              <a:rPr lang="en-US" dirty="0" smtClean="0"/>
              <a:t>See per-mille level of events in the DEBUG stream</a:t>
            </a:r>
          </a:p>
          <a:p>
            <a:r>
              <a:rPr lang="en-US" dirty="0" smtClean="0"/>
              <a:t>Offline: Three reprocessing ongoing</a:t>
            </a:r>
          </a:p>
          <a:p>
            <a:pPr lvl="1"/>
            <a:r>
              <a:rPr lang="en-US" dirty="0" smtClean="0"/>
              <a:t>ID </a:t>
            </a:r>
            <a:r>
              <a:rPr lang="en-US" dirty="0" err="1" smtClean="0"/>
              <a:t>cosmics</a:t>
            </a:r>
            <a:r>
              <a:rPr lang="en-US" dirty="0" smtClean="0"/>
              <a:t> reprocessing finishes w/o crashes </a:t>
            </a:r>
          </a:p>
          <a:p>
            <a:pPr lvl="2"/>
            <a:r>
              <a:rPr lang="en-US" dirty="0" smtClean="0"/>
              <a:t>Low stats:</a:t>
            </a:r>
          </a:p>
          <a:p>
            <a:pPr lvl="2"/>
            <a:r>
              <a:rPr lang="en-US" dirty="0" smtClean="0"/>
              <a:t> MET</a:t>
            </a:r>
            <a:r>
              <a:rPr lang="en-US" dirty="0"/>
              <a:t> </a:t>
            </a:r>
            <a:r>
              <a:rPr lang="en-US" dirty="0" err="1" smtClean="0"/>
              <a:t>histos</a:t>
            </a:r>
            <a:r>
              <a:rPr lang="en-US" dirty="0" smtClean="0"/>
              <a:t> filled</a:t>
            </a:r>
          </a:p>
          <a:p>
            <a:pPr lvl="2"/>
            <a:r>
              <a:rPr lang="en-US" dirty="0"/>
              <a:t>J</a:t>
            </a:r>
            <a:r>
              <a:rPr lang="en-US" dirty="0" smtClean="0"/>
              <a:t>et histograms empty for chains from L1_J12; j35 from RD0 filled and looks ok</a:t>
            </a:r>
          </a:p>
          <a:p>
            <a:pPr lvl="1"/>
            <a:r>
              <a:rPr lang="en-US" dirty="0" smtClean="0"/>
              <a:t>Enhanced Bias reprocessing impossible to do because of MC_v5 menu crashes HLT. Got new rescale key with MB chains disabled, but then other crashes appear. Decision: postpone until fix available in next release.</a:t>
            </a:r>
          </a:p>
          <a:p>
            <a:pPr lvl="1"/>
            <a:r>
              <a:rPr lang="en-US" dirty="0" smtClean="0"/>
              <a:t>Low mu </a:t>
            </a:r>
            <a:r>
              <a:rPr lang="en-US" dirty="0" err="1" smtClean="0"/>
              <a:t>pp</a:t>
            </a:r>
            <a:r>
              <a:rPr lang="en-US" dirty="0" smtClean="0"/>
              <a:t> reprocessing, high-multiplicity trigger, still on hold in reconstruction.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2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by Run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45553"/>
              </p:ext>
            </p:extLst>
          </p:nvPr>
        </p:nvGraphicFramePr>
        <p:xfrm>
          <a:off x="303080" y="1483757"/>
          <a:ext cx="8532168" cy="496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977"/>
                <a:gridCol w="1088621"/>
                <a:gridCol w="1138103"/>
                <a:gridCol w="1105115"/>
                <a:gridCol w="1698908"/>
                <a:gridCol w="25344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Online Hist.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256054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298.9m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Sun 17:06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3812020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256050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1082.9m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Sun 11:39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14243855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MET: </a:t>
                      </a:r>
                      <a:r>
                        <a:rPr lang="en-US" baseline="0" dirty="0" smtClean="0"/>
                        <a:t>1 </a:t>
                      </a:r>
                      <a:r>
                        <a:rPr lang="en-US" baseline="0" dirty="0" err="1" smtClean="0"/>
                        <a:t>histo</a:t>
                      </a:r>
                      <a:r>
                        <a:rPr lang="en-US" baseline="0" dirty="0" smtClean="0"/>
                        <a:t> fill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Jets: 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stats</a:t>
                      </a:r>
                    </a:p>
                    <a:p>
                      <a:r>
                        <a:rPr lang="en-US" dirty="0" smtClean="0"/>
                        <a:t>Chains only active in </a:t>
                      </a:r>
                    </a:p>
                    <a:p>
                      <a:r>
                        <a:rPr lang="en-US" dirty="0" smtClean="0"/>
                        <a:t>PSK 281 (31 </a:t>
                      </a:r>
                      <a:r>
                        <a:rPr lang="en-US" dirty="0" err="1" smtClean="0"/>
                        <a:t>Lumi</a:t>
                      </a:r>
                      <a:r>
                        <a:rPr lang="en-US" dirty="0" smtClean="0"/>
                        <a:t> Blocks)</a:t>
                      </a:r>
                    </a:p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active HT </a:t>
                      </a:r>
                      <a:r>
                        <a:rPr lang="en-US" dirty="0" smtClean="0"/>
                        <a:t>chains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255988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396.7m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 16:49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4617087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chains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255978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Sat 10:04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230937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chains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255973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707.4m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Sat 09:06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9330067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chains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255972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 21:10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869224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MET: empty</a:t>
                      </a:r>
                      <a:r>
                        <a:rPr lang="en-US" baseline="0" dirty="0" smtClean="0"/>
                        <a:t> 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HT: empty</a:t>
                      </a:r>
                    </a:p>
                    <a:p>
                      <a:r>
                        <a:rPr lang="en-US" baseline="0" dirty="0" smtClean="0"/>
                        <a:t>Jets</a:t>
                      </a:r>
                      <a:r>
                        <a:rPr lang="en-US" baseline="0" dirty="0" smtClean="0"/>
                        <a:t>: s</a:t>
                      </a:r>
                      <a:r>
                        <a:rPr lang="en-US" dirty="0" smtClean="0"/>
                        <a:t>ee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below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Jet/MET</a:t>
                      </a:r>
                      <a:r>
                        <a:rPr lang="en-US" baseline="0" dirty="0" smtClean="0"/>
                        <a:t> c</a:t>
                      </a:r>
                      <a:r>
                        <a:rPr lang="en-US" dirty="0" smtClean="0"/>
                        <a:t>hains </a:t>
                      </a:r>
                      <a:r>
                        <a:rPr lang="en-US" dirty="0" smtClean="0"/>
                        <a:t>active only for HLT</a:t>
                      </a:r>
                      <a:r>
                        <a:rPr lang="en-US" baseline="0" dirty="0" smtClean="0"/>
                        <a:t> PSK </a:t>
                      </a:r>
                      <a:r>
                        <a:rPr lang="en-US" baseline="0" dirty="0" smtClean="0"/>
                        <a:t>276</a:t>
                      </a:r>
                    </a:p>
                    <a:p>
                      <a:r>
                        <a:rPr lang="en-US" baseline="0" dirty="0" smtClean="0"/>
                        <a:t>HT chains not active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255963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 </a:t>
                      </a:r>
                      <a:r>
                        <a:rPr lang="en-US" dirty="0" smtClean="0"/>
                        <a:t>19:40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203526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r>
                        <a:rPr lang="en-US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</a:t>
                      </a:r>
                      <a:r>
                        <a:rPr lang="en-US" baseline="0" dirty="0" smtClean="0"/>
                        <a:t> c</a:t>
                      </a:r>
                      <a:r>
                        <a:rPr lang="en-US" dirty="0" smtClean="0"/>
                        <a:t>hains active(?)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255815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132.5m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 08:54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813029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MET:</a:t>
                      </a:r>
                      <a:r>
                        <a:rPr lang="en-US" baseline="0" dirty="0" smtClean="0"/>
                        <a:t> filled - OK</a:t>
                      </a:r>
                    </a:p>
                    <a:p>
                      <a:r>
                        <a:rPr lang="en-US" baseline="0" dirty="0" smtClean="0"/>
                        <a:t>Jets: filled - 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Jet/MET chains</a:t>
                      </a:r>
                      <a:r>
                        <a:rPr lang="en-US" baseline="0" dirty="0" smtClean="0"/>
                        <a:t> active!</a:t>
                      </a:r>
                    </a:p>
                    <a:p>
                      <a:r>
                        <a:rPr lang="en-US" dirty="0" smtClean="0"/>
                        <a:t>HLT PSK 250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415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064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dirty="0" smtClean="0"/>
              <a:t>255972 Puzzle…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54" y="1088702"/>
            <a:ext cx="8807930" cy="292261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Empty </a:t>
            </a:r>
            <a:r>
              <a:rPr lang="en-US" dirty="0" err="1" smtClean="0"/>
              <a:t>histos</a:t>
            </a:r>
            <a:r>
              <a:rPr lang="en-US" dirty="0" smtClean="0"/>
              <a:t>: </a:t>
            </a:r>
            <a:r>
              <a:rPr lang="en-US" dirty="0" err="1" smtClean="0"/>
              <a:t>Njet</a:t>
            </a:r>
            <a:r>
              <a:rPr lang="en-US" dirty="0" smtClean="0"/>
              <a:t>, ET, eta, phi</a:t>
            </a:r>
          </a:p>
          <a:p>
            <a:r>
              <a:rPr lang="en-US" dirty="0" err="1" smtClean="0"/>
              <a:t>Eta_vs_Phi</a:t>
            </a:r>
            <a:r>
              <a:rPr lang="en-US" dirty="0" smtClean="0"/>
              <a:t>: </a:t>
            </a:r>
            <a:r>
              <a:rPr lang="en-US" sz="2600" dirty="0" smtClean="0"/>
              <a:t>/</a:t>
            </a:r>
            <a:r>
              <a:rPr lang="en-US" sz="2600" b="1" dirty="0"/>
              <a:t>j0</a:t>
            </a:r>
            <a:r>
              <a:rPr lang="en-US" sz="2600" dirty="0"/>
              <a:t>_a10_tc_em_nocjalib_FSHistogramming.TopMIG-OH:HLT</a:t>
            </a:r>
            <a:r>
              <a:rPr lang="en-US" sz="2600" dirty="0" smtClean="0"/>
              <a:t>./</a:t>
            </a:r>
            <a:r>
              <a:rPr lang="en-US" sz="2600" dirty="0"/>
              <a:t>EXPERT/EFJetHypo</a:t>
            </a:r>
            <a:r>
              <a:rPr lang="en-US" sz="2600" b="1" dirty="0"/>
              <a:t>_j15000</a:t>
            </a:r>
            <a:r>
              <a:rPr lang="en-US" sz="2600" dirty="0"/>
              <a:t>_0eta320_a4_tc_em_subjes_FS/</a:t>
            </a:r>
            <a:r>
              <a:rPr lang="en-US" sz="2600" dirty="0" err="1" smtClean="0"/>
              <a:t>Eta_vs_Phi</a:t>
            </a:r>
            <a:endParaRPr lang="en-US" sz="2600" dirty="0" smtClean="0"/>
          </a:p>
          <a:p>
            <a:r>
              <a:rPr lang="en-US" dirty="0" smtClean="0"/>
              <a:t>I.e. j0 chains but with j15 hypo?!!!</a:t>
            </a:r>
          </a:p>
          <a:p>
            <a:pPr lvl="1"/>
            <a:r>
              <a:rPr lang="en-US" dirty="0" smtClean="0"/>
              <a:t>Checked with Peter that </a:t>
            </a:r>
            <a:r>
              <a:rPr lang="en-US" dirty="0" err="1" smtClean="0"/>
              <a:t>config</a:t>
            </a:r>
            <a:r>
              <a:rPr lang="en-US" dirty="0" smtClean="0"/>
              <a:t> is correct for release (AtlasP1HLT-20.1.2.1)</a:t>
            </a:r>
          </a:p>
          <a:p>
            <a:r>
              <a:rPr lang="en-US" dirty="0" smtClean="0"/>
              <a:t>Only appears in folder </a:t>
            </a:r>
            <a:r>
              <a:rPr lang="en-US" b="1" dirty="0" smtClean="0"/>
              <a:t>HLTDQM</a:t>
            </a:r>
            <a:r>
              <a:rPr lang="en-US" dirty="0" smtClean="0"/>
              <a:t> </a:t>
            </a:r>
          </a:p>
          <a:p>
            <a:r>
              <a:rPr lang="en-US" dirty="0"/>
              <a:t>C</a:t>
            </a:r>
            <a:r>
              <a:rPr lang="en-US" dirty="0" smtClean="0"/>
              <a:t>ontacted Martin and Joana to find out what this folder is..</a:t>
            </a:r>
          </a:p>
          <a:p>
            <a:r>
              <a:rPr lang="en-US" dirty="0" smtClean="0"/>
              <a:t>Correct folder in MDA is </a:t>
            </a:r>
            <a:r>
              <a:rPr lang="en-US" b="1" dirty="0" err="1"/>
              <a:t>TopMIG</a:t>
            </a:r>
            <a:r>
              <a:rPr lang="en-US" b="1" dirty="0"/>
              <a:t>-OH:HLT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874" y="3694991"/>
            <a:ext cx="4664099" cy="316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064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dirty="0" smtClean="0"/>
              <a:t>255972 Online </a:t>
            </a:r>
            <a:r>
              <a:rPr lang="en-US" dirty="0" err="1"/>
              <a:t>H</a:t>
            </a:r>
            <a:r>
              <a:rPr lang="en-US" dirty="0" err="1" smtClean="0"/>
              <a:t>istos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02"/>
            <a:ext cx="4540558" cy="27898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j0 chains with several calibrations</a:t>
            </a:r>
          </a:p>
          <a:p>
            <a:r>
              <a:rPr lang="en-US" dirty="0" smtClean="0"/>
              <a:t>j15 chain with default calibration</a:t>
            </a:r>
          </a:p>
          <a:p>
            <a:r>
              <a:rPr lang="en-US" dirty="0" smtClean="0"/>
              <a:t>Seeded from L1_J12</a:t>
            </a:r>
          </a:p>
          <a:p>
            <a:r>
              <a:rPr lang="en-US" dirty="0" smtClean="0"/>
              <a:t>Noise spikes at phi=-2.9; eta = 2 and -0.1 </a:t>
            </a:r>
            <a:r>
              <a:rPr lang="en-US" dirty="0" smtClean="0"/>
              <a:t>(not there in previous runs 255815)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298" y="1088702"/>
            <a:ext cx="4109302" cy="27867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48088" y="1521526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78527"/>
            <a:ext cx="4119611" cy="27937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989" y="3878526"/>
            <a:ext cx="4119611" cy="279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3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064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dirty="0" smtClean="0"/>
              <a:t>255972 Online </a:t>
            </a:r>
            <a:r>
              <a:rPr lang="en-US" dirty="0" err="1"/>
              <a:t>H</a:t>
            </a:r>
            <a:r>
              <a:rPr lang="en-US" dirty="0" err="1" smtClean="0"/>
              <a:t>istos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702"/>
            <a:ext cx="4540558" cy="27898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j0 chains with several calibrations</a:t>
            </a:r>
          </a:p>
          <a:p>
            <a:r>
              <a:rPr lang="en-US" dirty="0" smtClean="0"/>
              <a:t>j15 chain with default calibration</a:t>
            </a:r>
          </a:p>
          <a:p>
            <a:r>
              <a:rPr lang="en-US" dirty="0" smtClean="0"/>
              <a:t>Seeded from L1_J12</a:t>
            </a:r>
          </a:p>
          <a:p>
            <a:r>
              <a:rPr lang="en-US" dirty="0" smtClean="0"/>
              <a:t>Noise spikes at phi=-2.9; eta = 2 and -0.1 (not there in previous runs 255815)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298" y="1088702"/>
            <a:ext cx="4109302" cy="27867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48088" y="1521526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298" y="3875470"/>
            <a:ext cx="4109302" cy="278676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48088" y="4307393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j0_0eta320_a4_tc_em_nojcalib_FS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878526"/>
            <a:ext cx="4104795" cy="278371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68521" y="4307393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j0_0eta320_a4_tc_lcw_jes_FS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5503"/>
            <a:ext cx="4538180" cy="307761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0" y="1088702"/>
            <a:ext cx="4119611" cy="25568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Chains seeded from L1_XE35</a:t>
            </a:r>
          </a:p>
          <a:p>
            <a:r>
              <a:rPr lang="en-US" dirty="0" smtClean="0"/>
              <a:t>Histograms seem to be properly filled</a:t>
            </a:r>
          </a:p>
          <a:p>
            <a:r>
              <a:rPr lang="en-US" dirty="0" smtClean="0"/>
              <a:t>No histograms for:</a:t>
            </a:r>
          </a:p>
          <a:p>
            <a:pPr lvl="1"/>
            <a:r>
              <a:rPr lang="en-US" dirty="0" smtClean="0"/>
              <a:t>HLT_xe35_L2FS</a:t>
            </a:r>
          </a:p>
          <a:p>
            <a:pPr lvl="1"/>
            <a:r>
              <a:rPr lang="en-US" dirty="0" smtClean="0"/>
              <a:t>HLT_xe35_mht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242" y="434575"/>
            <a:ext cx="4734757" cy="32109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3620" y="1253655"/>
            <a:ext cx="313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EFMetHypo_Jets_xe0_tclcw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9684" y="3645502"/>
            <a:ext cx="4737071" cy="32124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740" y="274638"/>
            <a:ext cx="4119611" cy="814064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dirty="0" smtClean="0"/>
              <a:t>255972 MET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93620" y="4540200"/>
            <a:ext cx="3133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EFMetHypo_Jets_xe35_tclcw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0805" y="4540200"/>
            <a:ext cx="343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EFMetHypo_TCPUC_xe35_tclcw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02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7" y="165409"/>
            <a:ext cx="4877844" cy="3307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126" y="80827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3473373"/>
            <a:ext cx="4816321" cy="32662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24526" y="4292768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j0_0eta320_a4_tc_em_jes_FS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82298" y="274638"/>
            <a:ext cx="3804502" cy="830560"/>
          </a:xfrm>
        </p:spPr>
        <p:txBody>
          <a:bodyPr/>
          <a:lstStyle/>
          <a:p>
            <a:r>
              <a:rPr lang="en-US" dirty="0" smtClean="0"/>
              <a:t>Run 255972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882298" y="1600200"/>
            <a:ext cx="3804502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Up: Default calibration </a:t>
            </a:r>
          </a:p>
          <a:p>
            <a:r>
              <a:rPr lang="en-US" dirty="0" smtClean="0"/>
              <a:t>Down: no area subtraction</a:t>
            </a:r>
          </a:p>
          <a:p>
            <a:endParaRPr lang="en-US" dirty="0"/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EM-scale clusters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Jet Energy Scale (old)</a:t>
            </a:r>
          </a:p>
          <a:p>
            <a:r>
              <a:rPr lang="en-US" dirty="0" smtClean="0"/>
              <a:t>Full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7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77" y="165409"/>
            <a:ext cx="4877844" cy="3307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2126" y="808279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j0_0eta320_a4_tc_em_subjes_FS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7" y="3473372"/>
            <a:ext cx="4897978" cy="33216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24526" y="4193795"/>
            <a:ext cx="2408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j0_0eta320_a4_tc_em_nojcalib_FS</a:t>
            </a:r>
            <a:endParaRPr lang="en-US" dirty="0"/>
          </a:p>
        </p:txBody>
      </p:sp>
      <p:sp>
        <p:nvSpPr>
          <p:cNvPr id="14" name="Title 11"/>
          <p:cNvSpPr txBox="1">
            <a:spLocks/>
          </p:cNvSpPr>
          <p:nvPr/>
        </p:nvSpPr>
        <p:spPr>
          <a:xfrm>
            <a:off x="4882298" y="274638"/>
            <a:ext cx="3804502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Run 255972 </a:t>
            </a:r>
            <a:endParaRPr lang="en-US" dirty="0"/>
          </a:p>
        </p:txBody>
      </p:sp>
      <p:sp>
        <p:nvSpPr>
          <p:cNvPr id="15" name="Content Placeholder 12"/>
          <p:cNvSpPr txBox="1">
            <a:spLocks/>
          </p:cNvSpPr>
          <p:nvPr/>
        </p:nvSpPr>
        <p:spPr>
          <a:xfrm>
            <a:off x="4882298" y="1600200"/>
            <a:ext cx="3804502" cy="452596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Up: Default calibration </a:t>
            </a:r>
          </a:p>
          <a:p>
            <a:r>
              <a:rPr lang="en-US" dirty="0" smtClean="0"/>
              <a:t>Down: no JES or area subtraction</a:t>
            </a:r>
          </a:p>
          <a:p>
            <a:endParaRPr lang="en-US" dirty="0" smtClean="0"/>
          </a:p>
          <a:p>
            <a:r>
              <a:rPr lang="en-US" dirty="0" smtClean="0"/>
              <a:t>ET&gt;0</a:t>
            </a:r>
          </a:p>
          <a:p>
            <a:r>
              <a:rPr lang="en-US" dirty="0" smtClean="0"/>
              <a:t>0 &lt; eta &lt; 3.2</a:t>
            </a:r>
          </a:p>
          <a:p>
            <a:r>
              <a:rPr lang="en-US" dirty="0" smtClean="0"/>
              <a:t>EM-scale clusters</a:t>
            </a:r>
          </a:p>
          <a:p>
            <a:r>
              <a:rPr lang="en-US" dirty="0" smtClean="0"/>
              <a:t>Anti-</a:t>
            </a:r>
            <a:r>
              <a:rPr lang="en-US" dirty="0" err="1" smtClean="0"/>
              <a:t>kt</a:t>
            </a:r>
            <a:r>
              <a:rPr lang="en-US" dirty="0" smtClean="0"/>
              <a:t> R=0.4</a:t>
            </a:r>
          </a:p>
          <a:p>
            <a:r>
              <a:rPr lang="en-US" dirty="0" smtClean="0"/>
              <a:t>Jet Energy Scale (old)</a:t>
            </a:r>
          </a:p>
          <a:p>
            <a:r>
              <a:rPr lang="en-US" dirty="0" smtClean="0"/>
              <a:t>Full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14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791</Words>
  <Application>Microsoft Macintosh PowerPoint</Application>
  <PresentationFormat>On-screen Show (4:3)</PresentationFormat>
  <Paragraphs>201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Jet Trigger On-Call Shift Summary</vt:lpstr>
      <vt:lpstr>Summary</vt:lpstr>
      <vt:lpstr>Run by Run</vt:lpstr>
      <vt:lpstr>Run 255972 Puzzle…</vt:lpstr>
      <vt:lpstr>Run 255972 Online Histos</vt:lpstr>
      <vt:lpstr>Run 255972 Online Histos</vt:lpstr>
      <vt:lpstr>Run 255972 MET</vt:lpstr>
      <vt:lpstr>Run 255972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 255972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Goncalo</dc:creator>
  <cp:lastModifiedBy>Ricardo Goncalo</cp:lastModifiedBy>
  <cp:revision>33</cp:revision>
  <dcterms:created xsi:type="dcterms:W3CDTF">2015-03-15T21:49:11Z</dcterms:created>
  <dcterms:modified xsi:type="dcterms:W3CDTF">2015-03-17T13:41:09Z</dcterms:modified>
</cp:coreProperties>
</file>