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73" r:id="rId5"/>
    <p:sldId id="272" r:id="rId6"/>
    <p:sldId id="268" r:id="rId7"/>
    <p:sldId id="270" r:id="rId8"/>
    <p:sldId id="258" r:id="rId9"/>
    <p:sldId id="262" r:id="rId10"/>
    <p:sldId id="269" r:id="rId11"/>
    <p:sldId id="271" r:id="rId12"/>
    <p:sldId id="260" r:id="rId13"/>
    <p:sldId id="274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7" autoAdjust="0"/>
  </p:normalViewPr>
  <p:slideViewPr>
    <p:cSldViewPr snapToGrid="0" snapToObjects="1">
      <p:cViewPr varScale="1">
        <p:scale>
          <a:sx n="80" d="100"/>
          <a:sy n="80" d="100"/>
        </p:scale>
        <p:origin x="-1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5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4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2695-7C63-5841-AC7B-C0EB8812932E}" type="datetimeFigureOut">
              <a:rPr lang="en-US" smtClean="0"/>
              <a:t>04/02/15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cern.ch/jira/browse/ATR-9922" TargetMode="External"/><Relationship Id="rId4" Type="http://schemas.openxmlformats.org/officeDocument/2006/relationships/hyperlink" Target="https://its.cern.ch/jira/browse/ATR-9924" TargetMode="External"/><Relationship Id="rId5" Type="http://schemas.openxmlformats.org/officeDocument/2006/relationships/hyperlink" Target="https://its.cern.ch/jira/browse/ATR-9879" TargetMode="External"/><Relationship Id="rId6" Type="http://schemas.openxmlformats.org/officeDocument/2006/relationships/hyperlink" Target="https://its.cern.ch/jira/browse/ATR-9921" TargetMode="External"/><Relationship Id="rId7" Type="http://schemas.openxmlformats.org/officeDocument/2006/relationships/hyperlink" Target="https://its.cern.ch/jira/browse/ATR-9923" TargetMode="External"/><Relationship Id="rId8" Type="http://schemas.openxmlformats.org/officeDocument/2006/relationships/hyperlink" Target="https://its.cern.ch/jira/browse/ATR-999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914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Protected/Run2JetMoments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/ccc?key=0AokQEYCc3bjpdElWR1I2MC1nR2U0Q0pzTFM3U1RleWc&amp;usp=sharing%23gid=14" TargetMode="Externa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363542/contribution/0/material/slides/0.pdf" TargetMode="Externa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363334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TriggerSignOffRel20%23Jet" TargetMode="Externa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/ExpressStream%23E34_menu_Physics_pp_v4_menu_coll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"/>
            <a:ext cx="7772400" cy="1470025"/>
          </a:xfrm>
        </p:spPr>
        <p:txBody>
          <a:bodyPr/>
          <a:lstStyle/>
          <a:p>
            <a:r>
              <a:rPr lang="en-US" dirty="0" smtClean="0"/>
              <a:t>Latest News &amp; </a:t>
            </a:r>
            <a:r>
              <a:rPr lang="en-US" dirty="0"/>
              <a:t>O</a:t>
            </a:r>
            <a:r>
              <a:rPr lang="en-US" dirty="0" smtClean="0"/>
              <a:t>ther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76503"/>
            <a:ext cx="6400800" cy="10385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Goncalo (LIP), David Miller (Chicago)</a:t>
            </a:r>
          </a:p>
          <a:p>
            <a:endParaRPr lang="en-US" dirty="0" smtClean="0"/>
          </a:p>
          <a:p>
            <a:r>
              <a:rPr lang="en-US" dirty="0" smtClean="0"/>
              <a:t>Jet Trigger Signature Group Meeting </a:t>
            </a:r>
            <a:r>
              <a:rPr lang="en-US" dirty="0" smtClean="0"/>
              <a:t>9/</a:t>
            </a:r>
            <a:r>
              <a:rPr lang="en-US" dirty="0"/>
              <a:t>2</a:t>
            </a:r>
            <a:r>
              <a:rPr lang="en-US" dirty="0" smtClean="0"/>
              <a:t>/2015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50" y="1625600"/>
            <a:ext cx="5086176" cy="30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788987"/>
          </a:xfrm>
        </p:spPr>
        <p:txBody>
          <a:bodyPr>
            <a:normAutofit/>
          </a:bodyPr>
          <a:lstStyle/>
          <a:p>
            <a:r>
              <a:rPr lang="en-US" dirty="0" smtClean="0"/>
              <a:t>Menu Requests for Special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1250"/>
            <a:ext cx="8229600" cy="51593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</a:t>
            </a:r>
            <a:r>
              <a:rPr lang="en-US" dirty="0"/>
              <a:t>6/Feb</a:t>
            </a:r>
          </a:p>
          <a:p>
            <a:pPr lvl="1"/>
            <a:r>
              <a:rPr lang="en-US" dirty="0" smtClean="0"/>
              <a:t>Beam</a:t>
            </a:r>
            <a:r>
              <a:rPr lang="en-US" dirty="0"/>
              <a:t>-splashes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its.cern.ch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jira</a:t>
            </a:r>
            <a:r>
              <a:rPr lang="en-US" dirty="0">
                <a:hlinkClick r:id="rId2"/>
              </a:rPr>
              <a:t>/browse/ATR-9141</a:t>
            </a:r>
            <a:endParaRPr lang="en-US" dirty="0"/>
          </a:p>
          <a:p>
            <a:r>
              <a:rPr lang="en-US" dirty="0" smtClean="0"/>
              <a:t>By </a:t>
            </a:r>
            <a:r>
              <a:rPr lang="en-US" dirty="0"/>
              <a:t>20/Feb</a:t>
            </a:r>
          </a:p>
          <a:p>
            <a:pPr lvl="1"/>
            <a:r>
              <a:rPr lang="en-US" dirty="0" err="1" smtClean="0"/>
              <a:t>LHCf</a:t>
            </a:r>
            <a:r>
              <a:rPr lang="en-US" dirty="0" smtClean="0"/>
              <a:t> </a:t>
            </a:r>
            <a:r>
              <a:rPr lang="en-US" dirty="0"/>
              <a:t>run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its.cern.ch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jira</a:t>
            </a:r>
            <a:r>
              <a:rPr lang="en-US" dirty="0">
                <a:hlinkClick r:id="rId3"/>
              </a:rPr>
              <a:t>/browse/ATR-9922</a:t>
            </a:r>
            <a:endParaRPr lang="en-US" dirty="0"/>
          </a:p>
          <a:p>
            <a:pPr lvl="1"/>
            <a:r>
              <a:rPr lang="en-US" dirty="0" smtClean="0"/>
              <a:t>ALFA </a:t>
            </a:r>
            <a:r>
              <a:rPr lang="en-US" dirty="0"/>
              <a:t>run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its.cern.ch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jira</a:t>
            </a:r>
            <a:r>
              <a:rPr lang="en-US" dirty="0">
                <a:hlinkClick r:id="rId4"/>
              </a:rPr>
              <a:t>/browse/ATR-9924</a:t>
            </a:r>
            <a:endParaRPr lang="en-US" dirty="0"/>
          </a:p>
          <a:p>
            <a:pPr lvl="1"/>
            <a:r>
              <a:rPr lang="en-US" dirty="0" err="1" smtClean="0"/>
              <a:t>VdM</a:t>
            </a:r>
            <a:r>
              <a:rPr lang="en-US" dirty="0" smtClean="0"/>
              <a:t> </a:t>
            </a:r>
            <a:r>
              <a:rPr lang="en-US" dirty="0"/>
              <a:t>scan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its.cern.ch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jira</a:t>
            </a:r>
            <a:r>
              <a:rPr lang="en-US" dirty="0">
                <a:hlinkClick r:id="rId5"/>
              </a:rPr>
              <a:t>/browse/ATR-9879</a:t>
            </a:r>
            <a:endParaRPr lang="en-US" dirty="0"/>
          </a:p>
          <a:p>
            <a:pPr lvl="1"/>
            <a:r>
              <a:rPr lang="en-US" dirty="0" smtClean="0"/>
              <a:t>Low</a:t>
            </a:r>
            <a:r>
              <a:rPr lang="en-US" dirty="0"/>
              <a:t>-mu (~0.01) run </a:t>
            </a:r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its.cern.ch</a:t>
            </a:r>
            <a:r>
              <a:rPr lang="en-US" dirty="0">
                <a:hlinkClick r:id="rId6"/>
              </a:rPr>
              <a:t>/</a:t>
            </a:r>
            <a:r>
              <a:rPr lang="en-US" dirty="0" err="1">
                <a:hlinkClick r:id="rId6"/>
              </a:rPr>
              <a:t>jira</a:t>
            </a:r>
            <a:r>
              <a:rPr lang="en-US" dirty="0">
                <a:hlinkClick r:id="rId6"/>
              </a:rPr>
              <a:t>/browse/ATR-9921</a:t>
            </a:r>
            <a:endParaRPr lang="en-US" dirty="0"/>
          </a:p>
          <a:p>
            <a:pPr lvl="1"/>
            <a:r>
              <a:rPr lang="en-US" dirty="0" smtClean="0"/>
              <a:t>Toroid</a:t>
            </a:r>
            <a:r>
              <a:rPr lang="en-US" dirty="0"/>
              <a:t>-off run </a:t>
            </a:r>
            <a:r>
              <a:rPr lang="en-US" dirty="0">
                <a:hlinkClick r:id="rId7"/>
              </a:rPr>
              <a:t>https://</a:t>
            </a:r>
            <a:r>
              <a:rPr lang="en-US" dirty="0" err="1">
                <a:hlinkClick r:id="rId7"/>
              </a:rPr>
              <a:t>its.cern.ch</a:t>
            </a:r>
            <a:r>
              <a:rPr lang="en-US" dirty="0">
                <a:hlinkClick r:id="rId7"/>
              </a:rPr>
              <a:t>/</a:t>
            </a:r>
            <a:r>
              <a:rPr lang="en-US" dirty="0" err="1">
                <a:hlinkClick r:id="rId7"/>
              </a:rPr>
              <a:t>jira</a:t>
            </a:r>
            <a:r>
              <a:rPr lang="en-US" dirty="0">
                <a:hlinkClick r:id="rId7"/>
              </a:rPr>
              <a:t>/browse/ATR-9923</a:t>
            </a:r>
            <a:endParaRPr lang="en-US" dirty="0"/>
          </a:p>
          <a:p>
            <a:pPr lvl="1"/>
            <a:r>
              <a:rPr lang="en-US" dirty="0" smtClean="0"/>
              <a:t>Moderate </a:t>
            </a:r>
            <a:r>
              <a:rPr lang="en-US" dirty="0"/>
              <a:t>mu (mu~0.5) run </a:t>
            </a:r>
            <a:r>
              <a:rPr lang="en-US" dirty="0">
                <a:hlinkClick r:id="rId8"/>
              </a:rPr>
              <a:t>https://</a:t>
            </a:r>
            <a:r>
              <a:rPr lang="en-US" dirty="0" err="1">
                <a:hlinkClick r:id="rId8"/>
              </a:rPr>
              <a:t>its.cern.ch</a:t>
            </a:r>
            <a:r>
              <a:rPr lang="en-US" dirty="0">
                <a:hlinkClick r:id="rId8"/>
              </a:rPr>
              <a:t>/</a:t>
            </a:r>
            <a:r>
              <a:rPr lang="en-US" dirty="0" err="1">
                <a:hlinkClick r:id="rId8"/>
              </a:rPr>
              <a:t>jira</a:t>
            </a:r>
            <a:r>
              <a:rPr lang="en-US" dirty="0">
                <a:hlinkClick r:id="rId8"/>
              </a:rPr>
              <a:t>/browse/ATR-9999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default calibration and detector monitoring streams running</a:t>
            </a:r>
          </a:p>
          <a:p>
            <a:pPr marL="0" indent="0">
              <a:buNone/>
            </a:pPr>
            <a:r>
              <a:rPr lang="en-US" dirty="0"/>
              <a:t>during physics data-taking will be available also during </a:t>
            </a:r>
            <a:r>
              <a:rPr lang="en-US" dirty="0" smtClean="0"/>
              <a:t>those special </a:t>
            </a:r>
            <a:r>
              <a:rPr lang="en-US" dirty="0"/>
              <a:t>runs. No need to re-request them.</a:t>
            </a:r>
          </a:p>
          <a:p>
            <a:r>
              <a:rPr lang="en-US" dirty="0" smtClean="0"/>
              <a:t>Will </a:t>
            </a:r>
            <a:r>
              <a:rPr lang="en-US" dirty="0"/>
              <a:t>be followed up by the discussion at the Menu </a:t>
            </a:r>
            <a:r>
              <a:rPr lang="en-US" dirty="0" smtClean="0"/>
              <a:t>Coordination Meeting </a:t>
            </a:r>
            <a:r>
              <a:rPr lang="en-US" dirty="0"/>
              <a:t>in early March (to be announced later)</a:t>
            </a:r>
          </a:p>
          <a:p>
            <a:r>
              <a:rPr lang="en-US" dirty="0" smtClean="0"/>
              <a:t>For </a:t>
            </a:r>
            <a:r>
              <a:rPr lang="en-US" dirty="0"/>
              <a:t>beam-splashes, there are already very good discussion ongoing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23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Cleaning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49325"/>
            <a:ext cx="8972550" cy="923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Run 2 jet moments: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https://twiki.cern.ch/twiki/bin/viewauth/AtlasProtected/</a:t>
            </a:r>
            <a:r>
              <a:rPr lang="en-US" sz="2400" dirty="0" smtClean="0">
                <a:hlinkClick r:id="rId2"/>
              </a:rPr>
              <a:t>Run2JetMoments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8375"/>
            <a:ext cx="9144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1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8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Deliverables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73511"/>
            <a:ext cx="8229600" cy="626690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https://docs.google.com/spreadsheet/ccc?key=0AokQEYCc3bjpdElWR1I2MC1nR2U0Q0pzTFM3U1RleWc&amp;usp=sharing#gid=</a:t>
            </a:r>
            <a:r>
              <a:rPr lang="en-US" dirty="0" smtClean="0">
                <a:hlinkClick r:id="rId2"/>
              </a:rPr>
              <a:t>14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2" y="1590052"/>
            <a:ext cx="7542511" cy="50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3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9263"/>
            <a:ext cx="8229600" cy="1143000"/>
          </a:xfrm>
        </p:spPr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5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064"/>
          </a:xfrm>
        </p:spPr>
        <p:txBody>
          <a:bodyPr>
            <a:normAutofit/>
          </a:bodyPr>
          <a:lstStyle/>
          <a:p>
            <a:r>
              <a:rPr lang="en-US" dirty="0" smtClean="0"/>
              <a:t>Author Qualification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02"/>
            <a:ext cx="8229600" cy="5112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https://indico.cern.ch/event/363542/contribution/0/material/slides/0.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9925"/>
            <a:ext cx="9143999" cy="49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14064"/>
          </a:xfrm>
        </p:spPr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32" y="841275"/>
            <a:ext cx="8880092" cy="588889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M8 </a:t>
            </a:r>
            <a:r>
              <a:rPr lang="en-US" dirty="0"/>
              <a:t>started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First beam on 23 March – email today from Dave Charlton</a:t>
            </a:r>
          </a:p>
          <a:p>
            <a:endParaRPr lang="en-US" dirty="0" smtClean="0"/>
          </a:p>
          <a:p>
            <a:r>
              <a:rPr lang="en-US" dirty="0" smtClean="0"/>
              <a:t>Jet EDM configuration: </a:t>
            </a:r>
          </a:p>
          <a:p>
            <a:pPr lvl="1"/>
            <a:r>
              <a:rPr lang="en-US" dirty="0" smtClean="0"/>
              <a:t>AODSLIM – bulk MC production; only default a4tcemsubjesFS and a10tcemnojcalibFS collections</a:t>
            </a:r>
          </a:p>
          <a:p>
            <a:pPr lvl="1"/>
            <a:r>
              <a:rPr lang="en-US" dirty="0" smtClean="0"/>
              <a:t>AODFULL – all trigger jet collections + clusters; for data and specific MC trigger samples</a:t>
            </a:r>
          </a:p>
          <a:p>
            <a:pPr lvl="1"/>
            <a:r>
              <a:rPr lang="en-US" dirty="0" smtClean="0"/>
              <a:t>Starting </a:t>
            </a:r>
            <a:r>
              <a:rPr lang="en-US" dirty="0"/>
              <a:t>with </a:t>
            </a:r>
            <a:r>
              <a:rPr lang="en-US" dirty="0" err="1"/>
              <a:t>tonights</a:t>
            </a:r>
            <a:r>
              <a:rPr lang="en-US" dirty="0"/>
              <a:t> </a:t>
            </a:r>
            <a:r>
              <a:rPr lang="en-US" dirty="0" smtClean="0"/>
              <a:t>rel_2: default </a:t>
            </a:r>
            <a:r>
              <a:rPr lang="en-US" dirty="0"/>
              <a:t>trigger EDM </a:t>
            </a:r>
            <a:r>
              <a:rPr lang="en-US" dirty="0" smtClean="0"/>
              <a:t>in </a:t>
            </a:r>
            <a:r>
              <a:rPr lang="en-US" dirty="0"/>
              <a:t>MC jobs </a:t>
            </a:r>
            <a:r>
              <a:rPr lang="en-US" dirty="0" smtClean="0"/>
              <a:t>changes from </a:t>
            </a:r>
            <a:r>
              <a:rPr lang="en-US" dirty="0"/>
              <a:t>AODFULL to AODSLIM </a:t>
            </a:r>
            <a:r>
              <a:rPr lang="en-US" dirty="0" smtClean="0"/>
              <a:t>– same as bulk </a:t>
            </a:r>
            <a:r>
              <a:rPr lang="en-US" dirty="0"/>
              <a:t>MC production (data AODs remain </a:t>
            </a:r>
            <a:r>
              <a:rPr lang="en-US" dirty="0" smtClean="0"/>
              <a:t>AODFULL)</a:t>
            </a:r>
          </a:p>
          <a:p>
            <a:pPr lvl="1"/>
            <a:r>
              <a:rPr lang="en-US" dirty="0" smtClean="0"/>
              <a:t>ATN</a:t>
            </a:r>
            <a:r>
              <a:rPr lang="en-US" dirty="0"/>
              <a:t>/RTT test </a:t>
            </a:r>
            <a:r>
              <a:rPr lang="en-US" dirty="0" err="1"/>
              <a:t>joboptions</a:t>
            </a:r>
            <a:r>
              <a:rPr lang="en-US" dirty="0"/>
              <a:t> </a:t>
            </a:r>
            <a:r>
              <a:rPr lang="en-US" dirty="0" smtClean="0"/>
              <a:t>adapted to </a:t>
            </a:r>
            <a:r>
              <a:rPr lang="en-US" dirty="0"/>
              <a:t>overwrite </a:t>
            </a:r>
            <a:r>
              <a:rPr lang="en-US" dirty="0" smtClean="0"/>
              <a:t>this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Sample T</a:t>
            </a:r>
          </a:p>
          <a:p>
            <a:pPr lvl="1"/>
            <a:r>
              <a:rPr lang="en-US" dirty="0" smtClean="0"/>
              <a:t>See: </a:t>
            </a:r>
            <a:r>
              <a:rPr lang="en-US" u="sng" dirty="0" smtClean="0"/>
              <a:t>https</a:t>
            </a:r>
            <a:r>
              <a:rPr lang="en-US" u="sng" dirty="0"/>
              <a:t>://its.cern.ch/jira/browse/ATLPHYSVAL-</a:t>
            </a:r>
            <a:r>
              <a:rPr lang="en-US" u="sng" dirty="0" smtClean="0"/>
              <a:t>279</a:t>
            </a:r>
            <a:endParaRPr lang="en-US" dirty="0"/>
          </a:p>
          <a:p>
            <a:pPr lvl="1"/>
            <a:r>
              <a:rPr lang="en-US" dirty="0"/>
              <a:t>MC15 w/ trigger submitted using r6070:</a:t>
            </a:r>
          </a:p>
          <a:p>
            <a:pPr lvl="2"/>
            <a:r>
              <a:rPr lang="sv-SE" dirty="0"/>
              <a:t>dq2-ls valid1.*_r6070* | grep RDO | sort </a:t>
            </a:r>
          </a:p>
          <a:p>
            <a:pPr lvl="2"/>
            <a:r>
              <a:rPr lang="sv-SE" dirty="0"/>
              <a:t>dq2-ls valid1.*_r6070* | grep AOD | sort </a:t>
            </a:r>
          </a:p>
          <a:p>
            <a:pPr lvl="1"/>
            <a:r>
              <a:rPr lang="sv-SE" dirty="0"/>
              <a:t>DC14 w/ </a:t>
            </a:r>
            <a:r>
              <a:rPr lang="sv-SE" dirty="0" err="1"/>
              <a:t>pileup</a:t>
            </a:r>
            <a:r>
              <a:rPr lang="sv-SE" dirty="0"/>
              <a:t> w/ trigger: r6067</a:t>
            </a:r>
          </a:p>
          <a:p>
            <a:pPr lvl="2"/>
            <a:r>
              <a:rPr lang="sv-SE" dirty="0"/>
              <a:t>dq2-ls valid1.*_r6067* | grep RDO | sort </a:t>
            </a:r>
          </a:p>
          <a:p>
            <a:pPr lvl="2"/>
            <a:r>
              <a:rPr lang="sv-SE" dirty="0"/>
              <a:t>dq2-ls valid1.*_r6067* | grep AOD | sort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2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0" y="430920"/>
            <a:ext cx="8686800" cy="6132432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7604125" y="841375"/>
            <a:ext cx="1313595" cy="635000"/>
          </a:xfrm>
          <a:prstGeom prst="borderCallout1">
            <a:avLst>
              <a:gd name="adj1" fmla="val 18750"/>
              <a:gd name="adj2" fmla="val -8333"/>
              <a:gd name="adj3" fmla="val 245000"/>
              <a:gd name="adj4" fmla="val -32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Run 2 Beams!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3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578088"/>
            <a:ext cx="7937500" cy="59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M8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38252"/>
            <a:ext cx="8699500" cy="48577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 </a:t>
            </a:r>
            <a:r>
              <a:rPr lang="en-US" dirty="0"/>
              <a:t>M ID </a:t>
            </a:r>
            <a:r>
              <a:rPr lang="en-US" dirty="0" err="1"/>
              <a:t>cosmics</a:t>
            </a:r>
            <a:r>
              <a:rPr lang="en-US" dirty="0"/>
              <a:t> </a:t>
            </a:r>
          </a:p>
          <a:p>
            <a:r>
              <a:rPr lang="en-US" dirty="0" smtClean="0"/>
              <a:t>Solenoid </a:t>
            </a:r>
            <a:r>
              <a:rPr lang="en-US" dirty="0"/>
              <a:t>ON Friday 13th </a:t>
            </a:r>
          </a:p>
          <a:p>
            <a:r>
              <a:rPr lang="en-US" dirty="0" smtClean="0"/>
              <a:t>Have </a:t>
            </a:r>
            <a:r>
              <a:rPr lang="en-US" dirty="0"/>
              <a:t>all sub-systems included and run 100 kHz </a:t>
            </a:r>
          </a:p>
          <a:p>
            <a:r>
              <a:rPr lang="en-US" dirty="0" smtClean="0"/>
              <a:t>Validate </a:t>
            </a:r>
            <a:r>
              <a:rPr lang="en-US" dirty="0"/>
              <a:t>full Run-2 menu, new CTP, L1topo etc. </a:t>
            </a:r>
          </a:p>
          <a:p>
            <a:r>
              <a:rPr lang="en-US" dirty="0" smtClean="0"/>
              <a:t>Full </a:t>
            </a:r>
            <a:r>
              <a:rPr lang="en-US" dirty="0"/>
              <a:t>test of LHC </a:t>
            </a:r>
            <a:r>
              <a:rPr lang="en-US" dirty="0" smtClean="0"/>
              <a:t>handshake: </a:t>
            </a:r>
          </a:p>
          <a:p>
            <a:pPr lvl="1"/>
            <a:r>
              <a:rPr lang="en-US" dirty="0" smtClean="0"/>
              <a:t>Warm </a:t>
            </a:r>
            <a:r>
              <a:rPr lang="en-US" dirty="0"/>
              <a:t>start, scan variables etc. (Feb 18th) </a:t>
            </a:r>
          </a:p>
          <a:p>
            <a:r>
              <a:rPr lang="en-US" dirty="0" smtClean="0"/>
              <a:t>Latencies </a:t>
            </a:r>
            <a:endParaRPr lang="en-US" dirty="0"/>
          </a:p>
          <a:p>
            <a:pPr lvl="1"/>
            <a:r>
              <a:rPr lang="en-US" dirty="0" smtClean="0"/>
              <a:t>Measure </a:t>
            </a:r>
            <a:r>
              <a:rPr lang="en-US" dirty="0"/>
              <a:t>and test latencies with L1topo and </a:t>
            </a:r>
            <a:r>
              <a:rPr lang="en-US" dirty="0" err="1" smtClean="0"/>
              <a:t>alfa</a:t>
            </a:r>
            <a:endParaRPr lang="en-US" dirty="0"/>
          </a:p>
          <a:p>
            <a:r>
              <a:rPr lang="en-US" dirty="0" smtClean="0"/>
              <a:t>Tests </a:t>
            </a:r>
            <a:r>
              <a:rPr lang="en-US" dirty="0"/>
              <a:t>of </a:t>
            </a:r>
            <a:r>
              <a:rPr lang="en-US" dirty="0" err="1"/>
              <a:t>Muon</a:t>
            </a:r>
            <a:r>
              <a:rPr lang="en-US" dirty="0"/>
              <a:t> alignment run. </a:t>
            </a:r>
          </a:p>
          <a:p>
            <a:endParaRPr lang="en-US" dirty="0" smtClean="0"/>
          </a:p>
          <a:p>
            <a:r>
              <a:rPr lang="en-US" dirty="0" smtClean="0"/>
              <a:t>For us:</a:t>
            </a:r>
          </a:p>
          <a:p>
            <a:pPr lvl="1"/>
            <a:r>
              <a:rPr lang="en-US" dirty="0" smtClean="0"/>
              <a:t>Focus on testing new jet functionality in M8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3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918" y="607440"/>
            <a:ext cx="5585881" cy="665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Menu for M8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8" y="0"/>
            <a:ext cx="8995552" cy="6858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Keep existing chains:</a:t>
            </a:r>
          </a:p>
          <a:p>
            <a:pPr lvl="1"/>
            <a:r>
              <a:rPr lang="en-US" dirty="0" smtClean="0"/>
              <a:t>j0_perf_L1RD0_EMPTY</a:t>
            </a:r>
            <a:endParaRPr lang="en-US" dirty="0"/>
          </a:p>
          <a:p>
            <a:pPr lvl="1"/>
            <a:r>
              <a:rPr lang="en-US" dirty="0"/>
              <a:t>j0_perf_L1MU10</a:t>
            </a:r>
          </a:p>
          <a:p>
            <a:pPr lvl="1"/>
            <a:r>
              <a:rPr lang="en-US" dirty="0"/>
              <a:t>j0_perf_L1J12</a:t>
            </a:r>
          </a:p>
          <a:p>
            <a:pPr lvl="1"/>
            <a:r>
              <a:rPr lang="en-US" dirty="0"/>
              <a:t>ht0_perf_L1J12</a:t>
            </a:r>
          </a:p>
          <a:p>
            <a:r>
              <a:rPr lang="en-US" dirty="0" smtClean="0"/>
              <a:t>Add chains to test :</a:t>
            </a:r>
          </a:p>
          <a:p>
            <a:pPr lvl="1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lcw</a:t>
            </a:r>
            <a:r>
              <a:rPr lang="en-US" dirty="0"/>
              <a:t> clusters</a:t>
            </a:r>
          </a:p>
          <a:p>
            <a:pPr lvl="1"/>
            <a:r>
              <a:rPr lang="en-US" dirty="0" err="1"/>
              <a:t>Jes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nocalib</a:t>
            </a:r>
            <a:endParaRPr lang="en-US" dirty="0"/>
          </a:p>
          <a:p>
            <a:pPr lvl="1"/>
            <a:r>
              <a:rPr lang="en-US" dirty="0"/>
              <a:t>area subtraction</a:t>
            </a:r>
          </a:p>
          <a:p>
            <a:pPr lvl="1"/>
            <a:r>
              <a:rPr lang="en-US" dirty="0"/>
              <a:t>PS </a:t>
            </a:r>
            <a:r>
              <a:rPr lang="en-US" dirty="0" err="1"/>
              <a:t>vs</a:t>
            </a:r>
            <a:r>
              <a:rPr lang="en-US" dirty="0"/>
              <a:t> FS</a:t>
            </a:r>
          </a:p>
          <a:p>
            <a:pPr lvl="1"/>
            <a:r>
              <a:rPr lang="en-US" dirty="0"/>
              <a:t>fat-jet chains, including </a:t>
            </a:r>
            <a:r>
              <a:rPr lang="en-US" dirty="0" err="1" smtClean="0"/>
              <a:t>reclustering</a:t>
            </a:r>
            <a:endParaRPr lang="en-US" dirty="0" smtClean="0"/>
          </a:p>
          <a:p>
            <a:r>
              <a:rPr lang="en-US" dirty="0"/>
              <a:t>starting from L1_J12:</a:t>
            </a:r>
          </a:p>
          <a:p>
            <a:pPr lvl="1"/>
            <a:r>
              <a:rPr lang="en-US" dirty="0"/>
              <a:t>j0_L1J12 default calibration </a:t>
            </a:r>
            <a:r>
              <a:rPr lang="en-US" dirty="0" err="1"/>
              <a:t>etc</a:t>
            </a:r>
            <a:r>
              <a:rPr lang="en-US" dirty="0"/>
              <a:t> (a4 </a:t>
            </a:r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subjes</a:t>
            </a:r>
            <a:r>
              <a:rPr lang="en-US" dirty="0"/>
              <a:t>) but with a hypo cutting looser than L1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j0_PS_L1J12 </a:t>
            </a:r>
            <a:r>
              <a:rPr lang="en-US" dirty="0"/>
              <a:t>default calibration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hypo </a:t>
            </a:r>
            <a:r>
              <a:rPr lang="en-US" dirty="0" smtClean="0"/>
              <a:t>and calorimeter </a:t>
            </a:r>
            <a:r>
              <a:rPr lang="en-US" dirty="0" smtClean="0">
                <a:solidFill>
                  <a:srgbClr val="FF0000"/>
                </a:solidFill>
              </a:rPr>
              <a:t>Partial Scan</a:t>
            </a:r>
            <a:r>
              <a:rPr lang="en-US" dirty="0" smtClean="0"/>
              <a:t> readout</a:t>
            </a:r>
            <a:endParaRPr lang="en-US" dirty="0"/>
          </a:p>
          <a:p>
            <a:pPr lvl="1"/>
            <a:r>
              <a:rPr lang="en-US" dirty="0" smtClean="0"/>
              <a:t>j0_jes_L1J12 </a:t>
            </a:r>
            <a:r>
              <a:rPr lang="en-US" dirty="0"/>
              <a:t>variation on calibration: jet calibration but no subtraction calibration</a:t>
            </a:r>
          </a:p>
          <a:p>
            <a:pPr lvl="1"/>
            <a:r>
              <a:rPr lang="en-US" dirty="0"/>
              <a:t>j0_lcw_jes_L1J12 variation on cluster calibration: </a:t>
            </a:r>
            <a:r>
              <a:rPr lang="en-US" dirty="0" err="1"/>
              <a:t>lcw</a:t>
            </a:r>
            <a:r>
              <a:rPr lang="en-US" dirty="0"/>
              <a:t> instead of </a:t>
            </a:r>
            <a:r>
              <a:rPr lang="en-US" dirty="0" err="1"/>
              <a:t>em</a:t>
            </a:r>
            <a:r>
              <a:rPr lang="en-US" dirty="0"/>
              <a:t>, with JES</a:t>
            </a:r>
          </a:p>
          <a:p>
            <a:pPr lvl="1"/>
            <a:r>
              <a:rPr lang="en-US" dirty="0"/>
              <a:t>j0_sub_L1J12 variation on calibration: no JES but with area subtraction</a:t>
            </a:r>
          </a:p>
          <a:p>
            <a:pPr lvl="1"/>
            <a:r>
              <a:rPr lang="en-US" dirty="0"/>
              <a:t>j0_nojcalib_L1J12 variation on calibration: no jet </a:t>
            </a:r>
            <a:r>
              <a:rPr lang="en-US" dirty="0" smtClean="0"/>
              <a:t>calibration</a:t>
            </a:r>
          </a:p>
          <a:p>
            <a:r>
              <a:rPr lang="en-US" dirty="0" smtClean="0"/>
              <a:t>fat </a:t>
            </a:r>
            <a:r>
              <a:rPr lang="en-US" dirty="0"/>
              <a:t>jets</a:t>
            </a:r>
          </a:p>
          <a:p>
            <a:pPr lvl="1"/>
            <a:r>
              <a:rPr lang="en-US" dirty="0"/>
              <a:t>j0_a10_nojcalib_L1J12 fat jet (no </a:t>
            </a:r>
            <a:r>
              <a:rPr lang="en-US" dirty="0" err="1"/>
              <a:t>reclustering</a:t>
            </a:r>
            <a:r>
              <a:rPr lang="en-US" dirty="0"/>
              <a:t>) without calibration</a:t>
            </a:r>
          </a:p>
          <a:p>
            <a:pPr lvl="1"/>
            <a:r>
              <a:rPr lang="en-US" dirty="0"/>
              <a:t>j0_a10_lcw_sub_L1J12 fat jet (no </a:t>
            </a:r>
            <a:r>
              <a:rPr lang="en-US" dirty="0" err="1"/>
              <a:t>reclustering</a:t>
            </a:r>
            <a:r>
              <a:rPr lang="en-US" dirty="0"/>
              <a:t>) </a:t>
            </a:r>
            <a:r>
              <a:rPr lang="en-US" dirty="0" err="1"/>
              <a:t>lcw</a:t>
            </a:r>
            <a:r>
              <a:rPr lang="en-US" dirty="0"/>
              <a:t> clusters and area subtraction</a:t>
            </a:r>
          </a:p>
          <a:p>
            <a:pPr lvl="1"/>
            <a:r>
              <a:rPr lang="en-US" dirty="0"/>
              <a:t>j0_a10r_lcw_sub_L1J12 fat jet from </a:t>
            </a:r>
            <a:r>
              <a:rPr lang="en-US" dirty="0" err="1"/>
              <a:t>reclustering</a:t>
            </a:r>
            <a:r>
              <a:rPr lang="en-US" dirty="0"/>
              <a:t>, </a:t>
            </a:r>
            <a:r>
              <a:rPr lang="en-US" dirty="0" err="1"/>
              <a:t>lcw</a:t>
            </a:r>
            <a:r>
              <a:rPr lang="en-US" dirty="0"/>
              <a:t> clusters and area subtraction</a:t>
            </a:r>
          </a:p>
          <a:p>
            <a:r>
              <a:rPr lang="en-US" dirty="0" smtClean="0"/>
              <a:t>fat</a:t>
            </a:r>
            <a:r>
              <a:rPr lang="en-US" dirty="0"/>
              <a:t>-jet chains starting from random</a:t>
            </a:r>
          </a:p>
          <a:p>
            <a:pPr lvl="1"/>
            <a:r>
              <a:rPr lang="en-US" dirty="0"/>
              <a:t>j0_a10_nojcalib_L1RD0 fat jet (no </a:t>
            </a:r>
            <a:r>
              <a:rPr lang="en-US" dirty="0" err="1"/>
              <a:t>reclustering</a:t>
            </a:r>
            <a:r>
              <a:rPr lang="en-US" dirty="0"/>
              <a:t>) without calibration</a:t>
            </a:r>
          </a:p>
          <a:p>
            <a:pPr lvl="1"/>
            <a:r>
              <a:rPr lang="en-US" dirty="0"/>
              <a:t>j0_a10r_lcw_sub_L1RD0 fat jet from </a:t>
            </a:r>
            <a:r>
              <a:rPr lang="en-US" dirty="0" err="1"/>
              <a:t>reclustering</a:t>
            </a:r>
            <a:r>
              <a:rPr lang="en-US" dirty="0"/>
              <a:t>, </a:t>
            </a:r>
            <a:r>
              <a:rPr lang="en-US" dirty="0" err="1"/>
              <a:t>lcw</a:t>
            </a:r>
            <a:r>
              <a:rPr lang="en-US" dirty="0"/>
              <a:t> clusters and area subtraction</a:t>
            </a:r>
          </a:p>
          <a:p>
            <a:r>
              <a:rPr lang="en-US" dirty="0" smtClean="0"/>
              <a:t>chain </a:t>
            </a:r>
            <a:r>
              <a:rPr lang="en-US" dirty="0"/>
              <a:t>designed to actually cut on events triggered by L1, to improve monitoring</a:t>
            </a:r>
          </a:p>
          <a:p>
            <a:pPr lvl="1"/>
            <a:r>
              <a:rPr lang="en-US" dirty="0" smtClean="0"/>
              <a:t>j15_L1J12</a:t>
            </a:r>
          </a:p>
          <a:p>
            <a:pPr lvl="1"/>
            <a:r>
              <a:rPr lang="en-US" dirty="0" smtClean="0"/>
              <a:t>ht0_L1J12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8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1219200"/>
            <a:ext cx="8686800" cy="4972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Expert Training: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Online </a:t>
            </a:r>
            <a:r>
              <a:rPr lang="en-US" dirty="0"/>
              <a:t>Expert, Offline Expert (Reprocessing) and online Release coordinator </a:t>
            </a:r>
            <a:endParaRPr lang="en-US" b="1" dirty="0" smtClean="0"/>
          </a:p>
          <a:p>
            <a:pPr lvl="1"/>
            <a:r>
              <a:rPr lang="en-US" dirty="0" smtClean="0"/>
              <a:t>5th </a:t>
            </a:r>
            <a:r>
              <a:rPr lang="en-US" dirty="0"/>
              <a:t>of Feb, 14.00 – 17.00 </a:t>
            </a:r>
            <a:r>
              <a:rPr lang="en-US" dirty="0" smtClean="0"/>
              <a:t>–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://indico.cern.ch/event/363334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1"/>
            <a:r>
              <a:rPr lang="en-US" dirty="0" smtClean="0"/>
              <a:t>Online </a:t>
            </a:r>
            <a:r>
              <a:rPr lang="en-US" dirty="0"/>
              <a:t>Release Coordinator shift needs urgently more support! </a:t>
            </a:r>
          </a:p>
          <a:p>
            <a:pPr lvl="1"/>
            <a:r>
              <a:rPr lang="en-US" dirty="0"/>
              <a:t>Some on-call expert shifts still free</a:t>
            </a:r>
          </a:p>
          <a:p>
            <a:endParaRPr lang="en-US" dirty="0" smtClean="0"/>
          </a:p>
          <a:p>
            <a:r>
              <a:rPr lang="en-US" dirty="0" smtClean="0"/>
              <a:t>Schedule </a:t>
            </a:r>
            <a:endParaRPr lang="en-US" dirty="0"/>
          </a:p>
          <a:p>
            <a:pPr lvl="1"/>
            <a:r>
              <a:rPr lang="en-US" dirty="0" smtClean="0"/>
              <a:t>Shift </a:t>
            </a:r>
            <a:r>
              <a:rPr lang="en-US" dirty="0"/>
              <a:t>hand over of all shifts </a:t>
            </a:r>
            <a:r>
              <a:rPr lang="en-US" dirty="0" smtClean="0"/>
              <a:t>TUESDAY </a:t>
            </a:r>
            <a:r>
              <a:rPr lang="en-US" dirty="0"/>
              <a:t>after </a:t>
            </a:r>
            <a:r>
              <a:rPr lang="en-US" dirty="0" smtClean="0"/>
              <a:t>weekly </a:t>
            </a:r>
            <a:r>
              <a:rPr lang="en-US" dirty="0"/>
              <a:t>meeting </a:t>
            </a:r>
            <a:endParaRPr lang="en-US" dirty="0" smtClean="0"/>
          </a:p>
          <a:p>
            <a:pPr lvl="2"/>
            <a:r>
              <a:rPr lang="en-US" dirty="0" smtClean="0"/>
              <a:t>Sign in OTP from Tuesday to Monday but hand over on Tuesday</a:t>
            </a:r>
            <a:endParaRPr lang="en-US" dirty="0"/>
          </a:p>
          <a:p>
            <a:pPr lvl="1"/>
            <a:r>
              <a:rPr lang="en-US" dirty="0" smtClean="0"/>
              <a:t>Daily </a:t>
            </a:r>
            <a:r>
              <a:rPr lang="en-US" dirty="0"/>
              <a:t>Trigger Operation meeting at 09.00 in </a:t>
            </a:r>
            <a:r>
              <a:rPr lang="en-US" dirty="0" smtClean="0"/>
              <a:t>SCR – 3196-R-021</a:t>
            </a:r>
            <a:endParaRPr lang="en-US" dirty="0"/>
          </a:p>
          <a:p>
            <a:pPr lvl="1"/>
            <a:r>
              <a:rPr lang="en-US" dirty="0" smtClean="0"/>
              <a:t>Including </a:t>
            </a:r>
            <a:r>
              <a:rPr lang="en-US" dirty="0"/>
              <a:t>the DQ issues from signature groups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6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sign-off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56666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Studies to be done from sample A and sample T – expected 1 week after sample T is produced !</a:t>
            </a:r>
          </a:p>
          <a:p>
            <a:r>
              <a:rPr lang="en-US" dirty="0">
                <a:hlinkClick r:id="rId2"/>
              </a:rPr>
              <a:t>https://twiki.cern.ch/twiki/bin/viewauth/Atlas/TriggerSignOffRel20#Jet</a:t>
            </a:r>
            <a:endParaRPr lang="en-US" dirty="0"/>
          </a:p>
          <a:p>
            <a:r>
              <a:rPr lang="en-US" dirty="0" smtClean="0"/>
              <a:t>Instructions</a:t>
            </a:r>
            <a:endParaRPr lang="en-US" dirty="0"/>
          </a:p>
          <a:p>
            <a:pPr lvl="1"/>
            <a:r>
              <a:rPr lang="en-US" dirty="0"/>
              <a:t>Please insert the relevant information next to each trigger chain. Don't edit the </a:t>
            </a:r>
            <a:r>
              <a:rPr lang="en-US" dirty="0" err="1"/>
              <a:t>twiki</a:t>
            </a:r>
            <a:r>
              <a:rPr lang="en-US" dirty="0"/>
              <a:t> page but the relevant table only, by clicking on the 'Edit' button.</a:t>
            </a:r>
          </a:p>
          <a:p>
            <a:pPr lvl="1"/>
            <a:r>
              <a:rPr lang="en-US" dirty="0"/>
              <a:t>The columns in the tables are expected to contain the following information:</a:t>
            </a:r>
          </a:p>
          <a:p>
            <a:pPr lvl="1"/>
            <a:r>
              <a:rPr lang="en-US" b="1" dirty="0"/>
              <a:t>HLT Chain</a:t>
            </a:r>
            <a:r>
              <a:rPr lang="en-US" dirty="0"/>
              <a:t> : Chain name.</a:t>
            </a:r>
          </a:p>
          <a:p>
            <a:pPr lvl="1"/>
            <a:r>
              <a:rPr lang="en-US" b="1" dirty="0"/>
              <a:t>Assigned to</a:t>
            </a:r>
            <a:r>
              <a:rPr lang="en-US" dirty="0"/>
              <a:t> : Trigger or Physics group responsible for the trigger sign-off.</a:t>
            </a:r>
          </a:p>
          <a:p>
            <a:pPr lvl="1"/>
            <a:r>
              <a:rPr lang="en-US" b="1" dirty="0"/>
              <a:t>Configuration check</a:t>
            </a:r>
            <a:r>
              <a:rPr lang="en-US" dirty="0"/>
              <a:t> : Basic check of a reasonable trigger configuration in the menu.</a:t>
            </a:r>
          </a:p>
          <a:p>
            <a:pPr lvl="1"/>
            <a:r>
              <a:rPr lang="en-US" b="1" dirty="0"/>
              <a:t>Rate (2e34)</a:t>
            </a:r>
            <a:r>
              <a:rPr lang="en-US" dirty="0"/>
              <a:t> : </a:t>
            </a:r>
            <a:r>
              <a:rPr lang="en-US" dirty="0" err="1"/>
              <a:t>Unprescaled</a:t>
            </a:r>
            <a:r>
              <a:rPr lang="en-US" dirty="0"/>
              <a:t> rate.</a:t>
            </a:r>
          </a:p>
          <a:p>
            <a:pPr lvl="1"/>
            <a:r>
              <a:rPr lang="en-US" b="1" dirty="0"/>
              <a:t>V5 </a:t>
            </a:r>
            <a:r>
              <a:rPr lang="en-US" b="1" dirty="0" err="1"/>
              <a:t>vs</a:t>
            </a:r>
            <a:r>
              <a:rPr lang="en-US" b="1" dirty="0"/>
              <a:t> V4</a:t>
            </a:r>
            <a:r>
              <a:rPr lang="en-US" dirty="0"/>
              <a:t> : Comparison between Run1 and Run2 scaled rates / performance, wherever relevant.</a:t>
            </a:r>
          </a:p>
          <a:p>
            <a:pPr lvl="1"/>
            <a:r>
              <a:rPr lang="en-US" b="1" dirty="0"/>
              <a:t>Emulation check</a:t>
            </a:r>
            <a:r>
              <a:rPr lang="en-US" dirty="0"/>
              <a:t> : Comparison between trigger decision and emulated trigger decision to verify selections and cuts (incl. L1).</a:t>
            </a:r>
          </a:p>
          <a:p>
            <a:pPr lvl="1"/>
            <a:r>
              <a:rPr lang="en-US" b="1" dirty="0"/>
              <a:t>Efficiency check</a:t>
            </a:r>
            <a:r>
              <a:rPr lang="en-US" dirty="0"/>
              <a:t> : Performance and efficiency curves, on signal and/or background.</a:t>
            </a:r>
          </a:p>
          <a:p>
            <a:pPr lvl="1"/>
            <a:r>
              <a:rPr lang="en-US" b="1" dirty="0"/>
              <a:t>Supporting material</a:t>
            </a:r>
            <a:r>
              <a:rPr lang="en-US" dirty="0"/>
              <a:t> : Links to presentations and/or plots.</a:t>
            </a:r>
          </a:p>
          <a:p>
            <a:pPr lvl="1"/>
            <a:r>
              <a:rPr lang="en-US" b="1" dirty="0"/>
              <a:t>Signed off?</a:t>
            </a:r>
            <a:r>
              <a:rPr lang="en-US" dirty="0"/>
              <a:t> : If all above checks have passed!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6869"/>
            <a:ext cx="9144000" cy="11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4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2"/>
            <a:ext cx="8229600" cy="757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 </a:t>
            </a:r>
            <a:r>
              <a:rPr lang="en-US" dirty="0" smtClean="0"/>
              <a:t>Stream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3968750"/>
            <a:ext cx="8686800" cy="264239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Requested 1 fat-jet chain: j460_a10_sub_L1J100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wiki:</a:t>
            </a:r>
            <a:r>
              <a:rPr lang="en-US" sz="2300" dirty="0" err="1" smtClean="0">
                <a:hlinkClick r:id="rId2"/>
              </a:rPr>
              <a:t>https</a:t>
            </a:r>
            <a:r>
              <a:rPr lang="en-US" sz="2300" dirty="0">
                <a:hlinkClick r:id="rId2"/>
              </a:rPr>
              <a:t>://twiki.cern.ch/twiki/bin/view/Atlas/ExpressStream#</a:t>
            </a:r>
            <a:r>
              <a:rPr lang="en-US" sz="2300" dirty="0" smtClean="0">
                <a:hlinkClick r:id="rId2"/>
              </a:rPr>
              <a:t>E34_menu_Physics_pp_v4_menu_coll</a:t>
            </a:r>
            <a:endParaRPr lang="en-US" sz="2300" dirty="0" smtClean="0"/>
          </a:p>
          <a:p>
            <a:r>
              <a:rPr lang="en-US" dirty="0" smtClean="0"/>
              <a:t>The </a:t>
            </a:r>
            <a:r>
              <a:rPr lang="en-US" dirty="0"/>
              <a:t>express stream </a:t>
            </a:r>
            <a:r>
              <a:rPr lang="en-US" dirty="0" smtClean="0"/>
              <a:t>has </a:t>
            </a:r>
            <a:r>
              <a:rPr lang="en-US" dirty="0"/>
              <a:t>the following features:</a:t>
            </a:r>
          </a:p>
          <a:p>
            <a:pPr lvl="1"/>
            <a:r>
              <a:rPr lang="en-US" dirty="0" smtClean="0"/>
              <a:t>Contain </a:t>
            </a:r>
            <a:r>
              <a:rPr lang="en-US" dirty="0"/>
              <a:t>a subset of the physics data corresponding to ~</a:t>
            </a:r>
            <a:r>
              <a:rPr lang="en-US" dirty="0" smtClean="0"/>
              <a:t>10Hz total.</a:t>
            </a:r>
          </a:p>
          <a:p>
            <a:pPr lvl="1"/>
            <a:r>
              <a:rPr lang="en-US" dirty="0" smtClean="0"/>
              <a:t>Full </a:t>
            </a:r>
            <a:r>
              <a:rPr lang="en-US" dirty="0"/>
              <a:t>events (unlike the calibration </a:t>
            </a:r>
            <a:r>
              <a:rPr lang="en-US" dirty="0" smtClean="0"/>
              <a:t>stream) but not </a:t>
            </a:r>
            <a:r>
              <a:rPr lang="en-US" dirty="0"/>
              <a:t>for physics analysis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event in the express stream will also </a:t>
            </a:r>
            <a:r>
              <a:rPr lang="en-US" dirty="0" smtClean="0"/>
              <a:t>be </a:t>
            </a:r>
            <a:r>
              <a:rPr lang="en-US" dirty="0"/>
              <a:t>in the physics streams.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be reconstructed quasi-real time and looked at </a:t>
            </a:r>
            <a:r>
              <a:rPr lang="en-US" dirty="0" smtClean="0"/>
              <a:t>promptly (before </a:t>
            </a:r>
            <a:r>
              <a:rPr lang="en-US" dirty="0"/>
              <a:t>the main reconstruction </a:t>
            </a:r>
            <a:r>
              <a:rPr lang="en-US" dirty="0" smtClean="0"/>
              <a:t>starts) for calibration and monitoring.</a:t>
            </a:r>
            <a:endParaRPr lang="en-US" dirty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check </a:t>
            </a:r>
            <a:r>
              <a:rPr lang="en-US" dirty="0" smtClean="0"/>
              <a:t>data </a:t>
            </a:r>
            <a:r>
              <a:rPr lang="en-US" dirty="0"/>
              <a:t>quality, monitor the status of the </a:t>
            </a:r>
            <a:r>
              <a:rPr lang="en-US" dirty="0" smtClean="0"/>
              <a:t>detector, </a:t>
            </a:r>
            <a:r>
              <a:rPr lang="en-US" dirty="0"/>
              <a:t>alignment and calibration, etc. </a:t>
            </a:r>
            <a:endParaRPr lang="en-US" dirty="0" smtClean="0"/>
          </a:p>
          <a:p>
            <a:r>
              <a:rPr lang="en-US" dirty="0" smtClean="0"/>
              <a:t>Jet menu in express stream (looking for voluntary for contact person):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1162348"/>
            <a:ext cx="8461375" cy="25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13188</TotalTime>
  <Words>1126</Words>
  <Application>Microsoft Macintosh PowerPoint</Application>
  <PresentationFormat>On-screen Show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Latest News &amp; Other Issues</vt:lpstr>
      <vt:lpstr>News</vt:lpstr>
      <vt:lpstr>PowerPoint Presentation</vt:lpstr>
      <vt:lpstr>PowerPoint Presentation</vt:lpstr>
      <vt:lpstr>M8 Goals</vt:lpstr>
      <vt:lpstr>Menu for M8</vt:lpstr>
      <vt:lpstr>Trigger Shifts</vt:lpstr>
      <vt:lpstr>Signature sign-off procedure</vt:lpstr>
      <vt:lpstr>Express Stream Update</vt:lpstr>
      <vt:lpstr>Menu Requests for Special Runs</vt:lpstr>
      <vt:lpstr>Jet Cleaning Discussion</vt:lpstr>
      <vt:lpstr>Jet Trigger Deliverables</vt:lpstr>
      <vt:lpstr>Bonus slides</vt:lpstr>
      <vt:lpstr>Author Qualification Procedure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26</cp:revision>
  <dcterms:created xsi:type="dcterms:W3CDTF">2014-12-15T10:56:57Z</dcterms:created>
  <dcterms:modified xsi:type="dcterms:W3CDTF">2015-02-09T13:52:01Z</dcterms:modified>
</cp:coreProperties>
</file>