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7" r:id="rId5"/>
    <p:sldId id="265" r:id="rId6"/>
    <p:sldId id="264" r:id="rId7"/>
    <p:sldId id="25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2695-7C63-5841-AC7B-C0EB8812932E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/ExpressStream%23E34_menu_Physics_pp_v4_menu_coll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363542/contribution/0/material/slides/0.pdf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riggerSignOffRel20%23Jet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okQEYCc3bjpdElWR1I2MC1nR2U0Q0pzTFM3U1RleWc&amp;usp=sharing%23gid=14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R-9767" TargetMode="External"/><Relationship Id="rId4" Type="http://schemas.openxmlformats.org/officeDocument/2006/relationships/hyperlink" Target="https://its.cern.ch/jira/browse/ATLJETMET-175" TargetMode="External"/><Relationship Id="rId5" Type="http://schemas.openxmlformats.org/officeDocument/2006/relationships/hyperlink" Target="https://its.cern.ch/jira/browse/ATR-9865" TargetMode="External"/><Relationship Id="rId6" Type="http://schemas.openxmlformats.org/officeDocument/2006/relationships/hyperlink" Target="https://its.cern.ch/jira/browse/ATR-9521" TargetMode="External"/><Relationship Id="rId7" Type="http://schemas.openxmlformats.org/officeDocument/2006/relationships/hyperlink" Target="https://its.cern.ch/jira/browse/ATR-932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99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"/>
            <a:ext cx="7772400" cy="1470025"/>
          </a:xfrm>
        </p:spPr>
        <p:txBody>
          <a:bodyPr/>
          <a:lstStyle/>
          <a:p>
            <a:r>
              <a:rPr lang="en-US" dirty="0" smtClean="0"/>
              <a:t>Latest News &amp; </a:t>
            </a:r>
            <a:r>
              <a:rPr lang="en-US" dirty="0"/>
              <a:t>O</a:t>
            </a:r>
            <a:r>
              <a:rPr lang="en-US" dirty="0" smtClean="0"/>
              <a:t>ther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6503"/>
            <a:ext cx="6400800" cy="10385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Goncalo (LIP), David Miller (Chicago)</a:t>
            </a:r>
          </a:p>
          <a:p>
            <a:endParaRPr lang="en-US" dirty="0" smtClean="0"/>
          </a:p>
          <a:p>
            <a:r>
              <a:rPr lang="en-US" dirty="0" smtClean="0"/>
              <a:t>Jet </a:t>
            </a:r>
            <a:r>
              <a:rPr lang="en-US" dirty="0" smtClean="0"/>
              <a:t>Trigger Signature Group Meeting </a:t>
            </a:r>
            <a:r>
              <a:rPr lang="en-US" dirty="0" smtClean="0"/>
              <a:t>26</a:t>
            </a:r>
            <a:r>
              <a:rPr lang="en-US" dirty="0" smtClean="0"/>
              <a:t>/</a:t>
            </a:r>
            <a:r>
              <a:rPr lang="en-US" dirty="0" smtClean="0"/>
              <a:t>1/2015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25" y="1352629"/>
            <a:ext cx="5620304" cy="39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57" y="1035252"/>
            <a:ext cx="8686800" cy="37938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wiki: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://twiki.cern.ch/twiki/bin/view/Atlas/ExpressStream#</a:t>
            </a:r>
            <a:r>
              <a:rPr lang="en-US" dirty="0" smtClean="0">
                <a:hlinkClick r:id="rId2"/>
              </a:rPr>
              <a:t>E34_menu_Physics_pp_v4_menu_coll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express stream </a:t>
            </a:r>
            <a:r>
              <a:rPr lang="en-US" dirty="0" smtClean="0"/>
              <a:t>has </a:t>
            </a:r>
            <a:r>
              <a:rPr lang="en-US" dirty="0"/>
              <a:t>the following features:</a:t>
            </a:r>
          </a:p>
          <a:p>
            <a:pPr lvl="1"/>
            <a:r>
              <a:rPr lang="en-US" dirty="0" smtClean="0"/>
              <a:t>Contain </a:t>
            </a:r>
            <a:r>
              <a:rPr lang="en-US" dirty="0"/>
              <a:t>a subset of the physics data corresponding to ~</a:t>
            </a:r>
            <a:r>
              <a:rPr lang="en-US" dirty="0" smtClean="0"/>
              <a:t>10Hz total.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events (unlike the calibration </a:t>
            </a:r>
            <a:r>
              <a:rPr lang="en-US" dirty="0" smtClean="0"/>
              <a:t>stream) but not </a:t>
            </a:r>
            <a:r>
              <a:rPr lang="en-US" dirty="0"/>
              <a:t>for physics analysis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event in the express stream will also </a:t>
            </a:r>
            <a:r>
              <a:rPr lang="en-US" dirty="0" smtClean="0"/>
              <a:t>be </a:t>
            </a:r>
            <a:r>
              <a:rPr lang="en-US" dirty="0"/>
              <a:t>in the physics streams.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be reconstructed quasi-real time and looked at </a:t>
            </a:r>
            <a:r>
              <a:rPr lang="en-US" dirty="0" smtClean="0"/>
              <a:t>promptly (before </a:t>
            </a:r>
            <a:r>
              <a:rPr lang="en-US" dirty="0"/>
              <a:t>the main reconstruction </a:t>
            </a:r>
            <a:r>
              <a:rPr lang="en-US" dirty="0" smtClean="0"/>
              <a:t>starts) for calibration and monitoring.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check </a:t>
            </a:r>
            <a:r>
              <a:rPr lang="en-US" dirty="0" smtClean="0"/>
              <a:t>data </a:t>
            </a:r>
            <a:r>
              <a:rPr lang="en-US" dirty="0"/>
              <a:t>quality, monitor the status of the </a:t>
            </a:r>
            <a:r>
              <a:rPr lang="en-US" dirty="0" smtClean="0"/>
              <a:t>detector, </a:t>
            </a:r>
            <a:r>
              <a:rPr lang="en-US" dirty="0"/>
              <a:t>alignment and calibration, etc. </a:t>
            </a:r>
            <a:endParaRPr lang="en-US" dirty="0" smtClean="0"/>
          </a:p>
          <a:p>
            <a:r>
              <a:rPr lang="en-US" dirty="0" smtClean="0"/>
              <a:t>Jet menu in express stream (looking for voluntary for contact person):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6" y="4829078"/>
            <a:ext cx="8164654" cy="15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T a few days away, sample A too</a:t>
            </a:r>
          </a:p>
          <a:p>
            <a:r>
              <a:rPr lang="en-US" dirty="0" smtClean="0"/>
              <a:t>M8 around the corner…</a:t>
            </a:r>
          </a:p>
          <a:p>
            <a:r>
              <a:rPr lang="en-US" dirty="0" smtClean="0"/>
              <a:t>Run-II starts this year!</a:t>
            </a:r>
          </a:p>
          <a:p>
            <a:pPr lvl="1"/>
            <a:r>
              <a:rPr lang="en-US" dirty="0" smtClean="0"/>
              <a:t>&lt; 2 months for first beams</a:t>
            </a:r>
          </a:p>
          <a:p>
            <a:pPr lvl="1"/>
            <a:r>
              <a:rPr lang="en-US" dirty="0" smtClean="0"/>
              <a:t>&lt; 2 months for launching MC15a (</a:t>
            </a:r>
            <a:r>
              <a:rPr lang="en-US" dirty="0" err="1" smtClean="0"/>
              <a:t>digi+reco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&lt; 4 months to first physics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2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Deadline today for requesting chains</a:t>
            </a:r>
          </a:p>
          <a:p>
            <a:r>
              <a:rPr lang="en-US" dirty="0" smtClean="0"/>
              <a:t>We need to test our new functionality online:</a:t>
            </a:r>
            <a:endParaRPr lang="en-US" dirty="0"/>
          </a:p>
          <a:p>
            <a:pPr lvl="1"/>
            <a:r>
              <a:rPr lang="en-US" dirty="0" smtClean="0"/>
              <a:t>Different </a:t>
            </a:r>
            <a:r>
              <a:rPr lang="en-US" dirty="0"/>
              <a:t>calibrations: </a:t>
            </a:r>
            <a:endParaRPr lang="en-US" dirty="0" smtClean="0"/>
          </a:p>
          <a:p>
            <a:pPr lvl="2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lcw</a:t>
            </a:r>
            <a:r>
              <a:rPr lang="en-US" dirty="0"/>
              <a:t> </a:t>
            </a:r>
            <a:r>
              <a:rPr lang="en-US" dirty="0" smtClean="0"/>
              <a:t>clusters</a:t>
            </a:r>
            <a:endParaRPr lang="en-US" dirty="0"/>
          </a:p>
          <a:p>
            <a:pPr lvl="2"/>
            <a:r>
              <a:rPr lang="en-US" dirty="0" err="1" smtClean="0"/>
              <a:t>Jes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nocalib</a:t>
            </a:r>
            <a:endParaRPr lang="en-US" dirty="0"/>
          </a:p>
          <a:p>
            <a:pPr lvl="2"/>
            <a:r>
              <a:rPr lang="en-US" dirty="0" smtClean="0"/>
              <a:t>area </a:t>
            </a:r>
            <a:r>
              <a:rPr lang="en-US" dirty="0"/>
              <a:t>subtraction</a:t>
            </a:r>
          </a:p>
          <a:p>
            <a:pPr lvl="1"/>
            <a:r>
              <a:rPr lang="en-US" dirty="0" smtClean="0"/>
              <a:t>PS </a:t>
            </a:r>
            <a:r>
              <a:rPr lang="en-US" dirty="0" err="1"/>
              <a:t>vs</a:t>
            </a:r>
            <a:r>
              <a:rPr lang="en-US" dirty="0"/>
              <a:t> FS</a:t>
            </a:r>
          </a:p>
          <a:p>
            <a:pPr lvl="1"/>
            <a:r>
              <a:rPr lang="en-US" dirty="0" smtClean="0"/>
              <a:t>fat</a:t>
            </a:r>
            <a:r>
              <a:rPr lang="en-US" dirty="0"/>
              <a:t>-jet </a:t>
            </a:r>
            <a:r>
              <a:rPr lang="en-US" dirty="0" smtClean="0"/>
              <a:t>chains, including </a:t>
            </a:r>
            <a:r>
              <a:rPr lang="en-US" dirty="0" err="1" smtClean="0"/>
              <a:t>reclustering</a:t>
            </a:r>
            <a:endParaRPr lang="en-US" dirty="0" smtClean="0"/>
          </a:p>
          <a:p>
            <a:pPr lvl="1"/>
            <a:r>
              <a:rPr lang="en-US" dirty="0" smtClean="0"/>
              <a:t>Will put this together today. Ideas welcome.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6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037"/>
          </a:xfrm>
        </p:spPr>
        <p:txBody>
          <a:bodyPr/>
          <a:lstStyle/>
          <a:p>
            <a:r>
              <a:rPr lang="en-US" dirty="0" smtClean="0"/>
              <a:t>Trigger Class 2 OTP – on-call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813"/>
            <a:ext cx="8229600" cy="973096"/>
          </a:xfrm>
        </p:spPr>
        <p:txBody>
          <a:bodyPr/>
          <a:lstStyle/>
          <a:p>
            <a:r>
              <a:rPr lang="en-US" dirty="0" smtClean="0"/>
              <a:t>On-call tasks and OTP weights for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0998"/>
            <a:ext cx="8430676" cy="46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0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64"/>
          </a:xfrm>
        </p:spPr>
        <p:txBody>
          <a:bodyPr>
            <a:normAutofit/>
          </a:bodyPr>
          <a:lstStyle/>
          <a:p>
            <a:r>
              <a:rPr lang="en-US" dirty="0" smtClean="0"/>
              <a:t>Author Qualification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02"/>
            <a:ext cx="8229600" cy="5112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https://indico.cern.ch/event/363542/contribution/0/material/slides/0.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925"/>
            <a:ext cx="9143999" cy="49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sign-off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6666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Studies to be done from sample A and sample T – expected 1 week after sample T is produced !</a:t>
            </a:r>
          </a:p>
          <a:p>
            <a:r>
              <a:rPr lang="en-US" dirty="0">
                <a:hlinkClick r:id="rId2"/>
              </a:rPr>
              <a:t>https://twiki.cern.ch/twiki/bin/viewauth/Atlas/TriggerSignOffRel20#Jet</a:t>
            </a:r>
            <a:endParaRPr lang="en-US" dirty="0"/>
          </a:p>
          <a:p>
            <a:r>
              <a:rPr lang="en-US" dirty="0" smtClean="0"/>
              <a:t>Instructions</a:t>
            </a:r>
            <a:endParaRPr lang="en-US" dirty="0"/>
          </a:p>
          <a:p>
            <a:pPr lvl="1"/>
            <a:r>
              <a:rPr lang="en-US" dirty="0"/>
              <a:t>Please insert the relevant information next to each trigger chain. Don't edit the </a:t>
            </a:r>
            <a:r>
              <a:rPr lang="en-US" dirty="0" err="1"/>
              <a:t>twiki</a:t>
            </a:r>
            <a:r>
              <a:rPr lang="en-US" dirty="0"/>
              <a:t> page but the relevant table only, by clicking on the 'Edit' button.</a:t>
            </a:r>
          </a:p>
          <a:p>
            <a:pPr lvl="1"/>
            <a:r>
              <a:rPr lang="en-US" dirty="0"/>
              <a:t>The columns in the tables are expected to contain the following information:</a:t>
            </a:r>
          </a:p>
          <a:p>
            <a:pPr lvl="1"/>
            <a:r>
              <a:rPr lang="en-US" b="1" dirty="0"/>
              <a:t>HLT Chain</a:t>
            </a:r>
            <a:r>
              <a:rPr lang="en-US" dirty="0"/>
              <a:t> : Chain name.</a:t>
            </a:r>
          </a:p>
          <a:p>
            <a:pPr lvl="1"/>
            <a:r>
              <a:rPr lang="en-US" b="1" dirty="0"/>
              <a:t>Assigned to</a:t>
            </a:r>
            <a:r>
              <a:rPr lang="en-US" dirty="0"/>
              <a:t> : Trigger or Physics group responsible for the trigger sign-off.</a:t>
            </a:r>
          </a:p>
          <a:p>
            <a:pPr lvl="1"/>
            <a:r>
              <a:rPr lang="en-US" b="1" dirty="0"/>
              <a:t>Configuration check</a:t>
            </a:r>
            <a:r>
              <a:rPr lang="en-US" dirty="0"/>
              <a:t> : Basic check of a reasonable trigger configuration in the menu.</a:t>
            </a:r>
          </a:p>
          <a:p>
            <a:pPr lvl="1"/>
            <a:r>
              <a:rPr lang="en-US" b="1" dirty="0"/>
              <a:t>Rate (2e34)</a:t>
            </a:r>
            <a:r>
              <a:rPr lang="en-US" dirty="0"/>
              <a:t> : </a:t>
            </a:r>
            <a:r>
              <a:rPr lang="en-US" dirty="0" err="1"/>
              <a:t>Unprescaled</a:t>
            </a:r>
            <a:r>
              <a:rPr lang="en-US" dirty="0"/>
              <a:t> rate.</a:t>
            </a:r>
          </a:p>
          <a:p>
            <a:pPr lvl="1"/>
            <a:r>
              <a:rPr lang="en-US" b="1" dirty="0"/>
              <a:t>V5 </a:t>
            </a:r>
            <a:r>
              <a:rPr lang="en-US" b="1" dirty="0" err="1"/>
              <a:t>vs</a:t>
            </a:r>
            <a:r>
              <a:rPr lang="en-US" b="1" dirty="0"/>
              <a:t> V4</a:t>
            </a:r>
            <a:r>
              <a:rPr lang="en-US" dirty="0"/>
              <a:t> : Comparison between Run1 and Run2 scaled rates / performance, wherever relevant.</a:t>
            </a:r>
          </a:p>
          <a:p>
            <a:pPr lvl="1"/>
            <a:r>
              <a:rPr lang="en-US" b="1" dirty="0"/>
              <a:t>Emulation check</a:t>
            </a:r>
            <a:r>
              <a:rPr lang="en-US" dirty="0"/>
              <a:t> : Comparison between trigger decision and emulated trigger decision to verify selections and cuts (incl. L1).</a:t>
            </a:r>
          </a:p>
          <a:p>
            <a:pPr lvl="1"/>
            <a:r>
              <a:rPr lang="en-US" b="1" dirty="0"/>
              <a:t>Efficiency check</a:t>
            </a:r>
            <a:r>
              <a:rPr lang="en-US" dirty="0"/>
              <a:t> : Performance and efficiency curves, on signal and/or background.</a:t>
            </a:r>
          </a:p>
          <a:p>
            <a:pPr lvl="1"/>
            <a:r>
              <a:rPr lang="en-US" b="1" dirty="0"/>
              <a:t>Supporting material</a:t>
            </a:r>
            <a:r>
              <a:rPr lang="en-US" dirty="0"/>
              <a:t> : Links to presentations and/or plots.</a:t>
            </a:r>
          </a:p>
          <a:p>
            <a:pPr lvl="1"/>
            <a:r>
              <a:rPr lang="en-US" b="1" dirty="0"/>
              <a:t>Signed off?</a:t>
            </a:r>
            <a:r>
              <a:rPr lang="en-US" dirty="0"/>
              <a:t> : If all above checks have passed!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869"/>
            <a:ext cx="9144000" cy="1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Deliverables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73511"/>
            <a:ext cx="8229600" cy="62669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https://docs.google.com/spreadsheet/ccc?key=0AokQEYCc3bjpdElWR1I2MC1nR2U0Q0pzTFM3U1RleWc&amp;usp=sharing#gid=</a:t>
            </a:r>
            <a:r>
              <a:rPr lang="en-US" dirty="0" smtClean="0">
                <a:hlinkClick r:id="rId2"/>
              </a:rPr>
              <a:t>14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2" y="1590052"/>
            <a:ext cx="7542511" cy="50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Jira</a:t>
            </a:r>
            <a:r>
              <a:rPr lang="en-US" dirty="0" smtClean="0"/>
              <a:t> items for jet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Data Scouting: </a:t>
            </a:r>
            <a:endParaRPr lang="en-US" dirty="0"/>
          </a:p>
          <a:p>
            <a:pPr lvl="1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://its.cern.ch/jira/browse/ATR-</a:t>
            </a:r>
            <a:r>
              <a:rPr lang="en-US" u="sng" dirty="0" smtClean="0">
                <a:hlinkClick r:id="rId2"/>
              </a:rPr>
              <a:t>9906</a:t>
            </a:r>
            <a:endParaRPr lang="en-US" u="sng" dirty="0" smtClean="0"/>
          </a:p>
          <a:p>
            <a:pPr lvl="1"/>
            <a:r>
              <a:rPr lang="en-US" u="sng" dirty="0">
                <a:hlinkClick r:id="rId3"/>
              </a:rPr>
              <a:t>https://its.cern.ch/jira/browse/ATR-</a:t>
            </a:r>
            <a:r>
              <a:rPr lang="en-US" u="sng" dirty="0" smtClean="0">
                <a:hlinkClick r:id="rId3"/>
              </a:rPr>
              <a:t>9767</a:t>
            </a:r>
            <a:endParaRPr lang="en-US" u="sng" dirty="0" smtClean="0"/>
          </a:p>
          <a:p>
            <a:r>
              <a:rPr lang="en-US" dirty="0" smtClean="0"/>
              <a:t>Menu:…</a:t>
            </a:r>
          </a:p>
          <a:p>
            <a:r>
              <a:rPr lang="en-US" dirty="0" smtClean="0"/>
              <a:t>L1.5:…</a:t>
            </a:r>
          </a:p>
          <a:p>
            <a:r>
              <a:rPr lang="en-US" dirty="0" smtClean="0"/>
              <a:t>GSC:</a:t>
            </a:r>
          </a:p>
          <a:p>
            <a:pPr lvl="1"/>
            <a:r>
              <a:rPr lang="en-US" dirty="0">
                <a:hlinkClick r:id="rId4"/>
              </a:rPr>
              <a:t>https://its.cern.ch/jira/browse/ATLJETMET-</a:t>
            </a:r>
            <a:r>
              <a:rPr lang="en-US" dirty="0" smtClean="0">
                <a:hlinkClick r:id="rId4"/>
              </a:rPr>
              <a:t>175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Trigger EDM (some containers not filled):</a:t>
            </a:r>
          </a:p>
          <a:p>
            <a:pPr lvl="1"/>
            <a:r>
              <a:rPr lang="en-US" dirty="0">
                <a:hlinkClick r:id="rId5"/>
              </a:rPr>
              <a:t>https://its.cern.ch/jira/browse/ATR-</a:t>
            </a:r>
            <a:r>
              <a:rPr lang="en-US" dirty="0" smtClean="0">
                <a:hlinkClick r:id="rId5"/>
              </a:rPr>
              <a:t>9865</a:t>
            </a:r>
            <a:endParaRPr lang="en-US" dirty="0" smtClean="0"/>
          </a:p>
          <a:p>
            <a:r>
              <a:rPr lang="en-US" dirty="0" smtClean="0"/>
              <a:t>Jet cleaning:</a:t>
            </a:r>
          </a:p>
          <a:p>
            <a:r>
              <a:rPr lang="en-US" dirty="0" smtClean="0"/>
              <a:t>Jet trigger menu (and </a:t>
            </a:r>
            <a:r>
              <a:rPr lang="en-US" dirty="0"/>
              <a:t>Hypo names/TE </a:t>
            </a:r>
            <a:r>
              <a:rPr lang="en-US" dirty="0" smtClean="0"/>
              <a:t>names discussion):</a:t>
            </a:r>
          </a:p>
          <a:p>
            <a:pPr lvl="1"/>
            <a:r>
              <a:rPr lang="en-US" dirty="0">
                <a:hlinkClick r:id="rId6"/>
              </a:rPr>
              <a:t>https://its.cern.ch/jira/browse/ATR-</a:t>
            </a:r>
            <a:r>
              <a:rPr lang="en-US" dirty="0" smtClean="0">
                <a:hlinkClick r:id="rId6"/>
              </a:rPr>
              <a:t>9521</a:t>
            </a:r>
            <a:endParaRPr lang="en-US" dirty="0" smtClean="0"/>
          </a:p>
          <a:p>
            <a:r>
              <a:rPr lang="en-US" dirty="0" smtClean="0"/>
              <a:t>L1 jet seed:</a:t>
            </a:r>
          </a:p>
          <a:p>
            <a:pPr lvl="1"/>
            <a:r>
              <a:rPr lang="en-US" dirty="0">
                <a:hlinkClick r:id="rId7"/>
              </a:rPr>
              <a:t>https://its.cern.ch/jira/browse/ATR-</a:t>
            </a:r>
            <a:r>
              <a:rPr lang="en-US" dirty="0" smtClean="0">
                <a:hlinkClick r:id="rId7"/>
              </a:rPr>
              <a:t>9321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1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643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Latest News &amp; Other Issues</vt:lpstr>
      <vt:lpstr>News</vt:lpstr>
      <vt:lpstr>PowerPoint Presentation</vt:lpstr>
      <vt:lpstr>M8 Menu</vt:lpstr>
      <vt:lpstr>Trigger Class 2 OTP – on-call shifts</vt:lpstr>
      <vt:lpstr>Author Qualification Procedure</vt:lpstr>
      <vt:lpstr>Signature sign-off procedure</vt:lpstr>
      <vt:lpstr>Jet Trigger Deliverables</vt:lpstr>
      <vt:lpstr>Open Jira items for jet deliverables</vt:lpstr>
      <vt:lpstr>Express stream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13</cp:revision>
  <dcterms:created xsi:type="dcterms:W3CDTF">2014-12-15T10:56:57Z</dcterms:created>
  <dcterms:modified xsi:type="dcterms:W3CDTF">2015-01-26T14:01:05Z</dcterms:modified>
</cp:coreProperties>
</file>