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3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1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0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0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2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4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8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4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1923B-3AE3-3349-95C9-40533BB7DB04}" type="datetimeFigureOut">
              <a:rPr lang="en-US" smtClean="0"/>
              <a:t>11/08/14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F7198-FC94-B742-B613-595504FB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1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event/332283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299407/other-view?view=standard" TargetMode="External"/><Relationship Id="rId4" Type="http://schemas.openxmlformats.org/officeDocument/2006/relationships/hyperlink" Target="https://indico.cern.ch/event/299407/page/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atlas.mpp.mpg.de/munich-201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trigger news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01882"/>
            <a:ext cx="6400800" cy="103691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R.Gonçalo</a:t>
            </a:r>
            <a:r>
              <a:rPr lang="en-US" dirty="0" smtClean="0"/>
              <a:t> (LIP) </a:t>
            </a:r>
            <a:r>
              <a:rPr lang="en-US" dirty="0" err="1" smtClean="0"/>
              <a:t>D.Miller</a:t>
            </a:r>
            <a:r>
              <a:rPr lang="en-US" dirty="0" smtClean="0"/>
              <a:t> (Chicago)</a:t>
            </a:r>
          </a:p>
          <a:p>
            <a:r>
              <a:rPr lang="en-US" dirty="0" smtClean="0"/>
              <a:t>Jet trigger meeting 11 August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1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Trigger Operations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Mini-workshop tomorrow (40-4-C01, 15h-18h)</a:t>
            </a:r>
          </a:p>
          <a:p>
            <a:pPr lvl="2"/>
            <a:r>
              <a:rPr lang="en-US" u="sng" dirty="0" smtClean="0">
                <a:hlinkClick r:id="rId2"/>
              </a:rPr>
              <a:t>https://indico.cern.ch/event/332283/ .</a:t>
            </a:r>
          </a:p>
          <a:p>
            <a:r>
              <a:rPr lang="en-US" b="1" dirty="0" smtClean="0"/>
              <a:t>Dataset </a:t>
            </a:r>
            <a:r>
              <a:rPr lang="en-US" b="1" dirty="0"/>
              <a:t>lifetimes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Lifetimes will be introduced (</a:t>
            </a:r>
            <a:r>
              <a:rPr lang="en-US" dirty="0"/>
              <a:t>see </a:t>
            </a:r>
            <a:r>
              <a:rPr lang="en-US" u="sng" dirty="0" smtClean="0"/>
              <a:t>https</a:t>
            </a:r>
            <a:r>
              <a:rPr lang="en-US" u="sng" dirty="0"/>
              <a:t>://indico.cern.ch/event/</a:t>
            </a:r>
            <a:r>
              <a:rPr lang="en-US" u="sng" dirty="0" smtClean="0"/>
              <a:t>286473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Current proposal:</a:t>
            </a:r>
          </a:p>
          <a:p>
            <a:pPr lvl="1"/>
            <a:r>
              <a:rPr lang="en-US" dirty="0" smtClean="0"/>
              <a:t>4 months:</a:t>
            </a:r>
            <a:endParaRPr lang="en-US" dirty="0"/>
          </a:p>
          <a:p>
            <a:pPr lvl="2"/>
            <a:r>
              <a:rPr lang="en-US" dirty="0" smtClean="0"/>
              <a:t>NTUP_TRIG </a:t>
            </a:r>
            <a:r>
              <a:rPr lang="en-US" dirty="0"/>
              <a:t> with x-tag </a:t>
            </a:r>
            <a:r>
              <a:rPr lang="en-US" dirty="0" smtClean="0"/>
              <a:t>(x</a:t>
            </a:r>
            <a:r>
              <a:rPr lang="en-US" dirty="0"/>
              <a:t>-tag datasets </a:t>
            </a:r>
            <a:r>
              <a:rPr lang="en-US" dirty="0" smtClean="0"/>
              <a:t>are superseded </a:t>
            </a:r>
            <a:r>
              <a:rPr lang="en-US" dirty="0"/>
              <a:t>by </a:t>
            </a:r>
            <a:r>
              <a:rPr lang="en-US" dirty="0" smtClean="0"/>
              <a:t>bulk </a:t>
            </a:r>
            <a:r>
              <a:rPr lang="en-US" dirty="0"/>
              <a:t>processing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1 year:</a:t>
            </a:r>
          </a:p>
          <a:p>
            <a:pPr lvl="2"/>
            <a:r>
              <a:rPr lang="en-US" dirty="0" smtClean="0"/>
              <a:t>NTUP_TRIG, NTUP_TRIGBJET, NTUP_TRIGMU NTUP_L1CALO, NTUP_L1TGC </a:t>
            </a:r>
            <a:endParaRPr lang="en-US" dirty="0"/>
          </a:p>
          <a:p>
            <a:pPr lvl="1"/>
            <a:r>
              <a:rPr lang="en-US" dirty="0" smtClean="0"/>
              <a:t>What this means: </a:t>
            </a:r>
          </a:p>
          <a:p>
            <a:pPr lvl="2"/>
            <a:r>
              <a:rPr lang="en-US" dirty="0" smtClean="0"/>
              <a:t>Datasets older </a:t>
            </a:r>
            <a:r>
              <a:rPr lang="en-US" dirty="0"/>
              <a:t>than 1 year and </a:t>
            </a:r>
            <a:r>
              <a:rPr lang="en-US" dirty="0" smtClean="0"/>
              <a:t>not touched for </a:t>
            </a:r>
            <a:r>
              <a:rPr lang="en-US" dirty="0"/>
              <a:t>9 </a:t>
            </a:r>
            <a:r>
              <a:rPr lang="en-US" dirty="0" smtClean="0"/>
              <a:t>months </a:t>
            </a:r>
            <a:r>
              <a:rPr lang="en-US" dirty="0"/>
              <a:t>can be </a:t>
            </a:r>
            <a:r>
              <a:rPr lang="en-US" b="1" dirty="0" smtClean="0"/>
              <a:t>deleted </a:t>
            </a:r>
            <a:r>
              <a:rPr lang="en-US" b="1" dirty="0"/>
              <a:t>from both disk and </a:t>
            </a:r>
            <a:r>
              <a:rPr lang="en-US" b="1" dirty="0" smtClean="0"/>
              <a:t>tape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All run</a:t>
            </a:r>
            <a:r>
              <a:rPr lang="en-US" dirty="0"/>
              <a:t>-1 trigger </a:t>
            </a:r>
            <a:r>
              <a:rPr lang="en-US" dirty="0" err="1"/>
              <a:t>ntuples</a:t>
            </a:r>
            <a:r>
              <a:rPr lang="en-US" dirty="0"/>
              <a:t> (including </a:t>
            </a:r>
            <a:r>
              <a:rPr lang="en-US" dirty="0" err="1"/>
              <a:t>reprocessings</a:t>
            </a:r>
            <a:r>
              <a:rPr lang="en-US" dirty="0"/>
              <a:t>) will be deleted as soon as this policy takes effect.</a:t>
            </a:r>
          </a:p>
          <a:p>
            <a:r>
              <a:rPr lang="en-US" b="1" dirty="0" smtClean="0"/>
              <a:t>2011 jet trigger performance paper</a:t>
            </a:r>
            <a:endParaRPr lang="en-US" dirty="0" smtClean="0"/>
          </a:p>
          <a:p>
            <a:pPr lvl="1"/>
            <a:r>
              <a:rPr lang="en-US" dirty="0" smtClean="0"/>
              <a:t>Waiting for MC to add stats for forward jet study</a:t>
            </a:r>
          </a:p>
          <a:p>
            <a:endParaRPr lang="en-US" u="sng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49511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63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Full-scan versus Partial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3987851" cy="333365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Bug found, probably in Region Selector, affecting Partial Scan (</a:t>
            </a:r>
            <a:r>
              <a:rPr lang="en-US" dirty="0" err="1" smtClean="0"/>
              <a:t>D.Freeborn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Seems to</a:t>
            </a:r>
            <a:r>
              <a:rPr lang="en-US" dirty="0" smtClean="0"/>
              <a:t> affect only very large </a:t>
            </a:r>
            <a:r>
              <a:rPr lang="en-US" dirty="0" err="1" smtClean="0"/>
              <a:t>RoIs</a:t>
            </a:r>
            <a:r>
              <a:rPr lang="en-US" dirty="0" smtClean="0"/>
              <a:t> and come from geometry (phi wrapping)</a:t>
            </a:r>
          </a:p>
          <a:p>
            <a:r>
              <a:rPr lang="en-US" dirty="0" smtClean="0"/>
              <a:t>Should be fixed by migration of core </a:t>
            </a:r>
            <a:r>
              <a:rPr lang="en-US" dirty="0" err="1" smtClean="0"/>
              <a:t>sw</a:t>
            </a:r>
            <a:r>
              <a:rPr lang="en-US" dirty="0" smtClean="0"/>
              <a:t> code (Mark Sutton)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8352" y="4362823"/>
            <a:ext cx="8343153" cy="18228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But PS </a:t>
            </a:r>
            <a:r>
              <a:rPr lang="en-US" dirty="0" err="1" smtClean="0"/>
              <a:t>vs</a:t>
            </a:r>
            <a:r>
              <a:rPr lang="en-US" dirty="0" smtClean="0"/>
              <a:t> FS study timeline too short to wait for that (next 2 weeks)</a:t>
            </a:r>
          </a:p>
          <a:p>
            <a:r>
              <a:rPr lang="en-US" dirty="0" smtClean="0"/>
              <a:t>Studies proceeding with smaller </a:t>
            </a:r>
            <a:r>
              <a:rPr lang="en-US" dirty="0" err="1" smtClean="0"/>
              <a:t>RoI</a:t>
            </a:r>
            <a:r>
              <a:rPr lang="en-US" dirty="0" smtClean="0"/>
              <a:t> sizes – need to check for effects of this bug</a:t>
            </a:r>
          </a:p>
          <a:p>
            <a:r>
              <a:rPr lang="en-US" dirty="0" smtClean="0"/>
              <a:t>Internal note starting, to document study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389" y="1417638"/>
            <a:ext cx="4724529" cy="278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9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M5 jet trigger chains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7294" y="1600200"/>
            <a:ext cx="7999506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Current proposal:</a:t>
            </a:r>
          </a:p>
          <a:p>
            <a:pPr lvl="1"/>
            <a:r>
              <a:rPr lang="en-US" dirty="0" smtClean="0"/>
              <a:t>Chains </a:t>
            </a:r>
            <a:r>
              <a:rPr lang="en-US" dirty="0"/>
              <a:t>both with and without </a:t>
            </a:r>
            <a:r>
              <a:rPr lang="en-US" dirty="0" smtClean="0"/>
              <a:t>LCW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running </a:t>
            </a:r>
            <a:r>
              <a:rPr lang="en-US" dirty="0" err="1"/>
              <a:t>TopoClusters</a:t>
            </a:r>
            <a:r>
              <a:rPr lang="en-US" dirty="0"/>
              <a:t> and full-</a:t>
            </a:r>
            <a:r>
              <a:rPr lang="en-US" dirty="0" smtClean="0"/>
              <a:t>scan</a:t>
            </a:r>
          </a:p>
          <a:p>
            <a:pPr lvl="1"/>
            <a:r>
              <a:rPr lang="en-US" dirty="0" smtClean="0"/>
              <a:t>Aim to see HLT code </a:t>
            </a:r>
            <a:r>
              <a:rPr lang="en-US" dirty="0"/>
              <a:t>running on noise </a:t>
            </a:r>
            <a:r>
              <a:rPr lang="en-US" dirty="0" smtClean="0"/>
              <a:t>(L1 </a:t>
            </a:r>
            <a:r>
              <a:rPr lang="en-US" dirty="0"/>
              <a:t>random triggers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Also on events </a:t>
            </a:r>
            <a:r>
              <a:rPr lang="en-US" dirty="0"/>
              <a:t>with some activity (starting from L1 </a:t>
            </a:r>
            <a:r>
              <a:rPr lang="en-US" dirty="0" err="1"/>
              <a:t>muon</a:t>
            </a:r>
            <a:r>
              <a:rPr lang="en-US" dirty="0"/>
              <a:t> trigger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HLT </a:t>
            </a:r>
            <a:r>
              <a:rPr lang="en-US" dirty="0"/>
              <a:t>in </a:t>
            </a:r>
            <a:r>
              <a:rPr lang="en-US" dirty="0" err="1" smtClean="0"/>
              <a:t>passthrough</a:t>
            </a:r>
            <a:endParaRPr lang="en-US" dirty="0" smtClean="0"/>
          </a:p>
          <a:p>
            <a:r>
              <a:rPr lang="en-US" dirty="0" smtClean="0"/>
              <a:t>Possible </a:t>
            </a:r>
            <a:r>
              <a:rPr lang="en-US" dirty="0"/>
              <a:t>chains are (naming to be clarified):</a:t>
            </a:r>
          </a:p>
          <a:p>
            <a:pPr lvl="1"/>
            <a:r>
              <a:rPr lang="en-US" dirty="0" smtClean="0"/>
              <a:t>Random </a:t>
            </a:r>
            <a:r>
              <a:rPr lang="en-US" dirty="0"/>
              <a:t>seed -&gt; FS jet (</a:t>
            </a:r>
            <a:r>
              <a:rPr lang="en-US" dirty="0" err="1"/>
              <a:t>passthrough</a:t>
            </a:r>
            <a:r>
              <a:rPr lang="en-US" dirty="0"/>
              <a:t>): </a:t>
            </a:r>
            <a:endParaRPr lang="en-US" dirty="0" smtClean="0"/>
          </a:p>
          <a:p>
            <a:pPr lvl="2"/>
            <a:r>
              <a:rPr lang="en-US" dirty="0" smtClean="0"/>
              <a:t>j0_perf_L1RNDM </a:t>
            </a:r>
            <a:r>
              <a:rPr lang="en-US" dirty="0"/>
              <a:t>—&gt; with </a:t>
            </a:r>
            <a:r>
              <a:rPr lang="en-US" dirty="0" smtClean="0"/>
              <a:t>LCW</a:t>
            </a:r>
          </a:p>
          <a:p>
            <a:pPr lvl="2"/>
            <a:r>
              <a:rPr lang="en-US" dirty="0" smtClean="0"/>
              <a:t>j0_cell_perf_L1RNDM </a:t>
            </a:r>
            <a:r>
              <a:rPr lang="en-US" dirty="0"/>
              <a:t>—&gt; without LCW</a:t>
            </a:r>
          </a:p>
          <a:p>
            <a:pPr lvl="1"/>
            <a:r>
              <a:rPr lang="en-US" dirty="0" smtClean="0"/>
              <a:t>L1 </a:t>
            </a:r>
            <a:r>
              <a:rPr lang="en-US" dirty="0"/>
              <a:t>Mu seed -&gt; FS jet (</a:t>
            </a:r>
            <a:r>
              <a:rPr lang="en-US" dirty="0" err="1"/>
              <a:t>passthrough</a:t>
            </a:r>
            <a:r>
              <a:rPr lang="en-US" dirty="0"/>
              <a:t>): </a:t>
            </a:r>
            <a:endParaRPr lang="en-US" dirty="0" smtClean="0"/>
          </a:p>
          <a:p>
            <a:pPr lvl="2"/>
            <a:r>
              <a:rPr lang="en-US" dirty="0" smtClean="0"/>
              <a:t>j0_perf_L1MU10 </a:t>
            </a:r>
            <a:r>
              <a:rPr lang="en-US" dirty="0"/>
              <a:t>—&gt; with </a:t>
            </a:r>
            <a:r>
              <a:rPr lang="en-US" dirty="0" smtClean="0"/>
              <a:t>LCW</a:t>
            </a:r>
          </a:p>
          <a:p>
            <a:pPr lvl="2"/>
            <a:r>
              <a:rPr lang="en-US" dirty="0" smtClean="0"/>
              <a:t>j0_cell_perl_L1MU10 </a:t>
            </a:r>
            <a:r>
              <a:rPr lang="en-US" dirty="0"/>
              <a:t>—&gt; without LCW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2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1244"/>
          </a:xfrm>
        </p:spPr>
        <p:txBody>
          <a:bodyPr/>
          <a:lstStyle/>
          <a:p>
            <a:r>
              <a:rPr lang="en-US" dirty="0" err="1" smtClean="0"/>
              <a:t>Hadronic</a:t>
            </a:r>
            <a:r>
              <a:rPr lang="en-US" dirty="0" smtClean="0"/>
              <a:t> Calibration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5412"/>
            <a:ext cx="8229600" cy="5438588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 smtClean="0"/>
              <a:t>2014 </a:t>
            </a:r>
            <a:r>
              <a:rPr lang="en-US" dirty="0" err="1"/>
              <a:t>Hadronic</a:t>
            </a:r>
            <a:r>
              <a:rPr lang="en-US" dirty="0"/>
              <a:t> Calibration Workshop begins in 1 </a:t>
            </a:r>
            <a:r>
              <a:rPr lang="en-US" dirty="0" smtClean="0"/>
              <a:t>month: 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://wwwatlas.mpp.mpg.de/munich-2014/</a:t>
            </a:r>
            <a:endParaRPr lang="en-US" u="sng" dirty="0">
              <a:hlinkClick r:id="rId2"/>
            </a:endParaRPr>
          </a:p>
          <a:p>
            <a:pPr lvl="1"/>
            <a:r>
              <a:rPr lang="en-US" b="1" dirty="0" smtClean="0"/>
              <a:t>Jet </a:t>
            </a:r>
            <a:r>
              <a:rPr lang="en-US" b="1" dirty="0"/>
              <a:t>&amp; MET Trigger Session</a:t>
            </a:r>
            <a:r>
              <a:rPr lang="en-US" dirty="0"/>
              <a:t> on Tuesday 9 September 2014</a:t>
            </a:r>
            <a:r>
              <a:rPr lang="en-US" dirty="0" smtClean="0"/>
              <a:t>: 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://indico.cern.ch/event/299407/other-view?view=</a:t>
            </a:r>
            <a:r>
              <a:rPr lang="en-US" u="sng" dirty="0" smtClean="0">
                <a:hlinkClick r:id="rId3"/>
              </a:rPr>
              <a:t>standard</a:t>
            </a:r>
            <a:endParaRPr lang="en-US" u="sng" dirty="0" smtClean="0"/>
          </a:p>
          <a:p>
            <a:pPr lvl="1"/>
            <a:r>
              <a:rPr lang="en-US" dirty="0" smtClean="0"/>
              <a:t>Instructions for uploading contributions: </a:t>
            </a:r>
            <a:r>
              <a:rPr lang="en-US" u="sng" dirty="0" smtClean="0">
                <a:hlinkClick r:id="rId4"/>
              </a:rPr>
              <a:t>https://indico.cern.ch/event/299407/page/0</a:t>
            </a:r>
            <a:endParaRPr lang="en-US" dirty="0"/>
          </a:p>
          <a:p>
            <a:r>
              <a:rPr lang="en-US" dirty="0" smtClean="0"/>
              <a:t>Interesting topics:</a:t>
            </a:r>
            <a:endParaRPr lang="en-US" dirty="0"/>
          </a:p>
          <a:p>
            <a:pPr lvl="1"/>
            <a:r>
              <a:rPr lang="en-US" dirty="0" smtClean="0"/>
              <a:t>Jet </a:t>
            </a:r>
            <a:r>
              <a:rPr lang="en-US" dirty="0"/>
              <a:t>&amp; MET trigger performance and lessons from Run I</a:t>
            </a:r>
          </a:p>
          <a:p>
            <a:pPr lvl="1"/>
            <a:r>
              <a:rPr lang="en-US" dirty="0" smtClean="0"/>
              <a:t>Calibration </a:t>
            </a:r>
            <a:r>
              <a:rPr lang="en-US" dirty="0"/>
              <a:t>considerations for Jet &amp; MET triggers in Run I</a:t>
            </a:r>
          </a:p>
          <a:p>
            <a:pPr lvl="1"/>
            <a:r>
              <a:rPr lang="en-US" dirty="0" smtClean="0"/>
              <a:t>Physics </a:t>
            </a:r>
            <a:r>
              <a:rPr lang="en-US" dirty="0"/>
              <a:t>analysis experiences and perspective on Jet &amp; MET triggers in Run </a:t>
            </a:r>
            <a:r>
              <a:rPr lang="en-US" dirty="0" smtClean="0"/>
              <a:t>I</a:t>
            </a:r>
            <a:endParaRPr lang="en-US" dirty="0"/>
          </a:p>
          <a:p>
            <a:pPr lvl="1"/>
            <a:r>
              <a:rPr lang="en-US" dirty="0" smtClean="0"/>
              <a:t>Plans </a:t>
            </a:r>
            <a:r>
              <a:rPr lang="en-US" dirty="0"/>
              <a:t>for Jet &amp; MET triggers in Run II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of Jet &amp; MET triggers for physics analysis in Run II</a:t>
            </a:r>
          </a:p>
          <a:p>
            <a:pPr lvl="1"/>
            <a:r>
              <a:rPr lang="en-US" dirty="0" smtClean="0"/>
              <a:t>Pile</a:t>
            </a:r>
            <a:r>
              <a:rPr lang="en-US" dirty="0"/>
              <a:t>-up dependence of Jet &amp; MET triggers in Run II</a:t>
            </a:r>
          </a:p>
          <a:p>
            <a:pPr lvl="1"/>
            <a:r>
              <a:rPr lang="en-US" dirty="0" smtClean="0"/>
              <a:t>Plans </a:t>
            </a:r>
            <a:r>
              <a:rPr lang="en-US" dirty="0"/>
              <a:t>for monitoring Jet &amp; MET triggers in Run II</a:t>
            </a:r>
          </a:p>
          <a:p>
            <a:pPr lvl="1"/>
            <a:r>
              <a:rPr lang="en-US" dirty="0" smtClean="0"/>
              <a:t>Partial </a:t>
            </a:r>
            <a:r>
              <a:rPr lang="en-US" dirty="0"/>
              <a:t>Scan vs. Full Scan Jet triggers in Run II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of </a:t>
            </a:r>
            <a:r>
              <a:rPr lang="en-US" dirty="0" err="1"/>
              <a:t>topoclustering</a:t>
            </a:r>
            <a:r>
              <a:rPr lang="en-US" dirty="0"/>
              <a:t> for Jet &amp; MET triggers for Run II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of </a:t>
            </a:r>
            <a:r>
              <a:rPr lang="en-US" dirty="0" err="1"/>
              <a:t>reclustered</a:t>
            </a:r>
            <a:r>
              <a:rPr lang="en-US" dirty="0"/>
              <a:t> jets for fat jet triggers in Run II</a:t>
            </a:r>
          </a:p>
          <a:p>
            <a:pPr lvl="1"/>
            <a:r>
              <a:rPr lang="en-US" dirty="0" err="1" smtClean="0"/>
              <a:t>Multijet</a:t>
            </a:r>
            <a:r>
              <a:rPr lang="en-US" dirty="0" smtClean="0"/>
              <a:t> </a:t>
            </a:r>
            <a:r>
              <a:rPr lang="en-US" dirty="0"/>
              <a:t>trigger performance and considerations in Run </a:t>
            </a:r>
            <a:r>
              <a:rPr lang="en-US" dirty="0" smtClean="0"/>
              <a:t>II</a:t>
            </a:r>
            <a:r>
              <a:rPr lang="en-US" dirty="0"/>
              <a:t> </a:t>
            </a:r>
          </a:p>
          <a:p>
            <a:pPr lvl="1"/>
            <a:r>
              <a:rPr lang="en-US" dirty="0" smtClean="0"/>
              <a:t>Phase </a:t>
            </a:r>
            <a:r>
              <a:rPr lang="en-US" dirty="0"/>
              <a:t>I and Phase II Jet &amp; MET </a:t>
            </a:r>
            <a:r>
              <a:rPr lang="en-US" dirty="0" smtClean="0"/>
              <a:t>triggers</a:t>
            </a:r>
            <a:endParaRPr lang="en-US" dirty="0"/>
          </a:p>
          <a:p>
            <a:r>
              <a:rPr lang="en-US" dirty="0" smtClean="0"/>
              <a:t>Please </a:t>
            </a:r>
            <a:r>
              <a:rPr lang="en-US" dirty="0"/>
              <a:t>submit your contributions as soon as possible, </a:t>
            </a:r>
            <a:r>
              <a:rPr lang="en-US" dirty="0" smtClean="0"/>
              <a:t>or let us know of your intended contributions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978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446</Words>
  <Application>Microsoft Macintosh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Jet trigger news</vt:lpstr>
      <vt:lpstr>News</vt:lpstr>
      <vt:lpstr>Full-scan versus Partial scan</vt:lpstr>
      <vt:lpstr>M5 jet trigger chains</vt:lpstr>
      <vt:lpstr>Hadronic Calibration Workshop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trigger news</dc:title>
  <dc:creator>Ricardo Goncalo</dc:creator>
  <cp:lastModifiedBy>Ricardo Goncalo</cp:lastModifiedBy>
  <cp:revision>5</cp:revision>
  <dcterms:created xsi:type="dcterms:W3CDTF">2014-08-11T12:31:43Z</dcterms:created>
  <dcterms:modified xsi:type="dcterms:W3CDTF">2014-08-11T12:57:00Z</dcterms:modified>
</cp:coreProperties>
</file>