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8" r:id="rId3"/>
    <p:sldId id="366" r:id="rId4"/>
    <p:sldId id="368" r:id="rId5"/>
    <p:sldId id="367" r:id="rId6"/>
    <p:sldId id="369" r:id="rId7"/>
    <p:sldId id="371" r:id="rId8"/>
    <p:sldId id="372" r:id="rId9"/>
    <p:sldId id="377" r:id="rId10"/>
    <p:sldId id="378" r:id="rId11"/>
    <p:sldId id="381" r:id="rId12"/>
    <p:sldId id="380" r:id="rId13"/>
    <p:sldId id="373" r:id="rId14"/>
    <p:sldId id="374" r:id="rId15"/>
    <p:sldId id="375" r:id="rId16"/>
    <p:sldId id="350" r:id="rId17"/>
    <p:sldId id="34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00" autoAdjust="0"/>
  </p:normalViewPr>
  <p:slideViewPr>
    <p:cSldViewPr snapToGrid="0" snapToObjects="1">
      <p:cViewPr varScale="1">
        <p:scale>
          <a:sx n="88" d="100"/>
          <a:sy n="88" d="100"/>
        </p:scale>
        <p:origin x="-15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0C595-18C6-B442-82AB-588C14C1CB0A}" type="datetimeFigureOut">
              <a:rPr lang="en-US" smtClean="0"/>
              <a:t>02/09/16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523D7-47D5-A24A-A748-4636597D2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92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1EBA2-4588-E041-BDB6-6CA94C62F0F2}" type="datetimeFigureOut">
              <a:rPr lang="en-US" smtClean="0"/>
              <a:t>02/09/16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C8967-4E2F-D54B-B94A-2703DA54E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06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C8967-4E2F-D54B-B94A-2703DA54EE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74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C8967-4E2F-D54B-B94A-2703DA54EEE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7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25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4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9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0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9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2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8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2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tlasdqm.cern.ch/webdisplay/tier0/1/physics_Main/run_306655/run/HLT/TRJET/SHIFTER/HLT/j460/HLTJet_phi_vs_eta@Shifter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tlasdqm.cern.ch/webdisplay/tier0/1/express_express/run_307656/run/HLT/TRCAL/Shifter/xAODTrigEMClusters/HLT_vs_OFF_resolution_map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tlasdqm.cern.ch/webdisplay/tier0/1/physics_Main/run_307195/run/HLT/TRJET/SHIFTER/HLT/a4tcemsubjesFS/HLTJet_n@Shifter" TargetMode="External"/><Relationship Id="rId4" Type="http://schemas.openxmlformats.org/officeDocument/2006/relationships/hyperlink" Target="https://atlasdqm.cern.ch/webdisplay/tier0/1/physics_Main/run_307195/run/HLT/TRJET/SHIFTER/HLT/a4tcemsubjesFS/HLTJet_Et@Shifter" TargetMode="External"/><Relationship Id="rId5" Type="http://schemas.openxmlformats.org/officeDocument/2006/relationships/hyperlink" Target="https://atlasdqm.cern.ch/webdisplay/tier0/1/physics_Main/run_307126/run/HLT/TRMET/Expert/HLT/mht/HLT_SumEt" TargetMode="External"/><Relationship Id="rId6" Type="http://schemas.openxmlformats.org/officeDocument/2006/relationships/hyperlink" Target="https://atlasdqm.cern.ch/webdisplay/tier0/1/physics_Main/run_307124/run/HLT/TRJET/SHIFTER/HLT/a4tcemsubjesFS/HLTJet_phi_vs_eta@Shifter" TargetMode="External"/><Relationship Id="rId7" Type="http://schemas.openxmlformats.org/officeDocument/2006/relationships/hyperlink" Target="https://atlasdqm.cern.ch/webdisplay/tier0/1/physics_Main/run_307124/run/HLT/TRJET/SHIFTER/HLT/a4tcemsubjesFS/HLTJet_emfrac@Shifter" TargetMode="External"/><Relationship Id="rId8" Type="http://schemas.openxmlformats.org/officeDocument/2006/relationships/hyperlink" Target="https://atlasdqm.cern.ch/webdisplay/tier0/1/physics_Main/run_307124/run/HLT/TRJET/SHIFTER/HLT/a4tcemsubjesFS/HLTJet_n@Shifter" TargetMode="External"/><Relationship Id="rId9" Type="http://schemas.openxmlformats.org/officeDocument/2006/relationships/hyperlink" Target="https://atlasdqm.cern.ch/webdisplay/tier0/1/physics_Main/run_307124/run/HLT/TRJET/EXPERT/HLT/j60/HLTJet_phi_vs_eta" TargetMode="External"/><Relationship Id="rId10" Type="http://schemas.openxmlformats.org/officeDocument/2006/relationships/hyperlink" Target="https://atlasdqm.cern.ch/webdisplay/tier0/1/physics_Main/run_307124/run/HLT/TRMET/Shifter/HLT/HLT_MET_etaphi" TargetMode="External"/><Relationship Id="rId11" Type="http://schemas.openxmlformats.org/officeDocument/2006/relationships/hyperlink" Target="https://atlasdqm.cern.ch/webdisplay/tier0/1/physics_Main/run_307124/run/HLT/TRMET/Shifter/HLT/HLT_MET_etaphi_etweight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tlasdqm.cern.ch/webdisplay/tier0/1/physics_Main/run_307195/run/HLT/TRJET/SHIFTER/HLT/a4tcemsubjesFS/HLTJet_phi_vs_eta_LAr@Shifter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event/566266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ts.cern.ch/jira/browse/ATR-14979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spreadsheets/d/1XFmykacHZZLkzLPDkcxDy5Qu24DHXKcOZvdH0TDMxWo/edit%23gid=0" TargetMode="External"/><Relationship Id="rId3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Jet/MET/</a:t>
            </a:r>
            <a:r>
              <a:rPr lang="en-US" dirty="0" err="1" smtClean="0"/>
              <a:t>HLTCalo</a:t>
            </a:r>
            <a:r>
              <a:rPr lang="en-US" dirty="0" smtClean="0"/>
              <a:t> shift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3513"/>
            <a:ext cx="6400800" cy="76997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– LIP</a:t>
            </a:r>
          </a:p>
          <a:p>
            <a:r>
              <a:rPr lang="en-US" dirty="0" smtClean="0"/>
              <a:t>Jet and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 Trigger Meetings – 6/</a:t>
            </a:r>
            <a:r>
              <a:rPr lang="en-US" dirty="0"/>
              <a:t>9</a:t>
            </a:r>
            <a:r>
              <a:rPr lang="en-US" dirty="0" smtClean="0"/>
              <a:t>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15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63856" cy="1143000"/>
          </a:xfrm>
        </p:spPr>
        <p:txBody>
          <a:bodyPr/>
          <a:lstStyle/>
          <a:p>
            <a:r>
              <a:rPr lang="en-GB" dirty="0"/>
              <a:t>Run </a:t>
            </a:r>
            <a:r>
              <a:rPr lang="hu-HU" dirty="0"/>
              <a:t>306714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62" y="1702775"/>
            <a:ext cx="5344163" cy="131750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</a:t>
            </a:r>
            <a:r>
              <a:rPr lang="hu-HU" dirty="0" smtClean="0"/>
              <a:t>hecked physics_Main </a:t>
            </a:r>
            <a:endParaRPr lang="hu-HU" dirty="0"/>
          </a:p>
          <a:p>
            <a:r>
              <a:rPr lang="en-GB" dirty="0" smtClean="0"/>
              <a:t>Hot </a:t>
            </a:r>
            <a:r>
              <a:rPr lang="en-GB" dirty="0" err="1" smtClean="0"/>
              <a:t>LAr</a:t>
            </a:r>
            <a:r>
              <a:rPr lang="en-GB" dirty="0" smtClean="0"/>
              <a:t> region shows in </a:t>
            </a:r>
            <a:r>
              <a:rPr lang="en-GB" dirty="0" err="1" smtClean="0"/>
              <a:t>calo</a:t>
            </a:r>
            <a:r>
              <a:rPr lang="en-GB" dirty="0" smtClean="0"/>
              <a:t>, jet (</a:t>
            </a:r>
            <a:r>
              <a:rPr lang="en-GB" dirty="0"/>
              <a:t>o</a:t>
            </a:r>
            <a:r>
              <a:rPr lang="en-GB" dirty="0" smtClean="0"/>
              <a:t>nly low ET) and met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6683" y="274637"/>
            <a:ext cx="3580792" cy="30299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4044" y="3304539"/>
            <a:ext cx="3623431" cy="30659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5518" y="3304539"/>
            <a:ext cx="3623432" cy="306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36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6495"/>
          </a:xfrm>
        </p:spPr>
        <p:txBody>
          <a:bodyPr/>
          <a:lstStyle/>
          <a:p>
            <a:r>
              <a:rPr lang="hu-HU" dirty="0"/>
              <a:t>Run 306655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94" y="965268"/>
            <a:ext cx="6036862" cy="2151677"/>
          </a:xfrm>
        </p:spPr>
        <p:txBody>
          <a:bodyPr>
            <a:normAutofit fontScale="92500"/>
          </a:bodyPr>
          <a:lstStyle/>
          <a:p>
            <a:r>
              <a:rPr lang="hu-HU" dirty="0" smtClean="0"/>
              <a:t>Checked physics_Main </a:t>
            </a:r>
            <a:endParaRPr lang="en-GB" dirty="0" smtClean="0"/>
          </a:p>
          <a:p>
            <a:r>
              <a:rPr lang="en-GB" dirty="0" smtClean="0"/>
              <a:t>High-ET hotspots affecting e.g. j460</a:t>
            </a:r>
          </a:p>
          <a:p>
            <a:r>
              <a:rPr lang="en-GB" sz="1900" dirty="0">
                <a:hlinkClick r:id="rId2"/>
              </a:rPr>
              <a:t>https://atlasdqm.cern.ch/webdisplay/tier0/1/physics_Main/run_306655/run/HLT/TRJET/SHIFTER/HLT/j460/HLTJet_phi_vs_eta@</a:t>
            </a:r>
            <a:r>
              <a:rPr lang="en-GB" sz="1900" dirty="0" smtClean="0">
                <a:hlinkClick r:id="rId2"/>
              </a:rPr>
              <a:t>Shifter</a:t>
            </a:r>
            <a:r>
              <a:rPr lang="en-GB" sz="1900" dirty="0" smtClean="0"/>
              <a:t> </a:t>
            </a:r>
            <a:endParaRPr lang="en-GB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675" y="3046581"/>
            <a:ext cx="3919050" cy="3316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187" y="3077742"/>
            <a:ext cx="3874718" cy="327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08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6368"/>
          </a:xfrm>
        </p:spPr>
        <p:txBody>
          <a:bodyPr/>
          <a:lstStyle/>
          <a:p>
            <a:r>
              <a:rPr lang="en-US" dirty="0" smtClean="0"/>
              <a:t>Run 307656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1352980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 smtClean="0"/>
              <a:t>Calo</a:t>
            </a:r>
            <a:r>
              <a:rPr lang="en-GB" dirty="0" smtClean="0"/>
              <a:t> problematic spot (</a:t>
            </a:r>
            <a:r>
              <a:rPr lang="en-GB" dirty="0" err="1" smtClean="0"/>
              <a:t>miscalibration</a:t>
            </a:r>
            <a:r>
              <a:rPr lang="en-GB" dirty="0" smtClean="0"/>
              <a:t>?) at (</a:t>
            </a:r>
            <a:r>
              <a:rPr lang="en-US" dirty="0" err="1" smtClean="0"/>
              <a:t>η</a:t>
            </a:r>
            <a:r>
              <a:rPr lang="en-US" dirty="0" err="1"/>
              <a:t>,φ</a:t>
            </a:r>
            <a:r>
              <a:rPr lang="en-US" dirty="0"/>
              <a:t>)= (2,2.5</a:t>
            </a:r>
            <a:r>
              <a:rPr lang="en-US" dirty="0" smtClean="0"/>
              <a:t>)</a:t>
            </a:r>
          </a:p>
          <a:p>
            <a:r>
              <a:rPr lang="en-US" dirty="0" smtClean="0"/>
              <a:t>Shows up as MET hotspot? (very localized!)</a:t>
            </a:r>
          </a:p>
          <a:p>
            <a:r>
              <a:rPr lang="en-US" sz="2100" dirty="0">
                <a:hlinkClick r:id="rId2"/>
              </a:rPr>
              <a:t>https://atlasdqm.cern.ch/webdisplay/tier0/1/express_express/run_307656/run/HLT/TRCAL/Shifter/xAODTrigEMClusters/</a:t>
            </a:r>
            <a:r>
              <a:rPr lang="en-US" sz="2100" dirty="0" smtClean="0">
                <a:hlinkClick r:id="rId2"/>
              </a:rPr>
              <a:t>HLT_vs_OFF_resolution_map</a:t>
            </a:r>
            <a:r>
              <a:rPr lang="en-US" sz="2100" dirty="0" smtClean="0"/>
              <a:t> </a:t>
            </a:r>
            <a:endParaRPr lang="en-US" sz="21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4" y="3093182"/>
            <a:ext cx="3863975" cy="326951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2824" y="3093182"/>
            <a:ext cx="3863975" cy="3269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507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7802"/>
            <a:ext cx="8229600" cy="59848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BULK signoffs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85309"/>
            <a:ext cx="9144000" cy="5110456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306147/f738_h161: all </a:t>
            </a:r>
            <a:r>
              <a:rPr lang="en-US" dirty="0" smtClean="0"/>
              <a:t>ok</a:t>
            </a:r>
            <a:endParaRPr lang="en-US" dirty="0" smtClean="0"/>
          </a:p>
          <a:p>
            <a:r>
              <a:rPr lang="en-US" dirty="0" smtClean="0"/>
              <a:t>307259 </a:t>
            </a:r>
            <a:r>
              <a:rPr lang="en-US" dirty="0"/>
              <a:t>BULK: </a:t>
            </a:r>
          </a:p>
          <a:p>
            <a:pPr lvl="1"/>
            <a:r>
              <a:rPr lang="en-US" dirty="0"/>
              <a:t>Small hotspots in EM-like jets at eta/phi = -0.5/1.5 and -0.5/-</a:t>
            </a:r>
            <a:r>
              <a:rPr lang="en-US" dirty="0" smtClean="0"/>
              <a:t>0.5</a:t>
            </a:r>
            <a:endParaRPr lang="en-US" dirty="0" smtClean="0"/>
          </a:p>
          <a:p>
            <a:r>
              <a:rPr lang="en-US" dirty="0" smtClean="0"/>
              <a:t>307195 </a:t>
            </a:r>
            <a:r>
              <a:rPr lang="en-US" dirty="0"/>
              <a:t>BULK: </a:t>
            </a:r>
          </a:p>
          <a:p>
            <a:pPr lvl="1"/>
            <a:r>
              <a:rPr lang="en-US" dirty="0"/>
              <a:t>Small hotspot in EM-like jets (</a:t>
            </a:r>
            <a:r>
              <a:rPr lang="en-US" dirty="0" err="1"/>
              <a:t>LAr</a:t>
            </a:r>
            <a:r>
              <a:rPr lang="en-US" dirty="0"/>
              <a:t>?) at eta/phi = -0.5/-0.5</a:t>
            </a:r>
            <a:br>
              <a:rPr lang="en-US" dirty="0"/>
            </a:br>
            <a:r>
              <a:rPr lang="en-US" dirty="0">
                <a:hlinkClick r:id="rId2"/>
              </a:rPr>
              <a:t>https://atlasdqm.cern.ch/webdisplay/tier0/1/physics_Main/run_307195/run/HLT/TRJET/SHIFTER/HLT/a4tcemsubjesFS/HLTJet_phi_vs_eta_LAr@Shifter</a:t>
            </a:r>
            <a:endParaRPr lang="en-US" dirty="0"/>
          </a:p>
          <a:p>
            <a:pPr lvl="1"/>
            <a:r>
              <a:rPr lang="en-US" dirty="0"/>
              <a:t>jet energy scale different from reference (different calibration?). Can be seen in jet spectrum and number of trigger jets:</a:t>
            </a:r>
            <a:br>
              <a:rPr lang="en-US" dirty="0"/>
            </a:br>
            <a:r>
              <a:rPr lang="en-US" dirty="0">
                <a:hlinkClick r:id="rId3"/>
              </a:rPr>
              <a:t>https://atlasdqm.cern.ch/webdisplay/tier0/1/physics_Main/run_307195/run/HLT/TRJET/SHIFTER/HLT/a4tcemsubjesFS/HLTJet_n@Shifter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4"/>
              </a:rPr>
              <a:t>https://atlasdqm.cern.ch/webdisplay/tier0/1/physics_Main/run_307195/run/HLT/TRJET/SHIFTER/HLT/a4tcemsubjesFS/HLTJet_Et@Shifter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But doesn't seem to affect high-ET jets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307126 </a:t>
            </a:r>
            <a:r>
              <a:rPr lang="en-US" dirty="0"/>
              <a:t>BULK:</a:t>
            </a:r>
          </a:p>
          <a:p>
            <a:pPr lvl="1"/>
            <a:r>
              <a:rPr lang="en-US" dirty="0"/>
              <a:t>Small hotspot in EM-like jets (</a:t>
            </a:r>
            <a:r>
              <a:rPr lang="en-US" dirty="0" err="1"/>
              <a:t>LAr</a:t>
            </a:r>
            <a:r>
              <a:rPr lang="en-US" dirty="0"/>
              <a:t>?) at eta/phi = -0.5/-0.5</a:t>
            </a:r>
          </a:p>
          <a:p>
            <a:pPr lvl="1"/>
            <a:r>
              <a:rPr lang="en-US" dirty="0"/>
              <a:t>Same jet energy scale difference from reference as above. Can be seen in jet spectrum, number of trigger jets, etc.</a:t>
            </a:r>
          </a:p>
          <a:p>
            <a:pPr lvl="1"/>
            <a:r>
              <a:rPr lang="en-US" dirty="0"/>
              <a:t>Effect of trigger jet calibration can be seen in MET trigger, e.g.:</a:t>
            </a:r>
            <a:br>
              <a:rPr lang="en-US" dirty="0"/>
            </a:br>
            <a:r>
              <a:rPr lang="en-US" dirty="0">
                <a:hlinkClick r:id="rId5"/>
              </a:rPr>
              <a:t>https://atlasdqm.cern.ch/webdisplay/tier0/1/physics_Main/run_307126/run/HLT/TRMET/Expert/HLT/mht/</a:t>
            </a:r>
            <a:r>
              <a:rPr lang="en-US" dirty="0" smtClean="0">
                <a:hlinkClick r:id="rId5"/>
              </a:rPr>
              <a:t>HLT_SumEt</a:t>
            </a:r>
            <a:endParaRPr lang="en-US" dirty="0" smtClean="0"/>
          </a:p>
          <a:p>
            <a:r>
              <a:rPr lang="en-US" dirty="0" smtClean="0"/>
              <a:t>307124 </a:t>
            </a:r>
            <a:r>
              <a:rPr lang="en-US" dirty="0"/>
              <a:t>BULK:</a:t>
            </a:r>
          </a:p>
          <a:p>
            <a:pPr lvl="1"/>
            <a:r>
              <a:rPr lang="en-US" dirty="0"/>
              <a:t>Small hotspot in EM-like jets (</a:t>
            </a:r>
            <a:r>
              <a:rPr lang="en-US" dirty="0" err="1"/>
              <a:t>LAr</a:t>
            </a:r>
            <a:r>
              <a:rPr lang="en-US" dirty="0"/>
              <a:t>?) at eta/phi = -0.5/-0.5</a:t>
            </a:r>
          </a:p>
          <a:p>
            <a:pPr lvl="1"/>
            <a:r>
              <a:rPr lang="en-US" dirty="0"/>
              <a:t>Same jet energy scale difference from reference as above. Can be seen in jet spectrum, number of trigger jets, etc.</a:t>
            </a:r>
          </a:p>
          <a:p>
            <a:pPr lvl="1"/>
            <a:r>
              <a:rPr lang="en-US" dirty="0"/>
              <a:t>2-3 hotspots probably in Tile (don't match EM-like jets) at around eta=-0.5 positive phi</a:t>
            </a:r>
            <a:br>
              <a:rPr lang="en-US" dirty="0"/>
            </a:br>
            <a:r>
              <a:rPr lang="en-US" dirty="0">
                <a:hlinkClick r:id="rId6"/>
              </a:rPr>
              <a:t>https://atlasdqm.cern.ch/webdisplay/tier0/1/physics_Main/run_307124/run/HLT/TRJET/SHIFTER/HLT/a4tcemsubjesFS/HLTJet_phi_vs_eta@Shifter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Can be seen also in </a:t>
            </a:r>
            <a:r>
              <a:rPr lang="en-US" dirty="0" err="1"/>
              <a:t>EMfrac</a:t>
            </a:r>
            <a:r>
              <a:rPr lang="en-US" dirty="0"/>
              <a:t> and jet multiplicity:</a:t>
            </a:r>
            <a:br>
              <a:rPr lang="en-US" dirty="0"/>
            </a:br>
            <a:r>
              <a:rPr lang="en-US" dirty="0">
                <a:hlinkClick r:id="rId7"/>
              </a:rPr>
              <a:t>https://atlasdqm.cern.ch/webdisplay/tier0/1/physics_Main/run_307124/run/HLT/TRJET/SHIFTER/HLT/a4tcemsubjesFS/HLTJet_emfrac@Shifter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8"/>
              </a:rPr>
              <a:t>https://atlasdqm.cern.ch/webdisplay/tier0/1/physics_Main/run_307124/run/HLT/TRJET/SHIFTER/HLT/a4tcemsubjesFS/HLTJet_n@Shifter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But no visible effect in higher ET jets (j60 and above)</a:t>
            </a:r>
            <a:br>
              <a:rPr lang="en-US" dirty="0"/>
            </a:br>
            <a:r>
              <a:rPr lang="en-US" dirty="0">
                <a:hlinkClick r:id="rId9"/>
              </a:rPr>
              <a:t>https://atlasdqm.cern.ch/webdisplay/tier0/1/physics_Main/run_307124/run/HLT/TRJET/EXPERT/HLT/j60/HLTJet_phi_vs_eta</a:t>
            </a:r>
            <a:endParaRPr lang="en-US" dirty="0"/>
          </a:p>
          <a:p>
            <a:pPr lvl="1"/>
            <a:r>
              <a:rPr lang="en-US" dirty="0"/>
              <a:t>hot region in MET:</a:t>
            </a:r>
            <a:br>
              <a:rPr lang="en-US" dirty="0"/>
            </a:br>
            <a:r>
              <a:rPr lang="en-US" dirty="0">
                <a:hlinkClick r:id="rId10"/>
              </a:rPr>
              <a:t>https://atlasdqm.cern.ch/webdisplay/tier0/1/physics_Main/run_307124/run/HLT/TRMET/Shifter/HLT/HLT_MET_etaphi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11"/>
              </a:rPr>
              <a:t>https://atlasdqm.cern.ch/webdisplay/tier0/1/physics_Main/run_307124/run/HLT/TRMET/Shifter/HLT/</a:t>
            </a:r>
            <a:r>
              <a:rPr lang="en-US" dirty="0" smtClean="0">
                <a:hlinkClick r:id="rId11"/>
              </a:rPr>
              <a:t>HLT_MET_etaphi_etweight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13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748"/>
            <a:ext cx="8229600" cy="741362"/>
          </a:xfrm>
        </p:spPr>
        <p:txBody>
          <a:bodyPr>
            <a:normAutofit fontScale="90000"/>
          </a:bodyPr>
          <a:lstStyle/>
          <a:p>
            <a:r>
              <a:rPr lang="en-GB" dirty="0"/>
              <a:t>BULK </a:t>
            </a:r>
            <a:r>
              <a:rPr lang="en-GB" dirty="0" smtClean="0"/>
              <a:t>signoffs for DQ meeting (1/3)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9110"/>
            <a:ext cx="9144000" cy="2684036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Meeting on 31 Aug.: </a:t>
            </a:r>
            <a:r>
              <a:rPr lang="en-GB" dirty="0">
                <a:hlinkClick r:id="rId2"/>
              </a:rPr>
              <a:t>https://indico.cern.ch/event/566266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Cosmics</a:t>
            </a:r>
            <a:r>
              <a:rPr lang="en-GB" dirty="0" smtClean="0"/>
              <a:t> </a:t>
            </a:r>
            <a:r>
              <a:rPr lang="en-GB" dirty="0" smtClean="0"/>
              <a:t>run </a:t>
            </a:r>
            <a:r>
              <a:rPr lang="en-US" dirty="0"/>
              <a:t>306147/</a:t>
            </a:r>
            <a:r>
              <a:rPr lang="en-US" dirty="0" smtClean="0"/>
              <a:t>f738_h161 – to be used as new </a:t>
            </a:r>
            <a:r>
              <a:rPr lang="en-US" dirty="0" err="1" smtClean="0"/>
              <a:t>cosmics</a:t>
            </a:r>
            <a:r>
              <a:rPr lang="en-US" dirty="0" smtClean="0"/>
              <a:t> reference: </a:t>
            </a:r>
            <a:r>
              <a:rPr lang="en-US" dirty="0" smtClean="0">
                <a:solidFill>
                  <a:srgbClr val="008000"/>
                </a:solidFill>
              </a:rPr>
              <a:t>all ok</a:t>
            </a:r>
          </a:p>
          <a:p>
            <a:endParaRPr lang="en-US" dirty="0" smtClean="0"/>
          </a:p>
          <a:p>
            <a:r>
              <a:rPr lang="en-US" dirty="0" smtClean="0"/>
              <a:t>307195 </a:t>
            </a:r>
            <a:r>
              <a:rPr lang="en-US" dirty="0"/>
              <a:t>BULK: </a:t>
            </a:r>
          </a:p>
          <a:p>
            <a:pPr lvl="1"/>
            <a:r>
              <a:rPr lang="en-US" dirty="0"/>
              <a:t>Small hotspot in EM-like jets (</a:t>
            </a:r>
            <a:r>
              <a:rPr lang="en-US" dirty="0" err="1"/>
              <a:t>LAr</a:t>
            </a:r>
            <a:r>
              <a:rPr lang="en-US" dirty="0"/>
              <a:t>?) at eta/phi = -0.5/-</a:t>
            </a:r>
            <a:r>
              <a:rPr lang="en-US" dirty="0" smtClean="0"/>
              <a:t>0.5</a:t>
            </a:r>
          </a:p>
          <a:p>
            <a:pPr lvl="1"/>
            <a:r>
              <a:rPr lang="en-US" dirty="0" smtClean="0"/>
              <a:t>jet spectrum different </a:t>
            </a:r>
            <a:r>
              <a:rPr lang="en-US" dirty="0"/>
              <a:t>from reference </a:t>
            </a:r>
          </a:p>
          <a:p>
            <a:pPr lvl="1"/>
            <a:r>
              <a:rPr lang="en-US" dirty="0" smtClean="0"/>
              <a:t>Change in </a:t>
            </a:r>
            <a:r>
              <a:rPr lang="en-US" dirty="0"/>
              <a:t>calibration</a:t>
            </a:r>
            <a:r>
              <a:rPr lang="en-US" dirty="0" smtClean="0"/>
              <a:t>? Or simply from hotspot?)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be seen in jet spectrum and number of trigger </a:t>
            </a:r>
            <a:r>
              <a:rPr lang="en-US" dirty="0" smtClean="0"/>
              <a:t>jets but doesn't affect </a:t>
            </a:r>
            <a:r>
              <a:rPr lang="en-US" dirty="0"/>
              <a:t>high-E</a:t>
            </a:r>
            <a:r>
              <a:rPr lang="en-US" baseline="-25000" dirty="0"/>
              <a:t>T</a:t>
            </a:r>
            <a:r>
              <a:rPr lang="en-US" dirty="0"/>
              <a:t> </a:t>
            </a:r>
            <a:r>
              <a:rPr lang="en-US" dirty="0" smtClean="0"/>
              <a:t>jets</a:t>
            </a:r>
            <a:endParaRPr lang="en-US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19147"/>
            <a:ext cx="3124200" cy="26435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4200" y="3719147"/>
            <a:ext cx="3130550" cy="26489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9800" y="3719147"/>
            <a:ext cx="3124200" cy="264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577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697971"/>
          </a:xfrm>
        </p:spPr>
        <p:txBody>
          <a:bodyPr>
            <a:normAutofit fontScale="90000"/>
          </a:bodyPr>
          <a:lstStyle/>
          <a:p>
            <a:r>
              <a:rPr lang="en-GB" dirty="0"/>
              <a:t>BULK signoffs for DQ meeting </a:t>
            </a:r>
            <a:r>
              <a:rPr lang="en-GB" dirty="0" smtClean="0"/>
              <a:t>(2/</a:t>
            </a:r>
            <a:r>
              <a:rPr lang="en-GB" dirty="0"/>
              <a:t>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1567"/>
            <a:ext cx="6019800" cy="224297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307126 BULK:</a:t>
            </a:r>
          </a:p>
          <a:p>
            <a:pPr lvl="1"/>
            <a:r>
              <a:rPr lang="en-US" dirty="0"/>
              <a:t>Small hotspot in EM-like jets (</a:t>
            </a:r>
            <a:r>
              <a:rPr lang="en-US" dirty="0" err="1"/>
              <a:t>LAr</a:t>
            </a:r>
            <a:r>
              <a:rPr lang="en-US" dirty="0"/>
              <a:t>?) at eta/phi = -0.5/-0.5</a:t>
            </a:r>
          </a:p>
          <a:p>
            <a:pPr lvl="1"/>
            <a:r>
              <a:rPr lang="en-US" dirty="0"/>
              <a:t>Same jet energy scale difference from reference as above. Can be seen in jet spectrum, number of trigger jets, etc.</a:t>
            </a:r>
          </a:p>
          <a:p>
            <a:pPr lvl="1"/>
            <a:r>
              <a:rPr lang="en-US" dirty="0"/>
              <a:t>Effect of trigger jet calibration </a:t>
            </a:r>
            <a:r>
              <a:rPr lang="en-US" dirty="0" smtClean="0"/>
              <a:t>visible </a:t>
            </a:r>
            <a:r>
              <a:rPr lang="en-US" dirty="0"/>
              <a:t>in MET </a:t>
            </a:r>
            <a:r>
              <a:rPr lang="en-US" dirty="0" smtClean="0"/>
              <a:t>trigger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mht</a:t>
            </a:r>
            <a:r>
              <a:rPr lang="en-US" dirty="0" smtClean="0"/>
              <a:t>)?</a:t>
            </a:r>
          </a:p>
          <a:p>
            <a:pPr lvl="1"/>
            <a:endParaRPr lang="en-US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12796"/>
            <a:ext cx="3124200" cy="26435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3712798"/>
            <a:ext cx="3131703" cy="26499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2294" y="3712795"/>
            <a:ext cx="3124201" cy="26435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9800" y="1062896"/>
            <a:ext cx="3131702" cy="264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406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Reprocessings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75615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For </a:t>
            </a:r>
            <a:r>
              <a:rPr lang="en-US" dirty="0" smtClean="0"/>
              <a:t>DQ meeting of 31 Aug.: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hecked BULK of runs: </a:t>
            </a:r>
            <a:r>
              <a:rPr lang="en-GB" dirty="0"/>
              <a:t>307124 307126 307195 307259</a:t>
            </a:r>
          </a:p>
          <a:p>
            <a:pPr lvl="1"/>
            <a:r>
              <a:rPr lang="en-GB" dirty="0" smtClean="0"/>
              <a:t>Checked </a:t>
            </a:r>
            <a:r>
              <a:rPr lang="en-GB" dirty="0"/>
              <a:t>BULK of </a:t>
            </a:r>
            <a:r>
              <a:rPr lang="en-GB" dirty="0" smtClean="0"/>
              <a:t>reprocessed </a:t>
            </a:r>
            <a:r>
              <a:rPr lang="en-GB" dirty="0"/>
              <a:t>cosmic run 306147 with the tags f738-h161 </a:t>
            </a:r>
          </a:p>
          <a:p>
            <a:pPr lvl="1"/>
            <a:r>
              <a:rPr lang="en-GB" dirty="0"/>
              <a:t>W</a:t>
            </a:r>
            <a:r>
              <a:rPr lang="en-GB" dirty="0" smtClean="0"/>
              <a:t>ill become </a:t>
            </a:r>
            <a:r>
              <a:rPr lang="en-GB" dirty="0"/>
              <a:t>reference for </a:t>
            </a:r>
            <a:r>
              <a:rPr lang="en-GB" dirty="0" err="1"/>
              <a:t>cosmics</a:t>
            </a:r>
            <a:r>
              <a:rPr lang="en-GB" dirty="0"/>
              <a:t> this year</a:t>
            </a:r>
            <a:r>
              <a:rPr lang="en-GB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ATR</a:t>
            </a:r>
            <a:r>
              <a:rPr lang="en-US" dirty="0"/>
              <a:t>-14910: 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hecked </a:t>
            </a:r>
            <a:r>
              <a:rPr lang="en-US" dirty="0"/>
              <a:t>Enhanced Bias run 307126 to v</a:t>
            </a:r>
            <a:r>
              <a:rPr lang="en-GB" dirty="0" err="1"/>
              <a:t>alidate</a:t>
            </a:r>
            <a:r>
              <a:rPr lang="en-GB" dirty="0"/>
              <a:t> CAFHLT,20.11.0.25.2</a:t>
            </a:r>
          </a:p>
          <a:p>
            <a:endParaRPr lang="en-US" dirty="0" smtClean="0"/>
          </a:p>
          <a:p>
            <a:r>
              <a:rPr lang="en-US" dirty="0" smtClean="0"/>
              <a:t>Ongoing:</a:t>
            </a:r>
          </a:p>
          <a:p>
            <a:pPr lvl="1"/>
            <a:r>
              <a:rPr lang="en-US" dirty="0" smtClean="0"/>
              <a:t>ATR-14940: </a:t>
            </a:r>
            <a:r>
              <a:rPr lang="en-GB" dirty="0" smtClean="0"/>
              <a:t>R</a:t>
            </a:r>
            <a:r>
              <a:rPr lang="en-GB" dirty="0" smtClean="0"/>
              <a:t>epro </a:t>
            </a:r>
            <a:r>
              <a:rPr lang="en-GB" dirty="0"/>
              <a:t>of EB 302956 with CAFHLT,</a:t>
            </a:r>
            <a:r>
              <a:rPr lang="en-GB" dirty="0" smtClean="0"/>
              <a:t>20.11.1.3.1, </a:t>
            </a:r>
            <a:r>
              <a:rPr lang="en-GB" dirty="0"/>
              <a:t>atlas-r2-2015-04-00-00 used in the HLT </a:t>
            </a:r>
            <a:r>
              <a:rPr lang="en-GB" dirty="0" smtClean="0"/>
              <a:t>step</a:t>
            </a:r>
          </a:p>
          <a:p>
            <a:pPr lvl="1"/>
            <a:r>
              <a:rPr lang="en-US" dirty="0"/>
              <a:t>ATR-</a:t>
            </a:r>
            <a:r>
              <a:rPr lang="en-US" dirty="0" smtClean="0"/>
              <a:t>14941: </a:t>
            </a:r>
            <a:r>
              <a:rPr lang="en-GB" dirty="0" smtClean="0"/>
              <a:t>Repro </a:t>
            </a:r>
            <a:r>
              <a:rPr lang="en-GB" dirty="0"/>
              <a:t>with AtlasCAFHLT,20.11.1.3.1 Physics_pp_v6 </a:t>
            </a:r>
            <a:r>
              <a:rPr lang="en-GB" dirty="0" err="1"/>
              <a:t>tightperf</a:t>
            </a:r>
            <a:r>
              <a:rPr lang="en-GB" dirty="0"/>
              <a:t>, AtlasProduction,20.7.7.5</a:t>
            </a:r>
          </a:p>
          <a:p>
            <a:pPr lvl="1"/>
            <a:r>
              <a:rPr lang="en-GB" dirty="0" smtClean="0">
                <a:solidFill>
                  <a:srgbClr val="FF6600"/>
                </a:solidFill>
              </a:rPr>
              <a:t>Rate comparison could be made easier… instructions need checking/reviewing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</a:rPr>
              <a:t>BULK signoffs for 7</a:t>
            </a:r>
            <a:r>
              <a:rPr lang="en-GB" baseline="30000" dirty="0" smtClean="0">
                <a:solidFill>
                  <a:srgbClr val="000000"/>
                </a:solidFill>
              </a:rPr>
              <a:t>th</a:t>
            </a:r>
            <a:r>
              <a:rPr lang="en-GB" dirty="0" smtClean="0">
                <a:solidFill>
                  <a:srgbClr val="000000"/>
                </a:solidFill>
              </a:rPr>
              <a:t> September DQ meeting: ATR-14979 </a:t>
            </a:r>
          </a:p>
          <a:p>
            <a:pPr lvl="2"/>
            <a:r>
              <a:rPr lang="en-GB" dirty="0" smtClean="0">
                <a:solidFill>
                  <a:srgbClr val="000000"/>
                </a:solidFill>
                <a:hlinkClick r:id="rId2"/>
              </a:rPr>
              <a:t>https</a:t>
            </a:r>
            <a:r>
              <a:rPr lang="en-GB" dirty="0">
                <a:solidFill>
                  <a:srgbClr val="000000"/>
                </a:solidFill>
                <a:hlinkClick r:id="rId2"/>
              </a:rPr>
              <a:t>://its.cern.ch/jira/browse</a:t>
            </a:r>
            <a:r>
              <a:rPr lang="en-GB" dirty="0" smtClean="0">
                <a:solidFill>
                  <a:srgbClr val="000000"/>
                </a:solidFill>
                <a:hlinkClick r:id="rId2"/>
              </a:rPr>
              <a:t>/ATR</a:t>
            </a:r>
            <a:r>
              <a:rPr lang="en-GB" smtClean="0">
                <a:solidFill>
                  <a:srgbClr val="000000"/>
                </a:solidFill>
                <a:hlinkClick r:id="rId2"/>
              </a:rPr>
              <a:t>-14979</a:t>
            </a:r>
            <a:r>
              <a:rPr lang="en-GB" smtClean="0">
                <a:solidFill>
                  <a:srgbClr val="000000"/>
                </a:solidFill>
              </a:rPr>
              <a:t>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55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4638"/>
            <a:ext cx="8229600" cy="1143000"/>
          </a:xfrm>
        </p:spPr>
        <p:txBody>
          <a:bodyPr/>
          <a:lstStyle/>
          <a:p>
            <a:r>
              <a:rPr lang="en-US" dirty="0" smtClean="0"/>
              <a:t>Bonus slides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6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8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Run by Run DQ 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527902"/>
              </p:ext>
            </p:extLst>
          </p:nvPr>
        </p:nvGraphicFramePr>
        <p:xfrm>
          <a:off x="107009" y="1160316"/>
          <a:ext cx="8989367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32"/>
                <a:gridCol w="1050425"/>
                <a:gridCol w="1276671"/>
                <a:gridCol w="937303"/>
                <a:gridCol w="1228190"/>
                <a:gridCol w="35714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307394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1017.0m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57,723,356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0.38/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 15: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Low-E</a:t>
                      </a:r>
                      <a:r>
                        <a:rPr lang="en-US" baseline="-25000" dirty="0" smtClean="0"/>
                        <a:t>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h</a:t>
                      </a:r>
                      <a:r>
                        <a:rPr lang="en-US" dirty="0" smtClean="0"/>
                        <a:t>otspot in jets </a:t>
                      </a:r>
                      <a:r>
                        <a:rPr lang="en-US" dirty="0" err="1" smtClean="0"/>
                        <a:t>η</a:t>
                      </a:r>
                      <a:r>
                        <a:rPr lang="en-GB" dirty="0" smtClean="0"/>
                        <a:t>=</a:t>
                      </a:r>
                      <a:r>
                        <a:rPr lang="en-GB" dirty="0" smtClean="0"/>
                        <a:t>-</a:t>
                      </a:r>
                      <a:r>
                        <a:rPr lang="en-GB" dirty="0" smtClean="0"/>
                        <a:t>0.5/</a:t>
                      </a:r>
                      <a:r>
                        <a:rPr lang="en-US" dirty="0" err="1" smtClean="0"/>
                        <a:t>φ</a:t>
                      </a:r>
                      <a:r>
                        <a:rPr lang="en-GB" dirty="0" smtClean="0"/>
                        <a:t>=</a:t>
                      </a:r>
                      <a:r>
                        <a:rPr lang="en-GB" dirty="0" smtClean="0"/>
                        <a:t>1.5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307454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1433.0m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77,105,231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0.50/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Tue 19:22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Low-E</a:t>
                      </a:r>
                      <a:r>
                        <a:rPr lang="en-US" baseline="-25000" dirty="0" smtClean="0"/>
                        <a:t>T</a:t>
                      </a:r>
                      <a:r>
                        <a:rPr lang="en-US" baseline="0" dirty="0" smtClean="0"/>
                        <a:t> h</a:t>
                      </a:r>
                      <a:r>
                        <a:rPr lang="en-US" dirty="0" smtClean="0"/>
                        <a:t>otspot in jets </a:t>
                      </a:r>
                      <a:r>
                        <a:rPr lang="en-US" dirty="0" err="1" smtClean="0"/>
                        <a:t>η</a:t>
                      </a:r>
                      <a:r>
                        <a:rPr lang="en-GB" dirty="0" smtClean="0"/>
                        <a:t>=-0.5/</a:t>
                      </a:r>
                      <a:r>
                        <a:rPr lang="en-US" dirty="0" err="1" smtClean="0"/>
                        <a:t>φ</a:t>
                      </a:r>
                      <a:r>
                        <a:rPr lang="en-GB" dirty="0" smtClean="0"/>
                        <a:t>=1.5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307514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731.2m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35,612,256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0.21/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 08:54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Low-E</a:t>
                      </a:r>
                      <a:r>
                        <a:rPr lang="en-US" baseline="-25000" dirty="0" smtClean="0"/>
                        <a:t>T</a:t>
                      </a:r>
                      <a:r>
                        <a:rPr lang="en-US" baseline="0" dirty="0" smtClean="0"/>
                        <a:t> h</a:t>
                      </a:r>
                      <a:r>
                        <a:rPr lang="en-US" dirty="0" smtClean="0"/>
                        <a:t>otspot in jets </a:t>
                      </a:r>
                      <a:r>
                        <a:rPr lang="en-US" dirty="0" err="1" smtClean="0"/>
                        <a:t>η</a:t>
                      </a:r>
                      <a:r>
                        <a:rPr lang="en-GB" dirty="0" smtClean="0"/>
                        <a:t>=-0.5/</a:t>
                      </a:r>
                      <a:r>
                        <a:rPr lang="en-US" dirty="0" err="1" smtClean="0"/>
                        <a:t>φ</a:t>
                      </a:r>
                      <a:r>
                        <a:rPr lang="en-GB" dirty="0" smtClean="0"/>
                        <a:t>=1.5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307539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250.6m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15,286,646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0.08/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 14:19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Low-E</a:t>
                      </a:r>
                      <a:r>
                        <a:rPr lang="en-US" baseline="-25000" dirty="0" smtClean="0"/>
                        <a:t>T</a:t>
                      </a:r>
                      <a:r>
                        <a:rPr lang="en-US" baseline="0" dirty="0" smtClean="0"/>
                        <a:t> h</a:t>
                      </a:r>
                      <a:r>
                        <a:rPr lang="en-US" dirty="0" smtClean="0"/>
                        <a:t>otspot in jets </a:t>
                      </a:r>
                      <a:r>
                        <a:rPr lang="en-US" dirty="0" err="1" smtClean="0"/>
                        <a:t>η</a:t>
                      </a:r>
                      <a:r>
                        <a:rPr lang="en-GB" dirty="0" smtClean="0"/>
                        <a:t>=-0.5/</a:t>
                      </a:r>
                      <a:r>
                        <a:rPr lang="en-US" dirty="0" err="1" smtClean="0"/>
                        <a:t>φ</a:t>
                      </a:r>
                      <a:r>
                        <a:rPr lang="en-GB" dirty="0" smtClean="0"/>
                        <a:t>=1.5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307569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907.5m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52,809,575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0.36/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Thu 06:45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Low-E</a:t>
                      </a:r>
                      <a:r>
                        <a:rPr lang="en-US" baseline="-25000" dirty="0" smtClean="0"/>
                        <a:t>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</a:t>
                      </a:r>
                      <a:r>
                        <a:rPr lang="en-US" dirty="0" err="1" smtClean="0"/>
                        <a:t>otsp</a:t>
                      </a:r>
                      <a:r>
                        <a:rPr lang="en-US" dirty="0" smtClean="0"/>
                        <a:t>. (</a:t>
                      </a:r>
                      <a:r>
                        <a:rPr lang="en-US" dirty="0" err="1" smtClean="0"/>
                        <a:t>η,φ</a:t>
                      </a:r>
                      <a:r>
                        <a:rPr lang="en-US" dirty="0" smtClean="0"/>
                        <a:t>)=(-0.5,0.5),(-2,-3)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307601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722.3m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47,578,917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0.32/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Thu 20:10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Low-E</a:t>
                      </a:r>
                      <a:r>
                        <a:rPr lang="en-US" baseline="-25000" dirty="0" smtClean="0"/>
                        <a:t>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</a:t>
                      </a:r>
                      <a:r>
                        <a:rPr lang="en-US" dirty="0" err="1" smtClean="0"/>
                        <a:t>otsp</a:t>
                      </a:r>
                      <a:r>
                        <a:rPr lang="en-US" dirty="0" smtClean="0"/>
                        <a:t>. (</a:t>
                      </a:r>
                      <a:r>
                        <a:rPr lang="en-US" dirty="0" err="1" smtClean="0"/>
                        <a:t>η,φ</a:t>
                      </a:r>
                      <a:r>
                        <a:rPr lang="en-US" dirty="0" smtClean="0"/>
                        <a:t>)=(-0.5,0.5),(-2,-3)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307619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249.4m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10,237,550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71.4/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 03:31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Low-E</a:t>
                      </a:r>
                      <a:r>
                        <a:rPr lang="en-US" baseline="-25000" dirty="0" smtClean="0"/>
                        <a:t>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</a:t>
                      </a:r>
                      <a:r>
                        <a:rPr lang="en-US" dirty="0" err="1" smtClean="0"/>
                        <a:t>otsp</a:t>
                      </a:r>
                      <a:r>
                        <a:rPr lang="en-US" dirty="0" smtClean="0"/>
                        <a:t>. (</a:t>
                      </a:r>
                      <a:r>
                        <a:rPr lang="en-US" dirty="0" err="1" smtClean="0"/>
                        <a:t>η,φ</a:t>
                      </a:r>
                      <a:r>
                        <a:rPr lang="en-US" dirty="0" smtClean="0"/>
                        <a:t>)=(-0.5,0.5),(-2,-3)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307656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1316.4m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68,420,018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0.46/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 08:48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Low-E</a:t>
                      </a:r>
                      <a:r>
                        <a:rPr lang="en-US" baseline="-25000" dirty="0" smtClean="0"/>
                        <a:t>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h</a:t>
                      </a:r>
                      <a:r>
                        <a:rPr lang="en-US" dirty="0" smtClean="0"/>
                        <a:t>otspot 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η,φ</a:t>
                      </a:r>
                      <a:r>
                        <a:rPr lang="en-US" dirty="0" smtClean="0"/>
                        <a:t>)</a:t>
                      </a:r>
                      <a:r>
                        <a:rPr lang="en-US" dirty="0" smtClean="0"/>
                        <a:t>= (</a:t>
                      </a:r>
                      <a:r>
                        <a:rPr lang="en-US" dirty="0" smtClean="0"/>
                        <a:t>-2,-3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MET h</a:t>
                      </a:r>
                      <a:r>
                        <a:rPr lang="en-US" dirty="0" smtClean="0"/>
                        <a:t>otspot (</a:t>
                      </a:r>
                      <a:r>
                        <a:rPr lang="en-US" dirty="0" err="1" smtClean="0"/>
                        <a:t>η,φ</a:t>
                      </a:r>
                      <a:r>
                        <a:rPr lang="en-US" dirty="0" smtClean="0"/>
                        <a:t>)=(2,2.5) from </a:t>
                      </a:r>
                      <a:r>
                        <a:rPr lang="en-US" dirty="0" err="1" smtClean="0"/>
                        <a:t>calo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307710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208.8m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12,757,663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0.08/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 13:51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Low-E</a:t>
                      </a:r>
                      <a:r>
                        <a:rPr lang="en-US" baseline="-25000" dirty="0" smtClean="0"/>
                        <a:t>T</a:t>
                      </a:r>
                      <a:r>
                        <a:rPr lang="en-US" baseline="0" dirty="0" smtClean="0"/>
                        <a:t> h</a:t>
                      </a:r>
                      <a:r>
                        <a:rPr lang="en-US" dirty="0" smtClean="0"/>
                        <a:t>otspot (</a:t>
                      </a:r>
                      <a:r>
                        <a:rPr lang="en-US" dirty="0" err="1" smtClean="0"/>
                        <a:t>η,φ</a:t>
                      </a:r>
                      <a:r>
                        <a:rPr lang="en-US" dirty="0" smtClean="0"/>
                        <a:t>)= (-2,-3)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307716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508.9m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32,764,641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0.23/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 23:45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Low-E</a:t>
                      </a:r>
                      <a:r>
                        <a:rPr lang="en-US" baseline="-25000" dirty="0" smtClean="0"/>
                        <a:t>T</a:t>
                      </a:r>
                      <a:r>
                        <a:rPr lang="en-US" baseline="0" dirty="0" smtClean="0"/>
                        <a:t> h</a:t>
                      </a:r>
                      <a:r>
                        <a:rPr lang="en-US" dirty="0" smtClean="0"/>
                        <a:t>otspot (</a:t>
                      </a:r>
                      <a:r>
                        <a:rPr lang="en-US" dirty="0" err="1" smtClean="0"/>
                        <a:t>η,φ</a:t>
                      </a:r>
                      <a:r>
                        <a:rPr lang="en-US" dirty="0" smtClean="0"/>
                        <a:t>)= (-2,-3)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307732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1551.8m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83,902,599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0.56/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 02:57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Low-E</a:t>
                      </a:r>
                      <a:r>
                        <a:rPr lang="en-US" baseline="-25000" dirty="0" smtClean="0"/>
                        <a:t>T</a:t>
                      </a:r>
                      <a:r>
                        <a:rPr lang="en-US" baseline="0" dirty="0" smtClean="0"/>
                        <a:t> h</a:t>
                      </a:r>
                      <a:r>
                        <a:rPr lang="en-US" dirty="0" smtClean="0"/>
                        <a:t>otspot (</a:t>
                      </a:r>
                      <a:r>
                        <a:rPr lang="en-US" dirty="0" err="1" smtClean="0"/>
                        <a:t>η,φ</a:t>
                      </a:r>
                      <a:r>
                        <a:rPr lang="en-US" dirty="0" smtClean="0"/>
                        <a:t>)= (-2,-3)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95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3215" y="34968"/>
            <a:ext cx="6298820" cy="952937"/>
          </a:xfrm>
        </p:spPr>
        <p:txBody>
          <a:bodyPr>
            <a:normAutofit/>
          </a:bodyPr>
          <a:lstStyle/>
          <a:p>
            <a:r>
              <a:rPr lang="en-GB" dirty="0" smtClean="0"/>
              <a:t>Jets: e.g. </a:t>
            </a:r>
            <a:r>
              <a:rPr lang="en-GB" dirty="0"/>
              <a:t>run 307394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645"/>
            <a:ext cx="5891675" cy="2848302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L1: </a:t>
            </a:r>
            <a:r>
              <a:rPr lang="en-GB" dirty="0" smtClean="0">
                <a:solidFill>
                  <a:srgbClr val="008000"/>
                </a:solidFill>
              </a:rPr>
              <a:t>ok</a:t>
            </a:r>
          </a:p>
          <a:p>
            <a:r>
              <a:rPr lang="en-GB" dirty="0" smtClean="0"/>
              <a:t>a4tcemsubjesFS: mostly ok but is </a:t>
            </a:r>
            <a:r>
              <a:rPr lang="en-GB" dirty="0" smtClean="0">
                <a:solidFill>
                  <a:srgbClr val="FF0000"/>
                </a:solidFill>
              </a:rPr>
              <a:t>red</a:t>
            </a:r>
          </a:p>
          <a:p>
            <a:pPr lvl="1"/>
            <a:r>
              <a:rPr lang="en-GB" dirty="0" smtClean="0"/>
              <a:t>Due to hotspot at (</a:t>
            </a:r>
            <a:r>
              <a:rPr lang="en-GB" dirty="0" err="1" smtClean="0"/>
              <a:t>eta,phi</a:t>
            </a:r>
            <a:r>
              <a:rPr lang="en-GB" dirty="0" smtClean="0"/>
              <a:t>) = (-0.5,1.5) </a:t>
            </a:r>
          </a:p>
          <a:p>
            <a:pPr lvl="2"/>
            <a:r>
              <a:rPr lang="en-GB" dirty="0" smtClean="0"/>
              <a:t>Low </a:t>
            </a:r>
            <a:r>
              <a:rPr lang="en-GB" dirty="0" err="1" smtClean="0"/>
              <a:t>p</a:t>
            </a:r>
            <a:r>
              <a:rPr lang="en-GB" baseline="-25000" dirty="0" err="1" smtClean="0"/>
              <a:t>T</a:t>
            </a:r>
            <a:r>
              <a:rPr lang="en-GB" dirty="0" smtClean="0"/>
              <a:t> (can be seen in j25 but not j460)</a:t>
            </a:r>
          </a:p>
          <a:p>
            <a:pPr lvl="1"/>
            <a:r>
              <a:rPr lang="en-GB" dirty="0" smtClean="0"/>
              <a:t>Energy scale slightly different from reference; can be seen in </a:t>
            </a:r>
            <a:r>
              <a:rPr lang="en-GB" dirty="0" err="1" smtClean="0"/>
              <a:t>EMfrac</a:t>
            </a:r>
            <a:r>
              <a:rPr lang="en-GB" dirty="0" smtClean="0"/>
              <a:t> too</a:t>
            </a:r>
          </a:p>
          <a:p>
            <a:pPr lvl="2"/>
            <a:r>
              <a:rPr lang="en-GB" dirty="0" smtClean="0"/>
              <a:t>Most likely caused by the hotspot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9316" y="3578608"/>
            <a:ext cx="3428724" cy="29012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9316" y="501258"/>
            <a:ext cx="3428724" cy="290122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7640" y="3828130"/>
            <a:ext cx="3133835" cy="265170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7838" y="3828130"/>
            <a:ext cx="3133837" cy="265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9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549"/>
          </a:xfrm>
        </p:spPr>
        <p:txBody>
          <a:bodyPr>
            <a:normAutofit fontScale="90000"/>
          </a:bodyPr>
          <a:lstStyle/>
          <a:p>
            <a:r>
              <a:rPr lang="en-GB" dirty="0"/>
              <a:t>Jets: e.g. run 307394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7342"/>
            <a:ext cx="9143999" cy="2116939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j25: </a:t>
            </a:r>
            <a:r>
              <a:rPr lang="en-GB" dirty="0">
                <a:solidFill>
                  <a:srgbClr val="008000"/>
                </a:solidFill>
              </a:rPr>
              <a:t>green</a:t>
            </a:r>
          </a:p>
          <a:p>
            <a:pPr lvl="1"/>
            <a:r>
              <a:rPr lang="en-GB" dirty="0" smtClean="0"/>
              <a:t>Online (</a:t>
            </a:r>
            <a:r>
              <a:rPr lang="en-GB" dirty="0"/>
              <a:t>pileup-subtracted + MCJES scale</a:t>
            </a:r>
            <a:r>
              <a:rPr lang="en-GB" dirty="0" smtClean="0"/>
              <a:t>) </a:t>
            </a:r>
            <a:r>
              <a:rPr lang="en-GB" dirty="0" err="1" smtClean="0"/>
              <a:t>vs</a:t>
            </a:r>
            <a:r>
              <a:rPr lang="en-GB" dirty="0" smtClean="0"/>
              <a:t> </a:t>
            </a:r>
            <a:r>
              <a:rPr lang="en-GB" dirty="0"/>
              <a:t>offline </a:t>
            </a:r>
            <a:r>
              <a:rPr lang="en-GB" dirty="0" smtClean="0"/>
              <a:t>(AntiKt4EMTopo, </a:t>
            </a:r>
            <a:r>
              <a:rPr lang="en-GB" dirty="0"/>
              <a:t>pileup-subtracted scale</a:t>
            </a:r>
            <a:r>
              <a:rPr lang="en-GB" dirty="0" smtClean="0"/>
              <a:t>) </a:t>
            </a:r>
            <a:r>
              <a:rPr lang="en-GB" dirty="0" err="1" smtClean="0"/>
              <a:t>p</a:t>
            </a:r>
            <a:r>
              <a:rPr lang="en-GB" baseline="-25000" dirty="0" err="1" smtClean="0"/>
              <a:t>T</a:t>
            </a:r>
            <a:r>
              <a:rPr lang="en-GB" dirty="0" smtClean="0"/>
              <a:t> </a:t>
            </a:r>
            <a:r>
              <a:rPr lang="en-GB" dirty="0"/>
              <a:t>looks </a:t>
            </a:r>
            <a:r>
              <a:rPr lang="en-GB" dirty="0" smtClean="0"/>
              <a:t>quite bad but </a:t>
            </a:r>
            <a:r>
              <a:rPr lang="en-GB" dirty="0"/>
              <a:t>agrees with </a:t>
            </a:r>
            <a:r>
              <a:rPr lang="en-GB" dirty="0" smtClean="0"/>
              <a:t>reference</a:t>
            </a:r>
          </a:p>
          <a:p>
            <a:pPr lvl="1"/>
            <a:r>
              <a:rPr lang="en-GB" dirty="0" smtClean="0"/>
              <a:t>Caused by different online/offline calibrations</a:t>
            </a:r>
            <a:r>
              <a:rPr lang="en-GB" dirty="0"/>
              <a:t>:</a:t>
            </a:r>
            <a:r>
              <a:rPr lang="en-GB" dirty="0" smtClean="0"/>
              <a:t> corrections from PU</a:t>
            </a:r>
            <a:r>
              <a:rPr lang="en-GB" dirty="0"/>
              <a:t> </a:t>
            </a:r>
            <a:r>
              <a:rPr lang="en-GB" dirty="0" smtClean="0"/>
              <a:t>subtraction have large effect on </a:t>
            </a:r>
            <a:r>
              <a:rPr lang="en-GB" dirty="0"/>
              <a:t>low-E</a:t>
            </a:r>
            <a:r>
              <a:rPr lang="en-GB" baseline="-25000" dirty="0"/>
              <a:t>T</a:t>
            </a:r>
            <a:r>
              <a:rPr lang="en-GB" dirty="0"/>
              <a:t> jets </a:t>
            </a:r>
            <a:r>
              <a:rPr lang="en-GB" dirty="0"/>
              <a:t>(high-</a:t>
            </a:r>
            <a:r>
              <a:rPr lang="en-GB" dirty="0" smtClean="0"/>
              <a:t>E</a:t>
            </a:r>
            <a:r>
              <a:rPr lang="en-GB" baseline="-25000" dirty="0" smtClean="0"/>
              <a:t>T</a:t>
            </a:r>
            <a:r>
              <a:rPr lang="en-GB" dirty="0" smtClean="0"/>
              <a:t> </a:t>
            </a:r>
            <a:r>
              <a:rPr lang="en-GB" dirty="0" smtClean="0"/>
              <a:t>looks much better)</a:t>
            </a:r>
            <a:endParaRPr lang="en-GB" dirty="0"/>
          </a:p>
          <a:p>
            <a:r>
              <a:rPr lang="en-GB" dirty="0"/>
              <a:t>j25_320eta490: </a:t>
            </a:r>
            <a:r>
              <a:rPr lang="en-GB" dirty="0">
                <a:solidFill>
                  <a:srgbClr val="008000"/>
                </a:solidFill>
              </a:rPr>
              <a:t>green</a:t>
            </a:r>
          </a:p>
          <a:p>
            <a:pPr lvl="1"/>
            <a:r>
              <a:rPr lang="en-GB" dirty="0"/>
              <a:t>Online </a:t>
            </a:r>
            <a:r>
              <a:rPr lang="en-GB" dirty="0" err="1"/>
              <a:t>vs</a:t>
            </a:r>
            <a:r>
              <a:rPr lang="en-GB" dirty="0"/>
              <a:t> </a:t>
            </a:r>
            <a:r>
              <a:rPr lang="en-GB" dirty="0" smtClean="0"/>
              <a:t>offline </a:t>
            </a:r>
            <a:r>
              <a:rPr lang="en-GB" dirty="0" err="1" smtClean="0"/>
              <a:t>p</a:t>
            </a:r>
            <a:r>
              <a:rPr lang="en-GB" baseline="-25000" dirty="0" err="1" smtClean="0"/>
              <a:t>T</a:t>
            </a:r>
            <a:r>
              <a:rPr lang="en-GB" dirty="0" smtClean="0"/>
              <a:t> </a:t>
            </a:r>
            <a:r>
              <a:rPr lang="en-GB" dirty="0"/>
              <a:t>looks better than </a:t>
            </a:r>
            <a:r>
              <a:rPr lang="en-GB" dirty="0" smtClean="0"/>
              <a:t>j25 due to higher jet energy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7200" y="2966088"/>
            <a:ext cx="3935095" cy="3513749"/>
            <a:chOff x="5205158" y="1969191"/>
            <a:chExt cx="5184825" cy="438715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05158" y="1969191"/>
              <a:ext cx="5184825" cy="4387159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6098995" y="3590309"/>
              <a:ext cx="9084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j25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771179" y="2983474"/>
            <a:ext cx="3915621" cy="3496363"/>
            <a:chOff x="331025" y="2220233"/>
            <a:chExt cx="5159170" cy="4365451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1025" y="2220233"/>
              <a:ext cx="5159170" cy="436545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1266821" y="3766002"/>
              <a:ext cx="2225968" cy="437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j</a:t>
              </a:r>
              <a:r>
                <a:rPr lang="en-GB" dirty="0" smtClean="0"/>
                <a:t>25_320eta490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140031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074"/>
            <a:ext cx="8229600" cy="713267"/>
          </a:xfrm>
        </p:spPr>
        <p:txBody>
          <a:bodyPr>
            <a:normAutofit fontScale="90000"/>
          </a:bodyPr>
          <a:lstStyle/>
          <a:p>
            <a:r>
              <a:rPr lang="en-GB" dirty="0"/>
              <a:t>Jets: e.g. run 307394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015767"/>
            <a:ext cx="6019801" cy="3017821"/>
          </a:xfrm>
        </p:spPr>
        <p:txBody>
          <a:bodyPr>
            <a:normAutofit fontScale="55000" lnSpcReduction="20000"/>
          </a:bodyPr>
          <a:lstStyle/>
          <a:p>
            <a:r>
              <a:rPr lang="en-GB" dirty="0"/>
              <a:t>j460: </a:t>
            </a:r>
            <a:r>
              <a:rPr lang="en-GB" dirty="0">
                <a:solidFill>
                  <a:srgbClr val="008000"/>
                </a:solidFill>
              </a:rPr>
              <a:t>green</a:t>
            </a:r>
            <a:r>
              <a:rPr lang="en-GB" dirty="0"/>
              <a:t> but </a:t>
            </a:r>
            <a:r>
              <a:rPr lang="en-GB" dirty="0" smtClean="0"/>
              <a:t>shows a few </a:t>
            </a:r>
            <a:r>
              <a:rPr lang="en-GB" dirty="0" smtClean="0"/>
              <a:t>surprising features</a:t>
            </a:r>
            <a:endParaRPr lang="en-GB" dirty="0"/>
          </a:p>
          <a:p>
            <a:r>
              <a:rPr lang="en-GB" dirty="0"/>
              <a:t>Efficiency </a:t>
            </a:r>
            <a:r>
              <a:rPr lang="en-GB" dirty="0" err="1"/>
              <a:t>wrt</a:t>
            </a:r>
            <a:r>
              <a:rPr lang="en-GB" dirty="0"/>
              <a:t> offline starts at </a:t>
            </a:r>
            <a:r>
              <a:rPr lang="en-GB" dirty="0" smtClean="0"/>
              <a:t>350GeV: </a:t>
            </a:r>
            <a:endParaRPr lang="en-GB" dirty="0"/>
          </a:p>
          <a:p>
            <a:pPr lvl="1"/>
            <a:r>
              <a:rPr lang="en-GB" dirty="0" smtClean="0"/>
              <a:t>Again difference comes from ≠ online/offline calibration </a:t>
            </a:r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/>
              <a:t>plot </a:t>
            </a:r>
            <a:r>
              <a:rPr lang="en-GB" dirty="0" smtClean="0">
                <a:solidFill>
                  <a:srgbClr val="008000"/>
                </a:solidFill>
              </a:rPr>
              <a:t>B: </a:t>
            </a:r>
          </a:p>
          <a:p>
            <a:pPr lvl="1"/>
            <a:r>
              <a:rPr lang="en-GB" dirty="0" smtClean="0"/>
              <a:t>First </a:t>
            </a:r>
            <a:r>
              <a:rPr lang="en-GB" dirty="0" smtClean="0"/>
              <a:t>peak comes from </a:t>
            </a:r>
            <a:r>
              <a:rPr lang="pl-PL" dirty="0" smtClean="0"/>
              <a:t>j460_a10_lcw_sub_L1J100 (same </a:t>
            </a:r>
            <a:r>
              <a:rPr lang="pl-PL" dirty="0" err="1" smtClean="0"/>
              <a:t>rate</a:t>
            </a:r>
            <a:r>
              <a:rPr lang="pl-PL" dirty="0" smtClean="0"/>
              <a:t> in express </a:t>
            </a:r>
            <a:r>
              <a:rPr lang="pl-PL" dirty="0" err="1" smtClean="0"/>
              <a:t>stream</a:t>
            </a:r>
            <a:r>
              <a:rPr lang="pl-PL" dirty="0" smtClean="0"/>
              <a:t> as j460)</a:t>
            </a:r>
          </a:p>
          <a:p>
            <a:pPr lvl="1"/>
            <a:r>
              <a:rPr lang="pl-PL" dirty="0" smtClean="0"/>
              <a:t>Second </a:t>
            </a:r>
            <a:r>
              <a:rPr lang="pl-PL" dirty="0" err="1" smtClean="0"/>
              <a:t>peak</a:t>
            </a:r>
            <a:r>
              <a:rPr lang="pl-PL" dirty="0" smtClean="0"/>
              <a:t> </a:t>
            </a:r>
            <a:r>
              <a:rPr lang="pl-PL" dirty="0" smtClean="0"/>
              <a:t>(</a:t>
            </a:r>
            <a:r>
              <a:rPr lang="en-GB" dirty="0"/>
              <a:t>at E</a:t>
            </a:r>
            <a:r>
              <a:rPr lang="en-GB" baseline="-25000" dirty="0"/>
              <a:t>T </a:t>
            </a:r>
            <a:r>
              <a:rPr lang="en-GB" dirty="0"/>
              <a:t>≈ </a:t>
            </a:r>
            <a:r>
              <a:rPr lang="en-GB" dirty="0" smtClean="0"/>
              <a:t>550GeV</a:t>
            </a:r>
            <a:r>
              <a:rPr lang="pl-PL" dirty="0" smtClean="0"/>
              <a:t>) </a:t>
            </a:r>
            <a:r>
              <a:rPr lang="pl-PL" dirty="0" err="1" smtClean="0"/>
              <a:t>comes</a:t>
            </a:r>
            <a:r>
              <a:rPr lang="pl-PL" dirty="0" smtClean="0"/>
              <a:t> </a:t>
            </a:r>
            <a:r>
              <a:rPr lang="pl-PL" dirty="0" smtClean="0"/>
              <a:t>from j460 </a:t>
            </a:r>
            <a:r>
              <a:rPr lang="pl-PL" dirty="0" err="1" smtClean="0"/>
              <a:t>turning</a:t>
            </a:r>
            <a:r>
              <a:rPr lang="pl-PL" dirty="0" smtClean="0"/>
              <a:t> on </a:t>
            </a:r>
            <a:r>
              <a:rPr lang="pl-PL" dirty="0" err="1" smtClean="0"/>
              <a:t>fully</a:t>
            </a:r>
            <a:endParaRPr lang="en-GB" dirty="0" smtClean="0"/>
          </a:p>
          <a:p>
            <a:r>
              <a:rPr lang="en-GB" dirty="0" smtClean="0"/>
              <a:t>Jet </a:t>
            </a:r>
            <a:r>
              <a:rPr lang="en-GB" dirty="0" smtClean="0"/>
              <a:t>response (</a:t>
            </a:r>
            <a:r>
              <a:rPr lang="en-GB" dirty="0" smtClean="0">
                <a:solidFill>
                  <a:srgbClr val="008000"/>
                </a:solidFill>
              </a:rPr>
              <a:t>C</a:t>
            </a:r>
            <a:r>
              <a:rPr lang="en-GB" dirty="0" smtClean="0"/>
              <a:t>) for j460: </a:t>
            </a:r>
            <a:r>
              <a:rPr lang="en-GB" dirty="0" err="1" smtClean="0"/>
              <a:t>E</a:t>
            </a:r>
            <a:r>
              <a:rPr lang="en-GB" baseline="-25000" dirty="0" err="1" smtClean="0"/>
              <a:t>T</a:t>
            </a:r>
            <a:r>
              <a:rPr lang="en-GB" baseline="30000" dirty="0" err="1" smtClean="0"/>
              <a:t>trig</a:t>
            </a:r>
            <a:r>
              <a:rPr lang="en-GB" baseline="30000" dirty="0" smtClean="0"/>
              <a:t> </a:t>
            </a:r>
            <a:r>
              <a:rPr lang="en-GB" dirty="0"/>
              <a:t>≈</a:t>
            </a:r>
            <a:r>
              <a:rPr lang="en-GB" dirty="0" smtClean="0"/>
              <a:t> 1.25 x </a:t>
            </a:r>
            <a:r>
              <a:rPr lang="en-GB" dirty="0" err="1" smtClean="0"/>
              <a:t>E</a:t>
            </a:r>
            <a:r>
              <a:rPr lang="en-GB" baseline="-25000" dirty="0" err="1" smtClean="0"/>
              <a:t>T</a:t>
            </a:r>
            <a:r>
              <a:rPr lang="en-GB" baseline="30000" dirty="0" err="1" smtClean="0"/>
              <a:t>offl</a:t>
            </a:r>
            <a:r>
              <a:rPr lang="en-GB" baseline="30000" dirty="0" smtClean="0"/>
              <a:t>. </a:t>
            </a:r>
          </a:p>
          <a:p>
            <a:pPr lvl="1"/>
            <a:r>
              <a:rPr lang="en-GB" dirty="0" smtClean="0"/>
              <a:t>Again due to calibration differences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Plot </a:t>
            </a:r>
            <a:r>
              <a:rPr lang="en-GB" dirty="0" smtClean="0">
                <a:solidFill>
                  <a:srgbClr val="000000"/>
                </a:solidFill>
              </a:rPr>
              <a:t>D has lower cut at 250 </a:t>
            </a:r>
            <a:r>
              <a:rPr lang="en-GB" dirty="0" err="1" smtClean="0">
                <a:solidFill>
                  <a:srgbClr val="000000"/>
                </a:solidFill>
              </a:rPr>
              <a:t>GeV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applied by monitoring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5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863234"/>
            <a:ext cx="3124200" cy="264355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09311"/>
            <a:ext cx="3172462" cy="26843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3180" y="3809311"/>
            <a:ext cx="3172460" cy="26843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71540" y="3800594"/>
            <a:ext cx="3182760" cy="269310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773660" y="1587704"/>
            <a:ext cx="388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A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6872" y="4298072"/>
            <a:ext cx="388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B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92150" y="4298072"/>
            <a:ext cx="388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C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79623" y="4298072"/>
            <a:ext cx="388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D</a:t>
            </a:r>
            <a:endParaRPr lang="en-GB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307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510"/>
            <a:ext cx="8229600" cy="677985"/>
          </a:xfrm>
        </p:spPr>
        <p:txBody>
          <a:bodyPr>
            <a:normAutofit fontScale="90000"/>
          </a:bodyPr>
          <a:lstStyle/>
          <a:p>
            <a:r>
              <a:rPr lang="en-GB" dirty="0"/>
              <a:t>Jets: e.g. run 307394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540"/>
            <a:ext cx="5960962" cy="207929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j</a:t>
            </a:r>
            <a:r>
              <a:rPr lang="en-GB" dirty="0" smtClean="0"/>
              <a:t>460_a10_sub_L1J100: </a:t>
            </a:r>
            <a:r>
              <a:rPr lang="en-GB" dirty="0" smtClean="0">
                <a:solidFill>
                  <a:srgbClr val="008000"/>
                </a:solidFill>
              </a:rPr>
              <a:t>green</a:t>
            </a:r>
          </a:p>
          <a:p>
            <a:pPr lvl="1"/>
            <a:r>
              <a:rPr lang="en-GB" dirty="0" smtClean="0"/>
              <a:t>Much better jet response than j460</a:t>
            </a:r>
          </a:p>
          <a:p>
            <a:pPr lvl="1"/>
            <a:r>
              <a:rPr lang="en-GB" dirty="0" smtClean="0"/>
              <a:t>To </a:t>
            </a:r>
            <a:r>
              <a:rPr lang="en-GB" dirty="0" smtClean="0"/>
              <a:t>be expected from larger jet radius and calibration more similar to offline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4157" y="829134"/>
            <a:ext cx="3189843" cy="26990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192" y="3669360"/>
            <a:ext cx="3183037" cy="26933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5722" y="3669360"/>
            <a:ext cx="3188172" cy="26976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0962" y="3673704"/>
            <a:ext cx="3183038" cy="269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756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54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Missing E</a:t>
            </a:r>
            <a:r>
              <a:rPr lang="en-GB" baseline="-25000" dirty="0" smtClean="0"/>
              <a:t>T</a:t>
            </a:r>
            <a:endParaRPr lang="en-GB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324" y="1023187"/>
            <a:ext cx="8986675" cy="2363915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SHIFTER </a:t>
            </a:r>
            <a:r>
              <a:rPr lang="en-GB" dirty="0" smtClean="0"/>
              <a:t>folder not </a:t>
            </a:r>
            <a:r>
              <a:rPr lang="en-GB" dirty="0" smtClean="0"/>
              <a:t>totally up </a:t>
            </a:r>
            <a:r>
              <a:rPr lang="en-GB" dirty="0" smtClean="0"/>
              <a:t>to date: data is </a:t>
            </a:r>
            <a:r>
              <a:rPr lang="en-GB" dirty="0" err="1" smtClean="0"/>
              <a:t>mht</a:t>
            </a:r>
            <a:r>
              <a:rPr lang="en-GB" dirty="0" smtClean="0"/>
              <a:t> and reference is </a:t>
            </a:r>
            <a:r>
              <a:rPr lang="en-GB" dirty="0" err="1" smtClean="0"/>
              <a:t>tc_lcw</a:t>
            </a:r>
            <a:endParaRPr lang="en-GB" dirty="0" smtClean="0"/>
          </a:p>
          <a:p>
            <a:r>
              <a:rPr lang="en-GB" dirty="0" smtClean="0"/>
              <a:t>Look </a:t>
            </a:r>
            <a:r>
              <a:rPr lang="en-GB" dirty="0"/>
              <a:t>here instead: TRMET/Expert/HLT/</a:t>
            </a:r>
            <a:r>
              <a:rPr lang="en-GB" dirty="0" err="1"/>
              <a:t>mht</a:t>
            </a:r>
            <a:r>
              <a:rPr lang="en-GB" dirty="0"/>
              <a:t>/</a:t>
            </a:r>
          </a:p>
          <a:p>
            <a:r>
              <a:rPr lang="en-GB" dirty="0" smtClean="0"/>
              <a:t>The spikes on the left plot (ET-weighted eta/phi) are due to a few high-ET jets and not important for MET unless the MET eta</a:t>
            </a:r>
            <a:r>
              <a:rPr lang="en-GB" dirty="0"/>
              <a:t>/phi </a:t>
            </a:r>
            <a:r>
              <a:rPr lang="en-GB" dirty="0" smtClean="0"/>
              <a:t>plot (</a:t>
            </a:r>
            <a:r>
              <a:rPr lang="en-GB" dirty="0" err="1" smtClean="0"/>
              <a:t>HLT_MET_etaphi</a:t>
            </a:r>
            <a:r>
              <a:rPr lang="en-GB" dirty="0" smtClean="0"/>
              <a:t>) has peaks</a:t>
            </a:r>
          </a:p>
          <a:p>
            <a:r>
              <a:rPr lang="en-GB" dirty="0" smtClean="0"/>
              <a:t>The </a:t>
            </a:r>
            <a:r>
              <a:rPr lang="en-GB" dirty="0"/>
              <a:t>wiggle in </a:t>
            </a:r>
            <a:r>
              <a:rPr lang="en-GB" dirty="0" smtClean="0"/>
              <a:t>the phi </a:t>
            </a:r>
            <a:r>
              <a:rPr lang="en-GB" dirty="0"/>
              <a:t>distribution moves </a:t>
            </a:r>
            <a:r>
              <a:rPr lang="en-GB" dirty="0" smtClean="0"/>
              <a:t>around; the </a:t>
            </a:r>
            <a:r>
              <a:rPr lang="en-GB" dirty="0"/>
              <a:t>difference </a:t>
            </a:r>
            <a:r>
              <a:rPr lang="en-GB" dirty="0" smtClean="0"/>
              <a:t>in the plot on the right is expected</a:t>
            </a:r>
          </a:p>
          <a:p>
            <a:r>
              <a:rPr lang="en-GB" dirty="0" smtClean="0"/>
              <a:t>Thanks to Koji Hamano for this info!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4057" y="3387102"/>
            <a:ext cx="3662556" cy="30990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3521354"/>
            <a:ext cx="3357954" cy="284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603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Missing E</a:t>
            </a:r>
            <a:r>
              <a:rPr lang="en-GB" baseline="-25000" dirty="0" smtClean="0"/>
              <a:t>T</a:t>
            </a:r>
            <a:endParaRPr lang="en-GB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62" y="1313157"/>
            <a:ext cx="8888837" cy="119818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Reminder:</a:t>
            </a:r>
          </a:p>
          <a:p>
            <a:pPr lvl="1"/>
            <a:r>
              <a:rPr lang="en-GB" dirty="0" smtClean="0"/>
              <a:t>New-</a:t>
            </a:r>
            <a:r>
              <a:rPr lang="en-GB" dirty="0" err="1" smtClean="0"/>
              <a:t>ish</a:t>
            </a:r>
            <a:r>
              <a:rPr lang="en-GB" dirty="0" smtClean="0"/>
              <a:t> task: </a:t>
            </a:r>
            <a:r>
              <a:rPr lang="en-GB" dirty="0" smtClean="0"/>
              <a:t>fill rates </a:t>
            </a:r>
            <a:r>
              <a:rPr lang="en-GB" dirty="0" err="1" smtClean="0"/>
              <a:t>spreadsheet</a:t>
            </a:r>
            <a:r>
              <a:rPr lang="en-GB" dirty="0" smtClean="0"/>
              <a:t> for MET </a:t>
            </a:r>
            <a:r>
              <a:rPr lang="en-GB" dirty="0" smtClean="0"/>
              <a:t>chains</a:t>
            </a:r>
          </a:p>
          <a:p>
            <a:r>
              <a:rPr lang="en-GB" sz="1400" dirty="0">
                <a:hlinkClick r:id="rId2"/>
              </a:rPr>
              <a:t>https://docs.google.com/spreadsheets/d/1XFmykacHZZLkzLPDkcxDy5Qu24DHXKcOZvdH0TDMxWo/edit#gid=</a:t>
            </a:r>
            <a:r>
              <a:rPr lang="en-GB" sz="1400" dirty="0" smtClean="0">
                <a:hlinkClick r:id="rId2"/>
              </a:rPr>
              <a:t>0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11346"/>
            <a:ext cx="9144000" cy="384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651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8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Old Runs Signed Off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992795"/>
              </p:ext>
            </p:extLst>
          </p:nvPr>
        </p:nvGraphicFramePr>
        <p:xfrm>
          <a:off x="107009" y="900570"/>
          <a:ext cx="8989367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32"/>
                <a:gridCol w="1050425"/>
                <a:gridCol w="1276671"/>
                <a:gridCol w="863313"/>
                <a:gridCol w="1206500"/>
                <a:gridCol w="36671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306384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849.1m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41,054,022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0.21/</a:t>
                      </a:r>
                      <a:r>
                        <a:rPr lang="en-US" dirty="0" err="1" smtClean="0"/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Tue 10:30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Jet h</a:t>
                      </a:r>
                      <a:r>
                        <a:rPr lang="en-US" dirty="0" smtClean="0"/>
                        <a:t>otspot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GB" dirty="0" smtClean="0"/>
                        <a:t>eta</a:t>
                      </a:r>
                      <a:r>
                        <a:rPr lang="en-GB" dirty="0" smtClean="0"/>
                        <a:t>=-2/phi=</a:t>
                      </a:r>
                      <a:r>
                        <a:rPr lang="en-GB" dirty="0" smtClean="0"/>
                        <a:t>-3</a:t>
                      </a:r>
                      <a:r>
                        <a:rPr lang="en-GB" baseline="0" dirty="0" smtClean="0"/>
                        <a:t> ATR-14862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306419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248.1m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15,227,462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0.09/</a:t>
                      </a:r>
                      <a:r>
                        <a:rPr lang="en-US" dirty="0" err="1" smtClean="0"/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Tue 17:02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Jet h</a:t>
                      </a:r>
                      <a:r>
                        <a:rPr lang="en-US" dirty="0" smtClean="0"/>
                        <a:t>otspot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GB" dirty="0" smtClean="0"/>
                        <a:t>eta=-2/phi=-3</a:t>
                      </a:r>
                      <a:r>
                        <a:rPr lang="en-GB" baseline="0" dirty="0" smtClean="0"/>
                        <a:t> ATR-14862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306442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402.8m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7,552,841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0.03/</a:t>
                      </a:r>
                      <a:r>
                        <a:rPr lang="en-US" dirty="0" err="1" smtClean="0"/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1:03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Jet h</a:t>
                      </a:r>
                      <a:r>
                        <a:rPr lang="en-US" dirty="0" smtClean="0"/>
                        <a:t>otspot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GB" dirty="0" smtClean="0"/>
                        <a:t>eta=-2/phi=-3</a:t>
                      </a:r>
                      <a:r>
                        <a:rPr lang="en-GB" baseline="0" dirty="0" smtClean="0"/>
                        <a:t> ATR-14862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306448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329.8m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15,729,431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0.11/</a:t>
                      </a:r>
                      <a:r>
                        <a:rPr lang="en-US" dirty="0" err="1" smtClean="0"/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Wed 6:45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Jet h</a:t>
                      </a:r>
                      <a:r>
                        <a:rPr lang="en-US" dirty="0" smtClean="0"/>
                        <a:t>otspot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GB" dirty="0" smtClean="0"/>
                        <a:t>eta=-2/phi=-3</a:t>
                      </a:r>
                      <a:r>
                        <a:rPr lang="en-GB" baseline="0" dirty="0" smtClean="0"/>
                        <a:t> ATR-14862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306451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890.6m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49,769,088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0.35/</a:t>
                      </a:r>
                      <a:r>
                        <a:rPr lang="en-US" dirty="0" err="1" smtClean="0"/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Wed 22:27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Andy already signed off</a:t>
                      </a:r>
                      <a:r>
                        <a:rPr lang="en-GB" baseline="0" dirty="0" smtClean="0"/>
                        <a:t> ATR-14866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306475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682,376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0.01/</a:t>
                      </a:r>
                      <a:r>
                        <a:rPr lang="en-US" dirty="0" err="1" smtClean="0"/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Thu 00:15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Andy already signed off</a:t>
                      </a:r>
                      <a:r>
                        <a:rPr lang="en-GB" baseline="0" dirty="0" smtClean="0"/>
                        <a:t> ATR-14866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306499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238.5m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9,098,210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0.03/</a:t>
                      </a:r>
                      <a:r>
                        <a:rPr lang="en-US" dirty="0" err="1" smtClean="0"/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Thu 06:57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Andy already signed off</a:t>
                      </a:r>
                      <a:r>
                        <a:rPr lang="en-GB" baseline="0" dirty="0" smtClean="0"/>
                        <a:t> ATR-14866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306556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883.7m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14,483,931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0.09/</a:t>
                      </a:r>
                      <a:r>
                        <a:rPr lang="en-US" dirty="0" err="1" smtClean="0"/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Fri 09:36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Jet h</a:t>
                      </a:r>
                      <a:r>
                        <a:rPr lang="en-US" dirty="0" smtClean="0"/>
                        <a:t>otspot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GB" dirty="0" smtClean="0"/>
                        <a:t>eta=-2/phi=-3</a:t>
                      </a:r>
                      <a:r>
                        <a:rPr lang="en-GB" baseline="0" dirty="0" smtClean="0"/>
                        <a:t> ATR-14890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306655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287.1m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12,889,650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0.02/</a:t>
                      </a:r>
                      <a:r>
                        <a:rPr lang="en-US" dirty="0" err="1" smtClean="0"/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Fri 21:22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Jet h</a:t>
                      </a:r>
                      <a:r>
                        <a:rPr lang="en-US" dirty="0" smtClean="0"/>
                        <a:t>otspot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GB" dirty="0" smtClean="0"/>
                        <a:t>eta=-2/phi=-3</a:t>
                      </a:r>
                      <a:r>
                        <a:rPr lang="en-GB" baseline="0" dirty="0" smtClean="0"/>
                        <a:t> ATR-14890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Clear high-ET hotspots in j460 </a:t>
                      </a:r>
                      <a:r>
                        <a:rPr lang="en-GB" baseline="0" dirty="0" err="1" smtClean="0"/>
                        <a:t>etc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306657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397.9m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16,188,800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0.01/</a:t>
                      </a:r>
                      <a:r>
                        <a:rPr lang="en-US" dirty="0" err="1" smtClean="0"/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Sat 04:00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Looks ok; </a:t>
                      </a:r>
                      <a:r>
                        <a:rPr lang="en-GB" baseline="0" dirty="0" smtClean="0"/>
                        <a:t>ATR-14890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306714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644.2m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26,250,676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0.15/</a:t>
                      </a:r>
                      <a:r>
                        <a:rPr lang="en-US" dirty="0" err="1" smtClean="0"/>
                        <a:t>fb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Sun 06:37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H</a:t>
                      </a:r>
                      <a:r>
                        <a:rPr lang="en-US" dirty="0" smtClean="0"/>
                        <a:t>ot area </a:t>
                      </a:r>
                      <a:r>
                        <a:rPr lang="en-GB" dirty="0" smtClean="0"/>
                        <a:t>eta=-0.5/phi=1</a:t>
                      </a:r>
                      <a:r>
                        <a:rPr lang="en-GB" baseline="0" dirty="0" smtClean="0"/>
                        <a:t> ATR-14891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08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50268</TotalTime>
  <Words>1756</Words>
  <Application>Microsoft Macintosh PowerPoint</Application>
  <PresentationFormat>On-screen Show (4:3)</PresentationFormat>
  <Paragraphs>302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Jet/MET/HLTCalo shift Report</vt:lpstr>
      <vt:lpstr>Run by Run DQ Summary</vt:lpstr>
      <vt:lpstr>Jets: e.g. run 307394 </vt:lpstr>
      <vt:lpstr>Jets: e.g. run 307394 </vt:lpstr>
      <vt:lpstr>Jets: e.g. run 307394 </vt:lpstr>
      <vt:lpstr>Jets: e.g. run 307394 </vt:lpstr>
      <vt:lpstr>Missing ET</vt:lpstr>
      <vt:lpstr>Missing ET</vt:lpstr>
      <vt:lpstr>Old Runs Signed Off</vt:lpstr>
      <vt:lpstr>Run 306714</vt:lpstr>
      <vt:lpstr>Run 306655</vt:lpstr>
      <vt:lpstr>Run 307656</vt:lpstr>
      <vt:lpstr>BULK signoffs</vt:lpstr>
      <vt:lpstr>BULK signoffs for DQ meeting (1/3)</vt:lpstr>
      <vt:lpstr>BULK signoffs for DQ meeting (2/3)</vt:lpstr>
      <vt:lpstr>Reprocessings </vt:lpstr>
      <vt:lpstr>Bonus slides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Goncalo</dc:creator>
  <cp:lastModifiedBy>Ricardo Goncalo</cp:lastModifiedBy>
  <cp:revision>340</cp:revision>
  <dcterms:created xsi:type="dcterms:W3CDTF">2015-03-15T21:49:11Z</dcterms:created>
  <dcterms:modified xsi:type="dcterms:W3CDTF">2016-09-05T14:17:34Z</dcterms:modified>
</cp:coreProperties>
</file>