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29" r:id="rId3"/>
    <p:sldId id="330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_qu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40411" y="3174725"/>
            <a:ext cx="2137496" cy="1679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31" y="324556"/>
            <a:ext cx="8548707" cy="1470025"/>
          </a:xfrm>
        </p:spPr>
        <p:txBody>
          <a:bodyPr/>
          <a:lstStyle/>
          <a:p>
            <a:r>
              <a:rPr lang="en-US" dirty="0" smtClean="0"/>
              <a:t>HSG5: Status, Plans, Wishes &amp; Hopes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Higgs</a:t>
            </a:r>
            <a:r>
              <a:rPr lang="en-US" dirty="0" smtClean="0"/>
              <a:t> Working Group Meeting </a:t>
            </a:r>
            <a:r>
              <a:rPr lang="en-US" dirty="0" smtClean="0"/>
              <a:t>– </a:t>
            </a:r>
            <a:r>
              <a:rPr lang="en-US" dirty="0" smtClean="0"/>
              <a:t>29 </a:t>
            </a:r>
            <a:r>
              <a:rPr lang="en-US" dirty="0" smtClean="0"/>
              <a:t>March 2012</a:t>
            </a:r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31" y="2295040"/>
            <a:ext cx="3474433" cy="3011175"/>
          </a:xfrm>
          <a:prstGeom prst="rect">
            <a:avLst/>
          </a:prstGeom>
        </p:spPr>
      </p:pic>
      <p:pic>
        <p:nvPicPr>
          <p:cNvPr id="6" name="Picture 5" descr="b_qu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13" y="3080661"/>
            <a:ext cx="2137496" cy="167906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80164" y="2992745"/>
            <a:ext cx="1064495" cy="1861047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81000">
                <a:srgbClr val="FFFFFF"/>
              </a:gs>
            </a:gsLst>
            <a:lin ang="0" scaled="1"/>
            <a:tileRect/>
          </a:gradFill>
          <a:effectLst>
            <a:outerShdw blurRad="111125" dist="889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76" y="274638"/>
            <a:ext cx="4058323" cy="795363"/>
          </a:xfrm>
        </p:spPr>
        <p:txBody>
          <a:bodyPr>
            <a:norm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34" y="262880"/>
            <a:ext cx="4644465" cy="62276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WH/ZH: </a:t>
            </a:r>
          </a:p>
          <a:p>
            <a:pPr lvl="1"/>
            <a:r>
              <a:rPr lang="en-US" dirty="0" smtClean="0"/>
              <a:t>CONF note sent to </a:t>
            </a:r>
            <a:r>
              <a:rPr lang="en-US" dirty="0" err="1" smtClean="0"/>
              <a:t>Moriond</a:t>
            </a:r>
            <a:r>
              <a:rPr lang="en-US" dirty="0" smtClean="0"/>
              <a:t> (2012-015)</a:t>
            </a:r>
          </a:p>
          <a:p>
            <a:pPr lvl="1"/>
            <a:r>
              <a:rPr lang="en-US" dirty="0" smtClean="0"/>
              <a:t>3 channels: </a:t>
            </a:r>
            <a:r>
              <a:rPr lang="en-US" dirty="0" err="1" smtClean="0"/>
              <a:t>llbb</a:t>
            </a:r>
            <a:r>
              <a:rPr lang="en-US" dirty="0" smtClean="0"/>
              <a:t>, </a:t>
            </a:r>
            <a:r>
              <a:rPr lang="en-US" dirty="0" err="1" smtClean="0"/>
              <a:t>lνbb</a:t>
            </a:r>
            <a:r>
              <a:rPr lang="en-US" dirty="0" smtClean="0"/>
              <a:t>, 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1"/>
            <a:r>
              <a:rPr lang="en-US" dirty="0" smtClean="0"/>
              <a:t>Now need to turn into paper </a:t>
            </a:r>
          </a:p>
          <a:p>
            <a:pPr lvl="1"/>
            <a:r>
              <a:rPr lang="en-US" dirty="0" smtClean="0"/>
              <a:t>Higgs approval next week</a:t>
            </a:r>
          </a:p>
          <a:p>
            <a:pPr lvl="1"/>
            <a:r>
              <a:rPr lang="en-US" dirty="0" smtClean="0"/>
              <a:t>Timescale: mid-April</a:t>
            </a:r>
          </a:p>
          <a:p>
            <a:r>
              <a:rPr lang="en-US" dirty="0" err="1" smtClean="0"/>
              <a:t>ttH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Analyses of 4.7fb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Now looking at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pPr lvl="1"/>
            <a:r>
              <a:rPr lang="en-US" dirty="0" smtClean="0"/>
              <a:t>Lots of work ahead but ramping up nicely</a:t>
            </a:r>
          </a:p>
          <a:p>
            <a:pPr lvl="1"/>
            <a:r>
              <a:rPr lang="en-US" dirty="0" smtClean="0"/>
              <a:t>Both cut-based and NN analyses</a:t>
            </a:r>
          </a:p>
          <a:p>
            <a:pPr lvl="1"/>
            <a:r>
              <a:rPr lang="en-US" dirty="0" smtClean="0"/>
              <a:t>New development using kinematic fit</a:t>
            </a:r>
          </a:p>
          <a:p>
            <a:r>
              <a:rPr lang="en-US" dirty="0" smtClean="0"/>
              <a:t>Boosted VH:</a:t>
            </a:r>
          </a:p>
          <a:p>
            <a:pPr lvl="1"/>
            <a:r>
              <a:rPr lang="en-US" dirty="0" smtClean="0"/>
              <a:t>Work progressing steadily</a:t>
            </a:r>
          </a:p>
          <a:p>
            <a:pPr lvl="1"/>
            <a:r>
              <a:rPr lang="en-US" dirty="0" smtClean="0"/>
              <a:t>New development: template method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Rumour</a:t>
            </a:r>
            <a:r>
              <a:rPr lang="en-US" dirty="0" smtClean="0"/>
              <a:t>) CMS aiming boosted analysis for ICHEP </a:t>
            </a:r>
          </a:p>
          <a:p>
            <a:r>
              <a:rPr lang="en-US" dirty="0" smtClean="0"/>
              <a:t>Boosted Z-&gt;bb:</a:t>
            </a:r>
          </a:p>
          <a:p>
            <a:pPr lvl="1"/>
            <a:r>
              <a:rPr lang="en-US" dirty="0" smtClean="0"/>
              <a:t>Problem found in MC filter</a:t>
            </a:r>
          </a:p>
          <a:p>
            <a:pPr lvl="1"/>
            <a:r>
              <a:rPr lang="en-US" dirty="0" smtClean="0"/>
              <a:t>Investigation ongoing</a:t>
            </a:r>
          </a:p>
          <a:p>
            <a:r>
              <a:rPr lang="en-US" dirty="0" smtClean="0"/>
              <a:t>VBF H-&gt;bb: </a:t>
            </a:r>
          </a:p>
          <a:p>
            <a:pPr lvl="1"/>
            <a:r>
              <a:rPr lang="en-US" dirty="0" smtClean="0"/>
              <a:t>Validating data-driven background determination</a:t>
            </a:r>
          </a:p>
          <a:p>
            <a:pPr lvl="1"/>
            <a:r>
              <a:rPr lang="en-US" dirty="0" smtClean="0"/>
              <a:t>Badly MC-starved and one-(valiant!)-man show so far</a:t>
            </a:r>
          </a:p>
          <a:p>
            <a:pPr lvl="1"/>
            <a:r>
              <a:rPr lang="en-US" dirty="0" smtClean="0"/>
              <a:t>But more interest recently</a:t>
            </a:r>
          </a:p>
          <a:p>
            <a:r>
              <a:rPr lang="en-US" dirty="0" smtClean="0"/>
              <a:t>MSSM </a:t>
            </a:r>
            <a:r>
              <a:rPr lang="en-US" dirty="0" err="1" smtClean="0"/>
              <a:t>bH</a:t>
            </a:r>
            <a:r>
              <a:rPr lang="en-US" dirty="0" smtClean="0"/>
              <a:t>-&gt;</a:t>
            </a:r>
            <a:r>
              <a:rPr lang="en-US" dirty="0" err="1" smtClean="0"/>
              <a:t>bbb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Analysis exploring possible discriminating variables </a:t>
            </a:r>
          </a:p>
          <a:p>
            <a:r>
              <a:rPr lang="en-US" dirty="0" smtClean="0"/>
              <a:t>γZ-&gt;</a:t>
            </a:r>
            <a:r>
              <a:rPr lang="en-US" dirty="0" err="1" smtClean="0"/>
              <a:t>γbb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Work ongoing to isolate γZ</a:t>
            </a:r>
            <a:r>
              <a:rPr lang="en-US" dirty="0" smtClean="0"/>
              <a:t>-&gt;</a:t>
            </a:r>
            <a:r>
              <a:rPr lang="en-US" dirty="0" err="1" smtClean="0"/>
              <a:t>γbb</a:t>
            </a:r>
            <a:r>
              <a:rPr lang="en-US" dirty="0" smtClean="0"/>
              <a:t> sample</a:t>
            </a:r>
          </a:p>
          <a:p>
            <a:pPr lvl="1"/>
            <a:r>
              <a:rPr lang="en-US" dirty="0" smtClean="0"/>
              <a:t>Would be great achievement! And great for calibration </a:t>
            </a:r>
          </a:p>
          <a:p>
            <a:r>
              <a:rPr lang="en-US" dirty="0" smtClean="0"/>
              <a:t>Plus work on trigger, D3PDs, etc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390" y="2191209"/>
            <a:ext cx="4283574" cy="34252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69149" y="2191209"/>
            <a:ext cx="3232621" cy="3764368"/>
            <a:chOff x="5069149" y="1784333"/>
            <a:chExt cx="3330711" cy="41752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149" y="1784333"/>
              <a:ext cx="3330711" cy="38321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02364" y="5549902"/>
              <a:ext cx="1297496" cy="4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</a:t>
              </a:r>
              <a:r>
                <a:rPr lang="en-US" baseline="-25000" dirty="0" err="1" smtClean="0"/>
                <a:t>bb</a:t>
              </a:r>
              <a:r>
                <a:rPr lang="en-US" dirty="0" smtClean="0"/>
                <a:t> [</a:t>
              </a:r>
              <a:r>
                <a:rPr lang="en-US" dirty="0" err="1" smtClean="0"/>
                <a:t>GeV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69149" y="1222855"/>
            <a:ext cx="3465408" cy="4896206"/>
            <a:chOff x="5069149" y="1222855"/>
            <a:chExt cx="3465408" cy="48962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9149" y="1222855"/>
              <a:ext cx="3426910" cy="26647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6128" y="4021325"/>
              <a:ext cx="3458429" cy="209773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923" y="2191209"/>
            <a:ext cx="4221451" cy="312352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44366" y="2191209"/>
            <a:ext cx="3796022" cy="3019132"/>
            <a:chOff x="4844366" y="2191209"/>
            <a:chExt cx="3796022" cy="30191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4366" y="2191209"/>
              <a:ext cx="3796022" cy="30191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42485" y="2457474"/>
              <a:ext cx="1453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fb</a:t>
              </a:r>
              <a:r>
                <a:rPr lang="en-US" baseline="30000" dirty="0" smtClean="0"/>
                <a:t>-1</a:t>
              </a:r>
              <a:endParaRPr lang="en-US" baseline="30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8477" y="2286692"/>
            <a:ext cx="4269390" cy="3397370"/>
            <a:chOff x="4557923" y="2286692"/>
            <a:chExt cx="4269390" cy="339737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7923" y="2286692"/>
              <a:ext cx="4269390" cy="302803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832009" y="2717184"/>
              <a:ext cx="995304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Signal </a:t>
              </a:r>
            </a:p>
            <a:p>
              <a:r>
                <a:rPr lang="en-US" sz="1100" dirty="0" err="1" smtClean="0"/>
                <a:t>m</a:t>
              </a:r>
              <a:r>
                <a:rPr lang="en-US" sz="1100" baseline="-25000" dirty="0" err="1" smtClean="0"/>
                <a:t>A</a:t>
              </a:r>
              <a:r>
                <a:rPr lang="en-US" sz="1100" dirty="0" smtClean="0"/>
                <a:t>=350GeV</a:t>
              </a:r>
              <a:endParaRPr 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2485" y="5314730"/>
              <a:ext cx="1784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</a:t>
              </a:r>
              <a:r>
                <a:rPr lang="en-US" baseline="-25000" dirty="0" err="1" smtClean="0"/>
                <a:t>bb</a:t>
              </a:r>
              <a:r>
                <a:rPr lang="en-US" baseline="30000" dirty="0" err="1" smtClean="0"/>
                <a:t>lead</a:t>
              </a:r>
              <a:r>
                <a:rPr lang="en-US" dirty="0" smtClean="0"/>
                <a:t> [</a:t>
              </a:r>
              <a:r>
                <a:rPr lang="en-US" dirty="0" err="1" smtClean="0"/>
                <a:t>GeV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923" y="2191209"/>
            <a:ext cx="4394721" cy="312352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7588" y="1528573"/>
            <a:ext cx="4440334" cy="118861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5362" y="2720984"/>
            <a:ext cx="4452560" cy="82205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7588" y="3550993"/>
            <a:ext cx="4440334" cy="63494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5361" y="4185937"/>
            <a:ext cx="4452561" cy="81132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7587" y="4956129"/>
            <a:ext cx="4440335" cy="5713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7588" y="5465428"/>
            <a:ext cx="4440334" cy="89092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4752"/>
            <a:ext cx="8229600" cy="818879"/>
          </a:xfrm>
        </p:spPr>
        <p:txBody>
          <a:bodyPr/>
          <a:lstStyle/>
          <a:p>
            <a:r>
              <a:rPr lang="en-US" dirty="0" smtClean="0"/>
              <a:t>Plans, wishes and hopes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505" y="893631"/>
            <a:ext cx="4975403" cy="5462719"/>
          </a:xfrm>
          <a:solidFill>
            <a:schemeClr val="bg1">
              <a:alpha val="64000"/>
            </a:schemeClr>
          </a:solidFill>
          <a:effectLst>
            <a:outerShdw blurRad="95250" dist="165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First: get the H-&gt;bb paper out of the way!</a:t>
            </a:r>
          </a:p>
          <a:p>
            <a:pPr lvl="2"/>
            <a:r>
              <a:rPr lang="en-US" dirty="0" smtClean="0"/>
              <a:t>Nearly there, but still some work to be done</a:t>
            </a:r>
          </a:p>
          <a:p>
            <a:pPr lvl="1"/>
            <a:r>
              <a:rPr lang="en-US" dirty="0" smtClean="0"/>
              <a:t>Add boosted VH, H-&gt;bb analysis</a:t>
            </a:r>
          </a:p>
          <a:p>
            <a:pPr lvl="2"/>
            <a:r>
              <a:rPr lang="en-US" dirty="0" smtClean="0"/>
              <a:t>Merge with existing WH/ZH analyses </a:t>
            </a:r>
          </a:p>
          <a:p>
            <a:pPr lvl="2"/>
            <a:r>
              <a:rPr lang="en-US" dirty="0" smtClean="0"/>
              <a:t>Contributes in the 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baseline="30000" dirty="0" smtClean="0"/>
              <a:t>/Z</a:t>
            </a:r>
            <a:r>
              <a:rPr lang="en-US" dirty="0" smtClean="0"/>
              <a:t> bins of WH/ZH </a:t>
            </a:r>
          </a:p>
          <a:p>
            <a:pPr lvl="2"/>
            <a:r>
              <a:rPr lang="en-US" dirty="0" smtClean="0"/>
              <a:t>Were aiming for ICHEP but timescale now uncertain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ttH</a:t>
            </a:r>
            <a:r>
              <a:rPr lang="en-US" dirty="0" smtClean="0"/>
              <a:t> analysis</a:t>
            </a:r>
          </a:p>
          <a:p>
            <a:pPr lvl="2"/>
            <a:r>
              <a:rPr lang="en-US" dirty="0" smtClean="0"/>
              <a:t>D</a:t>
            </a:r>
            <a:r>
              <a:rPr lang="en-US" dirty="0" smtClean="0"/>
              <a:t>ifficult but can contribute to H-&gt;bb results from 2011/12</a:t>
            </a:r>
          </a:p>
          <a:p>
            <a:pPr lvl="2"/>
            <a:r>
              <a:rPr lang="en-US" dirty="0" smtClean="0"/>
              <a:t>Need to prepare the future: Higgs property measurements</a:t>
            </a:r>
          </a:p>
          <a:p>
            <a:pPr lvl="1"/>
            <a:r>
              <a:rPr lang="en-US" dirty="0" smtClean="0"/>
              <a:t>Lateral thinking:</a:t>
            </a:r>
          </a:p>
          <a:p>
            <a:pPr lvl="2"/>
            <a:r>
              <a:rPr lang="en-US" dirty="0" smtClean="0"/>
              <a:t> WH/ZH and </a:t>
            </a:r>
            <a:r>
              <a:rPr lang="en-US" dirty="0" err="1" smtClean="0"/>
              <a:t>ttH</a:t>
            </a:r>
            <a:r>
              <a:rPr lang="en-US" dirty="0" smtClean="0"/>
              <a:t> have points of contact with exotics channels</a:t>
            </a:r>
          </a:p>
          <a:p>
            <a:pPr lvl="1"/>
            <a:r>
              <a:rPr lang="en-US" dirty="0" smtClean="0"/>
              <a:t>Continue to increase contribution to CP activity</a:t>
            </a:r>
          </a:p>
          <a:p>
            <a:pPr lvl="2"/>
            <a:r>
              <a:rPr lang="en-US" dirty="0" smtClean="0"/>
              <a:t>H-&gt;bb channels depend critically on trigger, jets and </a:t>
            </a:r>
            <a:r>
              <a:rPr lang="en-US" dirty="0" err="1" smtClean="0"/>
              <a:t>b</a:t>
            </a:r>
            <a:r>
              <a:rPr lang="en-US" dirty="0" smtClean="0"/>
              <a:t>-tagging!</a:t>
            </a:r>
          </a:p>
          <a:p>
            <a:pPr lvl="1"/>
            <a:r>
              <a:rPr lang="en-US" dirty="0" smtClean="0"/>
              <a:t>Timeline: </a:t>
            </a:r>
          </a:p>
          <a:p>
            <a:pPr lvl="2"/>
            <a:r>
              <a:rPr lang="en-US" dirty="0" err="1" smtClean="0"/>
              <a:t>Moslty</a:t>
            </a:r>
            <a:r>
              <a:rPr lang="en-US" dirty="0" smtClean="0"/>
              <a:t> Aiming for September Strategy Meeting</a:t>
            </a:r>
          </a:p>
          <a:p>
            <a:r>
              <a:rPr lang="en-US" dirty="0" smtClean="0"/>
              <a:t>Wishes and Hopes:</a:t>
            </a:r>
          </a:p>
          <a:p>
            <a:pPr lvl="1"/>
            <a:r>
              <a:rPr lang="en-US" dirty="0" smtClean="0"/>
              <a:t>Lots of Monte Carlo! (Preferably MC which reproduces data)</a:t>
            </a:r>
          </a:p>
          <a:p>
            <a:pPr lvl="1"/>
            <a:r>
              <a:rPr lang="en-US" dirty="0" smtClean="0"/>
              <a:t>Great performance from combined performance</a:t>
            </a:r>
          </a:p>
          <a:p>
            <a:pPr lvl="1"/>
            <a:r>
              <a:rPr lang="en-US" dirty="0" smtClean="0"/>
              <a:t>Lots of 2012 data to analyze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85567" y="1713502"/>
            <a:ext cx="3793179" cy="3182530"/>
            <a:chOff x="5397326" y="1713502"/>
            <a:chExt cx="3793179" cy="31825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7326" y="2524622"/>
              <a:ext cx="3682900" cy="23714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9868132">
              <a:off x="7248204" y="2702818"/>
              <a:ext cx="1942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Good Performance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989381">
              <a:off x="7481117" y="3145225"/>
              <a:ext cx="1472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Monte Carlo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8175608">
              <a:off x="6790497" y="2455318"/>
              <a:ext cx="1852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LHC luminosity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202158</TotalTime>
  <Words>425</Words>
  <Application>Microsoft Macintosh PowerPoint</Application>
  <PresentationFormat>On-screen Show (4:3)</PresentationFormat>
  <Paragraphs>72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HSG5: Status, Plans, Wishes &amp; Hopes</vt:lpstr>
      <vt:lpstr>Status</vt:lpstr>
      <vt:lpstr>Plans, wishes and hopes</vt:lpstr>
      <vt:lpstr>Bonus slides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371</cp:revision>
  <cp:lastPrinted>2011-04-11T11:26:17Z</cp:lastPrinted>
  <dcterms:created xsi:type="dcterms:W3CDTF">2012-03-29T08:08:29Z</dcterms:created>
  <dcterms:modified xsi:type="dcterms:W3CDTF">2012-04-09T12:32:55Z</dcterms:modified>
</cp:coreProperties>
</file>