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7" r:id="rId3"/>
    <p:sldId id="273" r:id="rId4"/>
    <p:sldId id="265" r:id="rId5"/>
    <p:sldId id="279" r:id="rId6"/>
    <p:sldId id="286" r:id="rId7"/>
    <p:sldId id="287" r:id="rId8"/>
    <p:sldId id="291" r:id="rId9"/>
    <p:sldId id="285" r:id="rId10"/>
    <p:sldId id="294" r:id="rId11"/>
    <p:sldId id="295" r:id="rId12"/>
    <p:sldId id="296" r:id="rId13"/>
    <p:sldId id="298" r:id="rId14"/>
    <p:sldId id="300" r:id="rId15"/>
    <p:sldId id="302" r:id="rId16"/>
    <p:sldId id="303" r:id="rId17"/>
    <p:sldId id="305" r:id="rId18"/>
    <p:sldId id="306" r:id="rId19"/>
    <p:sldId id="307" r:id="rId20"/>
    <p:sldId id="308" r:id="rId21"/>
    <p:sldId id="276" r:id="rId22"/>
    <p:sldId id="309" r:id="rId23"/>
    <p:sldId id="310" r:id="rId24"/>
    <p:sldId id="275" r:id="rId25"/>
    <p:sldId id="278" r:id="rId26"/>
    <p:sldId id="293" r:id="rId27"/>
    <p:sldId id="263" r:id="rId28"/>
    <p:sldId id="304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0A6E-5F2E-564C-8452-99611736828F}" type="datetimeFigureOut">
              <a:rPr lang="en-US" smtClean="0"/>
              <a:pPr/>
              <a:t>5/1/10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7CEB7-FBC6-4D40-852B-742319F6D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B3F3-9A64-144F-BF45-063893EB8DD3}" type="datetimeFigureOut">
              <a:rPr lang="en-US" smtClean="0"/>
              <a:pPr/>
              <a:t>5/1/10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41B6D-599B-FC4A-A62D-9C3B1FA6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1B6D-599B-FC4A-A62D-9C3B1FA60A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hyperlink" Target="http://indico.cern.ch/conferenceDisplay.py?confId=7418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4" Type="http://schemas.openxmlformats.org/officeDocument/2006/relationships/hyperlink" Target="https://twiki.cern.ch/twiki/bin/view/Atlas/TriggerPhysicsMenu" TargetMode="External"/><Relationship Id="rId4" Type="http://schemas.openxmlformats.org/officeDocument/2006/relationships/hyperlink" Target="https://twiki.cern.ch/twiki/bin/view/Atlas/TrigDecisionTool" TargetMode="External"/><Relationship Id="rId7" Type="http://schemas.openxmlformats.org/officeDocument/2006/relationships/hyperlink" Target="http://atlas-computing.web.cern.ch/atlas-computing/links/nightlyDevDirectory/AtlasOffline/latest_doxygen/InstallArea/doc/TrigAnalysisExamples/html/index.html" TargetMode="External"/><Relationship Id="rId11" Type="http://schemas.openxmlformats.org/officeDocument/2006/relationships/hyperlink" Target="http://atlas-runquery.cern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ki.cern.ch/twiki/bin/view/Atlas/TriggerObjectsMatching" TargetMode="External"/><Relationship Id="rId16" Type="http://schemas.openxmlformats.org/officeDocument/2006/relationships/hyperlink" Target="https://twiki.cern.ch/twiki/bin/view/Atlas/TriggerConfiguration" TargetMode="External"/><Relationship Id="rId8" Type="http://schemas.openxmlformats.org/officeDocument/2006/relationships/hyperlink" Target="https://twiki.cern.ch/twiki/bin/view/AtlasProtected/UserAnalysis" TargetMode="External"/><Relationship Id="rId13" Type="http://schemas.openxmlformats.org/officeDocument/2006/relationships/hyperlink" Target="http://alxr.usatlas.bnl.gov/lxr/source/atlas/Trigger/TrigEvent/TrigEventARA/TrigEventARA/selection.xml" TargetMode="External"/><Relationship Id="rId10" Type="http://schemas.openxmlformats.org/officeDocument/2006/relationships/hyperlink" Target="http://www.cern.ch/triggertool" TargetMode="External"/><Relationship Id="rId5" Type="http://schemas.openxmlformats.org/officeDocument/2006/relationships/hyperlink" Target="http://atlas-computing.web.cern.ch/atlas-computing/links/nightlyDevDirectory/AtlasOffline/latest_doxygen/InstallArea/doc/TrigDecisionTool/html/index.html" TargetMode="External"/><Relationship Id="rId15" Type="http://schemas.openxmlformats.org/officeDocument/2006/relationships/hyperlink" Target="https://twiki.cern.ch/twiki/bin/view/Atlas/TAPMCoreSW" TargetMode="External"/><Relationship Id="rId12" Type="http://schemas.openxmlformats.org/officeDocument/2006/relationships/hyperlink" Target="https://twiki.cern.ch/twiki/bin/view/Atlas/TriggerEDM" TargetMode="External"/><Relationship Id="rId2" Type="http://schemas.openxmlformats.org/officeDocument/2006/relationships/hyperlink" Target="https://twiki.cern.ch/twiki/bin/view/Atlas/TriggerUserPages" TargetMode="External"/><Relationship Id="rId9" Type="http://schemas.openxmlformats.org/officeDocument/2006/relationships/hyperlink" Target="http://trigconf.cern.ch/" TargetMode="External"/><Relationship Id="rId3" Type="http://schemas.openxmlformats.org/officeDocument/2006/relationships/hyperlink" Target="https://twiki.cern.ch/twiki/bin/view/Atlas/TriggerSoftwareTutorialPage" TargetMode="Externa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hyperlink" Target="http://lhc-commissioning.web.cern.ch/lhc-commissioning/luminosity/2010-lumi-estimate.htm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L31TriggerMen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345" y="2130425"/>
            <a:ext cx="4648076" cy="1470025"/>
          </a:xfrm>
        </p:spPr>
        <p:txBody>
          <a:bodyPr>
            <a:normAutofit/>
          </a:bodyPr>
          <a:lstStyle/>
          <a:p>
            <a:pPr algn="l"/>
            <a:r>
              <a:rPr lang="en-US" sz="6000" cap="small" dirty="0" smtClean="0"/>
              <a:t>Trigger News</a:t>
            </a:r>
            <a:endParaRPr lang="en-US" sz="60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5899" y="4617502"/>
            <a:ext cx="4913991" cy="102129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Higgs Working Group Meeting – 29 April 2010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, RHUL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1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3756" y="296334"/>
            <a:ext cx="8686800" cy="48401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Trigger </a:t>
            </a:r>
            <a:r>
              <a:rPr lang="en-US" b="1" dirty="0" smtClean="0"/>
              <a:t>Menus Coordination </a:t>
            </a:r>
            <a:r>
              <a:rPr lang="en-US" dirty="0" smtClean="0"/>
              <a:t>is forum for discussing and approving trigger menus</a:t>
            </a:r>
          </a:p>
          <a:p>
            <a:pPr lvl="1"/>
            <a:r>
              <a:rPr lang="en-US" dirty="0" smtClean="0"/>
              <a:t>Includes detector, </a:t>
            </a:r>
            <a:r>
              <a:rPr lang="en-US" dirty="0" err="1" smtClean="0"/>
              <a:t>comb.perf</a:t>
            </a:r>
            <a:r>
              <a:rPr lang="en-US" dirty="0" smtClean="0"/>
              <a:t>., and physics groups, plus </a:t>
            </a:r>
            <a:r>
              <a:rPr lang="en-US" dirty="0" err="1" smtClean="0"/>
              <a:t>phys.coord</a:t>
            </a:r>
            <a:r>
              <a:rPr lang="en-US" dirty="0" smtClean="0"/>
              <a:t>., data prep. etc </a:t>
            </a:r>
          </a:p>
          <a:p>
            <a:pPr lvl="1"/>
            <a:r>
              <a:rPr lang="en-US" dirty="0" smtClean="0"/>
              <a:t>Higgs Group represented by me</a:t>
            </a:r>
          </a:p>
          <a:p>
            <a:endParaRPr lang="en-US" dirty="0" smtClean="0"/>
          </a:p>
          <a:p>
            <a:r>
              <a:rPr lang="en-US" dirty="0" smtClean="0"/>
              <a:t>“Menu representatives encouraged to discuss trigger strategy and collect feedback from respective groups” </a:t>
            </a:r>
          </a:p>
          <a:p>
            <a:endParaRPr lang="en-US" dirty="0" smtClean="0"/>
          </a:p>
          <a:p>
            <a:r>
              <a:rPr lang="en-US" dirty="0" smtClean="0"/>
              <a:t>For rapid and efficient feedback, essential to have good contact with all ongoing analyses</a:t>
            </a:r>
          </a:p>
          <a:p>
            <a:pPr lvl="1"/>
            <a:r>
              <a:rPr lang="en-US" dirty="0" smtClean="0"/>
              <a:t>Set up </a:t>
            </a:r>
            <a:r>
              <a:rPr lang="en-US" b="1" dirty="0" smtClean="0"/>
              <a:t>network </a:t>
            </a:r>
            <a:r>
              <a:rPr lang="en-US" dirty="0" smtClean="0"/>
              <a:t>of people involved in </a:t>
            </a:r>
            <a:r>
              <a:rPr lang="en-US" b="1" dirty="0" smtClean="0"/>
              <a:t>each analysis</a:t>
            </a:r>
          </a:p>
          <a:p>
            <a:pPr lvl="1"/>
            <a:r>
              <a:rPr lang="en-US" dirty="0" smtClean="0"/>
              <a:t>Not expected to do all (or almost any) trigger studies</a:t>
            </a:r>
          </a:p>
          <a:p>
            <a:pPr lvl="1"/>
            <a:r>
              <a:rPr lang="en-US" dirty="0" smtClean="0"/>
              <a:t>Mostly to know “who to ask”</a:t>
            </a:r>
          </a:p>
          <a:p>
            <a:pPr lvl="1"/>
            <a:r>
              <a:rPr lang="en-US" b="1" dirty="0" smtClean="0"/>
              <a:t>Many thanks </a:t>
            </a:r>
            <a:r>
              <a:rPr lang="en-US" dirty="0" smtClean="0"/>
              <a:t>to all who volunteered for this!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</p:spPr>
        <p:txBody>
          <a:bodyPr/>
          <a:lstStyle/>
          <a:p>
            <a:r>
              <a:rPr lang="en-US" dirty="0" smtClean="0"/>
              <a:t>Trigger Contacts in Analyses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6619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467"/>
                <a:gridCol w="3826933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Higgs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Person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H-&gt;</a:t>
                      </a:r>
                      <a:r>
                        <a:rPr lang="en-US" dirty="0" err="1" smtClean="0"/>
                        <a:t>γγ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Yuan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H-&gt;4l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Diego Rodriguez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H-&gt;2l2tau, H-&gt;2l2nu and H-&gt;2l2b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 Thompson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 (H-&gt;invisible)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Sylvie Brunet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H-&gt;WW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VBF, WH,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inv.)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Gemma</a:t>
                      </a:r>
                      <a:r>
                        <a:rPr lang="en-US" dirty="0" smtClean="0"/>
                        <a:t> Wooden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ττ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-had final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Matthew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Beckingham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Henrik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Nilssen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ττ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hadronic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states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Stefania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Xella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ttH</a:t>
                      </a:r>
                      <a:r>
                        <a:rPr lang="en-US" baseline="0" dirty="0" smtClean="0"/>
                        <a:t> (H-&gt;bb) </a:t>
                      </a:r>
                      <a:r>
                        <a:rPr lang="en-US" baseline="0" dirty="0" err="1" smtClean="0"/>
                        <a:t>semileptonic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Catrin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Bernius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ttH</a:t>
                      </a:r>
                      <a:r>
                        <a:rPr lang="en-US" baseline="0" dirty="0" smtClean="0"/>
                        <a:t> (H-&gt;bb) </a:t>
                      </a:r>
                      <a:r>
                        <a:rPr lang="en-US" baseline="0" dirty="0" err="1" smtClean="0"/>
                        <a:t>hadronic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r>
                        <a:rPr lang="en-US" baseline="0" dirty="0" smtClean="0"/>
                        <a:t> Nash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H+ (light,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hadronic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 </a:t>
                      </a:r>
                      <a:r>
                        <a:rPr lang="en-US" dirty="0" err="1" smtClean="0"/>
                        <a:t>Flechl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H+ (light,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Arnaud Ferrari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H+ (heavy)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 </a:t>
                      </a:r>
                      <a:r>
                        <a:rPr lang="en-US" dirty="0" err="1" smtClean="0"/>
                        <a:t>zur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Nedden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6667" y="1749777"/>
            <a:ext cx="4030133" cy="1382889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Under Discussion:</a:t>
            </a:r>
            <a:br>
              <a:rPr lang="en-US" cap="small" dirty="0" smtClean="0"/>
            </a:br>
            <a:r>
              <a:rPr lang="en-US" cap="small" dirty="0" smtClean="0"/>
              <a:t>the Physics Menu</a:t>
            </a:r>
            <a:endParaRPr lang="en-US" cap="smal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83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Higgs WG Meeting - 29 April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60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584"/>
          </a:xfrm>
        </p:spPr>
        <p:txBody>
          <a:bodyPr>
            <a:normAutofit/>
          </a:bodyPr>
          <a:lstStyle/>
          <a:p>
            <a:r>
              <a:rPr lang="en-US" dirty="0" smtClean="0"/>
              <a:t>Menu Coordination Meeting Today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2" y="1298222"/>
            <a:ext cx="8694115" cy="5058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532" y="917223"/>
            <a:ext cx="869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http://</a:t>
            </a:r>
            <a:r>
              <a:rPr lang="en-US" sz="2400" dirty="0" err="1" smtClean="0">
                <a:solidFill>
                  <a:srgbClr val="000090"/>
                </a:solidFill>
              </a:rPr>
              <a:t>indico.cern.ch/conferenceDisplay.py?confId</a:t>
            </a:r>
            <a:r>
              <a:rPr lang="en-US" sz="2400" dirty="0" smtClean="0">
                <a:solidFill>
                  <a:srgbClr val="000090"/>
                </a:solidFill>
              </a:rPr>
              <a:t>=93130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111" y="4106333"/>
            <a:ext cx="5277556" cy="649111"/>
          </a:xfrm>
          <a:prstGeom prst="rect">
            <a:avLst/>
          </a:prstGeom>
          <a:noFill/>
          <a:ln w="571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73111" y="3414889"/>
            <a:ext cx="5277556" cy="508000"/>
          </a:xfrm>
          <a:prstGeom prst="rect">
            <a:avLst/>
          </a:prstGeom>
          <a:noFill/>
          <a:ln w="571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17" y="1227970"/>
            <a:ext cx="5739483" cy="5493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1"/>
            <a:ext cx="3479798" cy="23650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Primary Physics Triggers as a function of luminosity</a:t>
            </a:r>
          </a:p>
          <a:p>
            <a:r>
              <a:rPr lang="en-US" dirty="0" smtClean="0"/>
              <a:t>Primary trigger </a:t>
            </a:r>
            <a:r>
              <a:rPr lang="en-US" b="1" dirty="0" smtClean="0"/>
              <a:t>mu10</a:t>
            </a:r>
            <a:r>
              <a:rPr lang="en-US" dirty="0" smtClean="0"/>
              <a:t> up to 4x10</a:t>
            </a:r>
            <a:r>
              <a:rPr lang="en-US" baseline="30000" dirty="0" smtClean="0"/>
              <a:t>31</a:t>
            </a:r>
          </a:p>
          <a:p>
            <a:r>
              <a:rPr lang="en-US" dirty="0" smtClean="0"/>
              <a:t>Then move to  </a:t>
            </a:r>
            <a:r>
              <a:rPr lang="en-US" b="1" dirty="0" smtClean="0"/>
              <a:t>mu13</a:t>
            </a:r>
            <a:r>
              <a:rPr lang="en-US" dirty="0" smtClean="0"/>
              <a:t> up to 10</a:t>
            </a:r>
            <a:r>
              <a:rPr lang="en-US" baseline="30000" dirty="0" smtClean="0"/>
              <a:t>32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424" y="579966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Details in </a:t>
            </a:r>
            <a:r>
              <a:rPr lang="en-US" dirty="0" smtClean="0">
                <a:hlinkClick r:id="rId3"/>
              </a:rPr>
              <a:t>http://indico.cern.ch/conferenceDisplay.py?confId=74183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114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65475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Monika </a:t>
            </a:r>
            <a:r>
              <a:rPr lang="en-US" dirty="0" err="1" smtClean="0"/>
              <a:t>Wielers</a:t>
            </a:r>
            <a:endParaRPr lang="en-US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4189589" y="108945"/>
            <a:ext cx="4727222" cy="58477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Note: zero pileup assumed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06765"/>
            <a:ext cx="8572500" cy="65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65475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Monika </a:t>
            </a:r>
            <a:r>
              <a:rPr lang="en-US" dirty="0" err="1" smtClean="0"/>
              <a:t>Wielers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8194"/>
            <a:ext cx="8229600" cy="699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Missing 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089" y="973668"/>
            <a:ext cx="8686800" cy="21731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hope is to have xe30 </a:t>
            </a:r>
            <a:r>
              <a:rPr lang="en-US" dirty="0" err="1" smtClean="0"/>
              <a:t>unprescaled</a:t>
            </a:r>
            <a:r>
              <a:rPr lang="en-US" dirty="0" smtClean="0"/>
              <a:t> up to a luminosity of 10</a:t>
            </a:r>
            <a:r>
              <a:rPr lang="en-US" baseline="30000" dirty="0" smtClean="0"/>
              <a:t>31</a:t>
            </a:r>
            <a:endParaRPr lang="en-US" dirty="0" smtClean="0"/>
          </a:p>
          <a:p>
            <a:r>
              <a:rPr lang="en-US" dirty="0" smtClean="0"/>
              <a:t>An inclusive bandwidth of 20Hz was requested so that xe30 can remain </a:t>
            </a:r>
            <a:r>
              <a:rPr lang="en-US" dirty="0" err="1" smtClean="0"/>
              <a:t>unprescaled</a:t>
            </a:r>
            <a:r>
              <a:rPr lang="en-US" dirty="0" smtClean="0"/>
              <a:t> up to 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Current bandwidth allows running XE15 </a:t>
            </a:r>
            <a:r>
              <a:rPr lang="en-US" dirty="0" err="1" smtClean="0"/>
              <a:t>unprescaled</a:t>
            </a:r>
            <a:r>
              <a:rPr lang="en-US" dirty="0" smtClean="0"/>
              <a:t> up to 10</a:t>
            </a:r>
            <a:r>
              <a:rPr lang="en-US" baseline="30000" dirty="0" smtClean="0"/>
              <a:t>30 </a:t>
            </a:r>
            <a:r>
              <a:rPr lang="en-US" dirty="0" smtClean="0"/>
              <a:t>(around 15Hz)</a:t>
            </a:r>
            <a:endParaRPr lang="en-US" baseline="30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39" y="2836333"/>
            <a:ext cx="4962250" cy="3590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7222" y="5757333"/>
            <a:ext cx="12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D.Casadei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66889"/>
            <a:ext cx="8885044" cy="5689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7022" y="6055953"/>
            <a:ext cx="174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Stefania</a:t>
            </a:r>
            <a:r>
              <a:rPr lang="en-US" dirty="0" smtClean="0"/>
              <a:t> </a:t>
            </a:r>
            <a:r>
              <a:rPr lang="en-US" dirty="0" err="1" smtClean="0"/>
              <a:t>Xella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900"/>
            <a:ext cx="9144000" cy="5736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89" y="62568"/>
            <a:ext cx="21336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Work in progress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6352143"/>
            <a:ext cx="174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Stefania</a:t>
            </a:r>
            <a:r>
              <a:rPr lang="en-US" dirty="0" smtClean="0"/>
              <a:t> </a:t>
            </a:r>
            <a:r>
              <a:rPr lang="en-US" dirty="0" err="1" smtClean="0"/>
              <a:t>Xella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10632"/>
            <a:ext cx="9144001" cy="38425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Outlook	</a:t>
            </a:r>
            <a:endParaRPr lang="en-US" cap="small" dirty="0"/>
          </a:p>
        </p:txBody>
      </p:sp>
      <p:sp useBgFill="1"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03690" y="2779889"/>
            <a:ext cx="6096000" cy="20461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LHC plans (well… LHC plans today)</a:t>
            </a:r>
          </a:p>
          <a:p>
            <a:r>
              <a:rPr lang="en-US" dirty="0" smtClean="0"/>
              <a:t>Update on trigger status and plans</a:t>
            </a:r>
          </a:p>
          <a:p>
            <a:r>
              <a:rPr lang="en-US" dirty="0" smtClean="0"/>
              <a:t>Trigger contacts in Higgs analyses </a:t>
            </a:r>
          </a:p>
          <a:p>
            <a:r>
              <a:rPr lang="en-US" dirty="0" smtClean="0"/>
              <a:t>Plans for Physics menu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3" y="80451"/>
            <a:ext cx="8792671" cy="673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Higgs WG Meeting - 29 April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4566904" cy="6867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118533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 smtClean="0"/>
              <a:t>Conclusions</a:t>
            </a:r>
            <a:endParaRPr lang="en-US" sz="54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355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increasing LHC luminosity means the HLT will soon need to actively reject events</a:t>
            </a:r>
          </a:p>
          <a:p>
            <a:endParaRPr lang="en-US" dirty="0" smtClean="0"/>
          </a:p>
          <a:p>
            <a:r>
              <a:rPr lang="en-US" dirty="0" smtClean="0"/>
              <a:t>Moving from commissioning menu to physics menu</a:t>
            </a:r>
          </a:p>
          <a:p>
            <a:endParaRPr lang="en-US" dirty="0" smtClean="0"/>
          </a:p>
          <a:p>
            <a:r>
              <a:rPr lang="en-US" dirty="0" smtClean="0"/>
              <a:t>Relying on trigger contact people in analyses to spread information on trigger strategy </a:t>
            </a:r>
          </a:p>
          <a:p>
            <a:endParaRPr lang="en-US" dirty="0" smtClean="0"/>
          </a:p>
          <a:p>
            <a:r>
              <a:rPr lang="en-US" dirty="0" smtClean="0"/>
              <a:t>Input welcome!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Higgs WG Meeting - 29 April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118533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 smtClean="0"/>
              <a:t>Backup Slides</a:t>
            </a:r>
            <a:endParaRPr lang="en-US" sz="54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08" y="-8922"/>
            <a:ext cx="9164408" cy="6195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506130" y="4758145"/>
            <a:ext cx="355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B.Gorini</a:t>
            </a:r>
            <a:r>
              <a:rPr lang="en-US" dirty="0" smtClean="0"/>
              <a:t> – ATLAS weekly 27/4.2010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077370" y="5229238"/>
            <a:ext cx="255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 weekly 27/4.2010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7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from 15.5.X to 15.6.9.Y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72444"/>
            <a:ext cx="4648200" cy="5461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Summary:</a:t>
            </a:r>
          </a:p>
          <a:p>
            <a:pPr>
              <a:buNone/>
            </a:pPr>
            <a:r>
              <a:rPr lang="en-US" dirty="0" smtClean="0"/>
              <a:t>– </a:t>
            </a:r>
            <a:r>
              <a:rPr lang="en-US" b="1" dirty="0" smtClean="0"/>
              <a:t>many changes make commissioning the HLT </a:t>
            </a:r>
            <a:r>
              <a:rPr lang="en-US" b="1" dirty="0" err="1" smtClean="0"/>
              <a:t>w.r.t</a:t>
            </a:r>
            <a:r>
              <a:rPr lang="en-US" b="1" dirty="0" smtClean="0"/>
              <a:t>. offline much harder</a:t>
            </a:r>
            <a:r>
              <a:rPr lang="en-US" dirty="0" smtClean="0"/>
              <a:t> </a:t>
            </a:r>
            <a:r>
              <a:rPr lang="en-US" b="1" dirty="0" smtClean="0"/>
              <a:t>to understand the efficiency of the EF in particular</a:t>
            </a:r>
          </a:p>
          <a:p>
            <a:pPr>
              <a:buNone/>
            </a:pPr>
            <a:r>
              <a:rPr lang="en-US" dirty="0" smtClean="0"/>
              <a:t>• ID ~100 tag changes, Tracking ~50 tag changes</a:t>
            </a:r>
          </a:p>
          <a:p>
            <a:pPr>
              <a:buNone/>
            </a:pPr>
            <a:r>
              <a:rPr lang="en-US" dirty="0" smtClean="0"/>
              <a:t>– most are multiple updates and most are used in the trigger.</a:t>
            </a:r>
          </a:p>
          <a:p>
            <a:pPr>
              <a:buNone/>
            </a:pPr>
            <a:r>
              <a:rPr lang="en-US" dirty="0" smtClean="0"/>
              <a:t>– Performance tweaks, especially for low pt tracking., and EDM interface changes.</a:t>
            </a:r>
          </a:p>
          <a:p>
            <a:pPr>
              <a:buNone/>
            </a:pPr>
            <a:r>
              <a:rPr lang="en-US" dirty="0" smtClean="0"/>
              <a:t>• Some minor changes to the persistent classes for the </a:t>
            </a:r>
            <a:r>
              <a:rPr lang="en-US" dirty="0" err="1" smtClean="0"/>
              <a:t>muon</a:t>
            </a:r>
            <a:r>
              <a:rPr lang="en-US" dirty="0" smtClean="0"/>
              <a:t> EDM, which may improve online</a:t>
            </a:r>
          </a:p>
          <a:p>
            <a:pPr>
              <a:buNone/>
            </a:pPr>
            <a:r>
              <a:rPr lang="en-US" dirty="0" smtClean="0"/>
              <a:t>performance but definitely improve ESD/AOD/DPD i/o performance. Not especially needed online.</a:t>
            </a:r>
          </a:p>
          <a:p>
            <a:pPr>
              <a:buNone/>
            </a:pPr>
            <a:r>
              <a:rPr lang="en-US" dirty="0" smtClean="0"/>
              <a:t>• Tau: the 'current safe tau offline optimization‘ due to change soon, not necessarily in Tier0</a:t>
            </a:r>
          </a:p>
          <a:p>
            <a:pPr>
              <a:buNone/>
            </a:pPr>
            <a:r>
              <a:rPr lang="en-US" dirty="0" smtClean="0"/>
              <a:t>• Many </a:t>
            </a:r>
            <a:r>
              <a:rPr lang="en-US" dirty="0" err="1" smtClean="0"/>
              <a:t>calo</a:t>
            </a:r>
            <a:r>
              <a:rPr lang="en-US" dirty="0" smtClean="0"/>
              <a:t> and tau </a:t>
            </a:r>
            <a:r>
              <a:rPr lang="en-US" dirty="0" err="1" smtClean="0"/>
              <a:t>reco</a:t>
            </a:r>
            <a:r>
              <a:rPr lang="en-US" dirty="0" smtClean="0"/>
              <a:t> changes, hard to tell effect from </a:t>
            </a:r>
            <a:r>
              <a:rPr lang="en-US" dirty="0" err="1" smtClean="0"/>
              <a:t>ChangeLog</a:t>
            </a:r>
            <a:r>
              <a:rPr lang="en-US" dirty="0" smtClean="0"/>
              <a:t>, so request reprocessing.</a:t>
            </a:r>
          </a:p>
          <a:p>
            <a:pPr>
              <a:buNone/>
            </a:pPr>
            <a:r>
              <a:rPr lang="en-US" dirty="0" smtClean="0"/>
              <a:t>• Jets: new offline jet software brings the data-based JES and anti-</a:t>
            </a:r>
            <a:r>
              <a:rPr lang="en-US" dirty="0" err="1" smtClean="0"/>
              <a:t>kT</a:t>
            </a:r>
            <a:r>
              <a:rPr lang="en-US" dirty="0" smtClean="0"/>
              <a:t> jet algorithm , move to EM energy scale. Some of this could be back-ported.</a:t>
            </a:r>
          </a:p>
          <a:p>
            <a:pPr>
              <a:buNone/>
            </a:pPr>
            <a:r>
              <a:rPr lang="en-US" dirty="0" smtClean="0"/>
              <a:t>• MET: few things (robustness fixes for higher </a:t>
            </a:r>
            <a:r>
              <a:rPr lang="en-US" dirty="0" err="1" smtClean="0"/>
              <a:t>lumi</a:t>
            </a:r>
            <a:r>
              <a:rPr lang="en-US" dirty="0" smtClean="0"/>
              <a:t>) they would like to either back port or get by moving to 15.6.9.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Muons</a:t>
            </a:r>
            <a:r>
              <a:rPr lang="en-US" dirty="0" smtClean="0"/>
              <a:t>: major changes in offline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reco</a:t>
            </a:r>
            <a:r>
              <a:rPr lang="en-US" dirty="0" smtClean="0"/>
              <a:t> which affect EF &amp; EDM, in particular would reduce EF timeouts. Would prefer to move to 15.6.9 but back port looks possible.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Conclusions from this:</a:t>
            </a:r>
          </a:p>
          <a:p>
            <a:pPr>
              <a:buNone/>
            </a:pPr>
            <a:r>
              <a:rPr lang="en-US" dirty="0" smtClean="0"/>
              <a:t>– </a:t>
            </a:r>
            <a:r>
              <a:rPr lang="en-US" b="1" dirty="0" smtClean="0"/>
              <a:t>Strong cases to move to 15.6.9 from tracking, ID and </a:t>
            </a:r>
            <a:r>
              <a:rPr lang="en-US" b="1" dirty="0" err="1" smtClean="0"/>
              <a:t>muon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dirty="0" smtClean="0"/>
              <a:t>– </a:t>
            </a:r>
            <a:r>
              <a:rPr lang="en-US" b="1" dirty="0" smtClean="0"/>
              <a:t>Requests to run tests with 15.6.9 to get more feedback from the</a:t>
            </a:r>
          </a:p>
          <a:p>
            <a:pPr>
              <a:buNone/>
            </a:pPr>
            <a:r>
              <a:rPr lang="en-US" b="1" dirty="0" smtClean="0"/>
              <a:t>signature groups.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72444"/>
            <a:ext cx="4495800" cy="505371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Pro</a:t>
            </a:r>
          </a:p>
          <a:p>
            <a:pPr>
              <a:buNone/>
            </a:pPr>
            <a:r>
              <a:rPr lang="en-US" dirty="0" smtClean="0"/>
              <a:t>– Useful/essential for HLT commissioning to have very similar EF &amp; </a:t>
            </a:r>
            <a:r>
              <a:rPr lang="en-US" dirty="0" err="1" smtClean="0"/>
              <a:t>Reco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 HLT and Tier0</a:t>
            </a:r>
          </a:p>
          <a:p>
            <a:pPr>
              <a:buNone/>
            </a:pPr>
            <a:r>
              <a:rPr lang="en-US" dirty="0" smtClean="0"/>
              <a:t>• June already too late though?</a:t>
            </a:r>
          </a:p>
          <a:p>
            <a:pPr>
              <a:buNone/>
            </a:pPr>
            <a:r>
              <a:rPr lang="en-US" dirty="0" smtClean="0"/>
              <a:t>– Useful to have HLT online and MC with much closer release, for</a:t>
            </a:r>
          </a:p>
          <a:p>
            <a:pPr>
              <a:buNone/>
            </a:pPr>
            <a:r>
              <a:rPr lang="en-US" dirty="0" smtClean="0"/>
              <a:t>analysis</a:t>
            </a:r>
          </a:p>
          <a:p>
            <a:pPr>
              <a:buNone/>
            </a:pPr>
            <a:r>
              <a:rPr lang="en-US" dirty="0" smtClean="0"/>
              <a:t>– Validation of physics </a:t>
            </a:r>
            <a:r>
              <a:rPr lang="en-US" dirty="0" err="1" smtClean="0"/>
              <a:t>perf</a:t>
            </a:r>
            <a:r>
              <a:rPr lang="en-US" dirty="0" smtClean="0"/>
              <a:t> in 15.6.9 by signature groups has been very</a:t>
            </a:r>
          </a:p>
          <a:p>
            <a:pPr>
              <a:buNone/>
            </a:pPr>
            <a:r>
              <a:rPr lang="en-US" dirty="0" smtClean="0"/>
              <a:t>thorough, for MC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Con</a:t>
            </a:r>
          </a:p>
          <a:p>
            <a:pPr>
              <a:buNone/>
            </a:pPr>
            <a:r>
              <a:rPr lang="en-US" dirty="0" smtClean="0"/>
              <a:t>– 15.5.7 very well validated for online use </a:t>
            </a:r>
            <a:r>
              <a:rPr lang="en-US" dirty="0" err="1" smtClean="0"/>
              <a:t>w.r.t</a:t>
            </a:r>
            <a:r>
              <a:rPr lang="en-US" dirty="0" smtClean="0"/>
              <a:t>. technical issues, while</a:t>
            </a:r>
          </a:p>
          <a:p>
            <a:pPr>
              <a:buNone/>
            </a:pPr>
            <a:r>
              <a:rPr lang="en-US" dirty="0" smtClean="0"/>
              <a:t>15.6.9 is not; would take some time and effort</a:t>
            </a:r>
          </a:p>
          <a:p>
            <a:pPr>
              <a:buNone/>
            </a:pPr>
            <a:r>
              <a:rPr lang="en-US" dirty="0" smtClean="0"/>
              <a:t>– Would not be great time to switch release after HLT commissioning</a:t>
            </a:r>
          </a:p>
          <a:p>
            <a:pPr>
              <a:buNone/>
            </a:pPr>
            <a:r>
              <a:rPr lang="en-US" dirty="0" smtClean="0"/>
              <a:t>has started. But still sooner is better than later.</a:t>
            </a:r>
          </a:p>
          <a:p>
            <a:pPr>
              <a:buNone/>
            </a:pPr>
            <a:r>
              <a:rPr lang="en-US" dirty="0" smtClean="0"/>
              <a:t>– Unknown how </a:t>
            </a:r>
            <a:r>
              <a:rPr lang="en-US" dirty="0" err="1" smtClean="0"/>
              <a:t>reco</a:t>
            </a:r>
            <a:r>
              <a:rPr lang="en-US" dirty="0" smtClean="0"/>
              <a:t> will respond to higher </a:t>
            </a:r>
            <a:r>
              <a:rPr lang="en-US" dirty="0" err="1" smtClean="0"/>
              <a:t>lumi</a:t>
            </a:r>
            <a:r>
              <a:rPr lang="en-US" dirty="0" smtClean="0"/>
              <a:t>. If Tier0 doesn’t</a:t>
            </a:r>
          </a:p>
          <a:p>
            <a:pPr>
              <a:buNone/>
            </a:pPr>
            <a:r>
              <a:rPr lang="en-US" dirty="0" smtClean="0"/>
              <a:t>effectively freeze at 15.6.9 for the rest of the year we gradually lose</a:t>
            </a:r>
          </a:p>
          <a:p>
            <a:pPr>
              <a:buNone/>
            </a:pPr>
            <a:r>
              <a:rPr lang="en-US" dirty="0" smtClean="0"/>
              <a:t>the “closer” advantages above.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" y="70555"/>
            <a:ext cx="9061450" cy="66513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1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35" y="1020763"/>
            <a:ext cx="4287785" cy="5700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076" y="4724400"/>
            <a:ext cx="2032000" cy="15412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934200" y="1295400"/>
            <a:ext cx="1905000" cy="990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>
              <a:latin typeface="Courier"/>
              <a:ea typeface="+mj-ea"/>
              <a:cs typeface="Courier"/>
            </a:endParaRPr>
          </a:p>
          <a:p>
            <a:pPr>
              <a:spcBef>
                <a:spcPct val="0"/>
              </a:spcBef>
            </a:pPr>
            <a:r>
              <a:rPr lang="en-US" sz="1100" dirty="0" smtClean="0"/>
              <a:t>Missing in this table</a:t>
            </a:r>
            <a:br>
              <a:rPr lang="en-US" sz="1100" dirty="0" smtClean="0"/>
            </a:br>
            <a:r>
              <a:rPr lang="en-US" sz="1100" u="sng" dirty="0" smtClean="0"/>
              <a:t>Primary</a:t>
            </a:r>
            <a:r>
              <a:rPr lang="en-US" sz="1100" dirty="0" smtClean="0"/>
              <a:t>:</a:t>
            </a:r>
            <a:br>
              <a:rPr lang="en-US" sz="1100" dirty="0" smtClean="0"/>
            </a:br>
            <a:r>
              <a:rPr lang="en-US" sz="1100" dirty="0" smtClean="0"/>
              <a:t>MU4_MV</a:t>
            </a:r>
            <a:br>
              <a:rPr lang="en-US" sz="1100" dirty="0" smtClean="0"/>
            </a:br>
            <a:r>
              <a:rPr lang="en-US" sz="1100" u="sng" dirty="0" smtClean="0"/>
              <a:t>Supporting</a:t>
            </a:r>
            <a:r>
              <a:rPr lang="en-US" sz="1100" dirty="0" smtClean="0"/>
              <a:t>:</a:t>
            </a:r>
            <a:br>
              <a:rPr lang="en-US" sz="1100" dirty="0" smtClean="0"/>
            </a:br>
            <a:r>
              <a:rPr lang="en-US" sz="1100" dirty="0" smtClean="0"/>
              <a:t>EF_mu4_MB2_noL2_EFFS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j-ea"/>
              <a:cs typeface="Courie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>
              <a:latin typeface="Courier"/>
              <a:ea typeface="+mj-ea"/>
              <a:cs typeface="Courier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8300" y="1143000"/>
            <a:ext cx="1917700" cy="3505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primary=mu6_MSonly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  mu4_MSonly PS=10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/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primary=mu6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  mu4 PS=10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/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primary=mu10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/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 &lt; 10*31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  mu4 PS=8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  mu6 PS=6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/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10**31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  mu4 PS=200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  mu6 PS=100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/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primary=mu13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  mu6 PS=100</a:t>
            </a:r>
            <a:b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</a:b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Courier"/>
              </a:rPr>
              <a:t>  mu10 PS=10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j-ea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856111"/>
            <a:ext cx="143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Oh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Trigger user info: 	</a:t>
            </a:r>
            <a:r>
              <a:rPr lang="en-US" dirty="0" smtClean="0">
                <a:hlinkClick r:id="rId2"/>
              </a:rPr>
              <a:t>https://twiki.cern.ch/twiki/bin/view/Atlas/TriggerUserPages</a:t>
            </a:r>
            <a:r>
              <a:rPr lang="en-US" dirty="0" smtClean="0"/>
              <a:t> </a:t>
            </a:r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Tutorials: 	</a:t>
            </a:r>
            <a:r>
              <a:rPr lang="en-US" dirty="0" smtClean="0">
                <a:hlinkClick r:id="rId3"/>
              </a:rPr>
              <a:t>https://twiki.cern.ch/twiki/bin/view/Atlas/TriggerSoftwareTutorialPage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TDT </a:t>
            </a:r>
            <a:r>
              <a:rPr lang="en-US" dirty="0" err="1" smtClean="0"/>
              <a:t>Twiki</a:t>
            </a:r>
            <a:r>
              <a:rPr lang="en-US" dirty="0" smtClean="0"/>
              <a:t>: 	</a:t>
            </a:r>
            <a:r>
              <a:rPr lang="en-US" dirty="0" smtClean="0">
                <a:hlinkClick r:id="rId4"/>
              </a:rPr>
              <a:t>https://twiki.cern.ch/twiki/bin/view/Atlas/TrigDecisionTool</a:t>
            </a:r>
            <a:r>
              <a:rPr lang="en-US" dirty="0" smtClean="0"/>
              <a:t> </a:t>
            </a:r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TDT </a:t>
            </a:r>
            <a:r>
              <a:rPr lang="en-US" dirty="0" err="1" smtClean="0"/>
              <a:t>Doxygen</a:t>
            </a:r>
            <a:r>
              <a:rPr lang="en-US" dirty="0" smtClean="0"/>
              <a:t>: 	</a:t>
            </a:r>
            <a:r>
              <a:rPr lang="en-US" dirty="0" smtClean="0">
                <a:hlinkClick r:id="rId5"/>
              </a:rPr>
              <a:t>http://atlas-computing.web.cern.ch/atlas-computing/links/nightlyDevDirectory/AtlasOffline/latest_doxygen/InstallArea/doc//TrigDecisionTool/html/index.html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Trigger </a:t>
            </a:r>
            <a:r>
              <a:rPr lang="en-US" dirty="0" err="1" smtClean="0"/>
              <a:t>obj</a:t>
            </a:r>
            <a:r>
              <a:rPr lang="en-US" dirty="0" smtClean="0"/>
              <a:t> matching:	</a:t>
            </a:r>
            <a:r>
              <a:rPr lang="en-US" dirty="0" smtClean="0">
                <a:hlinkClick r:id="rId6"/>
              </a:rPr>
              <a:t>https://twiki.cern.ch/twiki/bin/view/Atlas/TriggerObjectsMatching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TrigAnalysisExample</a:t>
            </a:r>
            <a:r>
              <a:rPr lang="en-US" dirty="0" smtClean="0"/>
              <a:t>:	</a:t>
            </a:r>
            <a:r>
              <a:rPr lang="en-US" dirty="0" smtClean="0">
                <a:hlinkClick r:id="rId7"/>
              </a:rPr>
              <a:t>http://atlas-computing.web.cern.ch/atlas-computing/links/nightlyDevDirectory/AtlasOffline/latest_doxygen/InstallArea/doc/TrigAnalysisExamples/html/index.html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UserAnalysis</a:t>
            </a:r>
            <a:r>
              <a:rPr lang="en-US" dirty="0" smtClean="0"/>
              <a:t> example: 	</a:t>
            </a:r>
            <a:r>
              <a:rPr lang="en-US" dirty="0" smtClean="0">
                <a:hlinkClick r:id="rId8"/>
              </a:rPr>
              <a:t>https://twiki.cern.ch/twiki/bin/view/AtlasProtected/UserAnalysis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Trigger Configuration:	</a:t>
            </a:r>
            <a:r>
              <a:rPr lang="en-US" dirty="0" smtClean="0">
                <a:solidFill>
                  <a:srgbClr val="0070C0"/>
                </a:solidFill>
                <a:hlinkClick r:id="rId9"/>
              </a:rPr>
              <a:t>http://trigconf.cern.ch</a:t>
            </a:r>
            <a:endParaRPr lang="en-US" dirty="0" smtClean="0">
              <a:solidFill>
                <a:srgbClr val="0070C0"/>
              </a:solidFill>
            </a:endParaRPr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TriggerTool</a:t>
            </a:r>
            <a:r>
              <a:rPr lang="en-US" dirty="0" smtClean="0"/>
              <a:t>:	</a:t>
            </a:r>
            <a:r>
              <a:rPr lang="en-US" dirty="0" smtClean="0">
                <a:hlinkClick r:id="rId10"/>
              </a:rPr>
              <a:t>http://www.cern.ch/triggertool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Run query:	</a:t>
            </a:r>
            <a:r>
              <a:rPr lang="en-US" dirty="0" smtClean="0">
                <a:hlinkClick r:id="rId11"/>
              </a:rPr>
              <a:t>http://atlas-runquery.cern.ch/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Trigger EDM: 	</a:t>
            </a:r>
            <a:r>
              <a:rPr lang="en-US" dirty="0" smtClean="0">
                <a:hlinkClick r:id="rId12"/>
              </a:rPr>
              <a:t>https://twiki.cern.ch/twiki/bin/view/Atlas/TriggerEDM</a:t>
            </a:r>
            <a:r>
              <a:rPr lang="en-US" dirty="0" smtClean="0"/>
              <a:t>, </a:t>
            </a:r>
            <a:r>
              <a:rPr lang="en-US" dirty="0" smtClean="0">
                <a:hlinkClick r:id="rId13"/>
              </a:rPr>
              <a:t>http://alxr.usatlas.bnl.gov/lxr/source/atlas/Trigger/TrigEvent/TrigEventARA/TrigEventARA/selection.xml</a:t>
            </a:r>
            <a:r>
              <a:rPr lang="en-US" dirty="0" smtClean="0"/>
              <a:t> </a:t>
            </a:r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TriggerMenu</a:t>
            </a:r>
            <a:r>
              <a:rPr lang="en-US" dirty="0" smtClean="0"/>
              <a:t> group: 	</a:t>
            </a:r>
            <a:r>
              <a:rPr lang="en-US" dirty="0" smtClean="0">
                <a:hlinkClick r:id="rId14"/>
              </a:rPr>
              <a:t>https://twiki.cern.ch/twiki/bin/view/Atlas/TriggerPhysicsMenu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TriggerSW</a:t>
            </a:r>
            <a:r>
              <a:rPr lang="en-US" dirty="0" smtClean="0"/>
              <a:t> group:	</a:t>
            </a:r>
            <a:r>
              <a:rPr lang="en-US" dirty="0" smtClean="0">
                <a:hlinkClick r:id="rId15"/>
              </a:rPr>
              <a:t>https://twiki.cern.ch/twiki/bin/view/Atlas/TAPMCoreSW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TriggerConfig</a:t>
            </a:r>
            <a:r>
              <a:rPr lang="en-US" dirty="0" smtClean="0"/>
              <a:t> group: 	</a:t>
            </a:r>
            <a:r>
              <a:rPr lang="en-US" dirty="0" smtClean="0">
                <a:hlinkClick r:id="rId16"/>
              </a:rPr>
              <a:t>https://twiki.cern.ch/twiki/bin/view/Atlas/TriggerConfiguration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Help on e-groups: 	</a:t>
            </a:r>
            <a:r>
              <a:rPr lang="en-US" u="sng" dirty="0" err="1" smtClean="0">
                <a:solidFill>
                  <a:srgbClr val="0000FF"/>
                </a:solidFill>
              </a:rPr>
              <a:t>hn</a:t>
            </a:r>
            <a:r>
              <a:rPr lang="en-US" u="sng" dirty="0" smtClean="0">
                <a:solidFill>
                  <a:srgbClr val="0000FF"/>
                </a:solidFill>
              </a:rPr>
              <a:t>-atlas-</a:t>
            </a:r>
            <a:r>
              <a:rPr lang="en-US" u="sng" dirty="0" err="1" smtClean="0">
                <a:solidFill>
                  <a:srgbClr val="0000FF"/>
                </a:solidFill>
              </a:rPr>
              <a:t>TriggerHelp</a:t>
            </a:r>
            <a:r>
              <a:rPr lang="en-US" u="sng" dirty="0" smtClean="0">
                <a:solidFill>
                  <a:srgbClr val="0000FF"/>
                </a:solidFill>
              </a:rPr>
              <a:t> at cern.ch</a:t>
            </a:r>
            <a:endParaRPr lang="en-US" dirty="0" smtClean="0"/>
          </a:p>
          <a:p>
            <a:pPr marL="2001838" indent="-1941513">
              <a:tabLst>
                <a:tab pos="2001838" algn="l"/>
              </a:tabLs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8849"/>
            <a:ext cx="8458200" cy="2654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68110"/>
            <a:ext cx="8768013" cy="315087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LHC is only just learning to walk, but soon it will be running!</a:t>
            </a:r>
          </a:p>
          <a:p>
            <a:r>
              <a:rPr lang="en-US" dirty="0" smtClean="0"/>
              <a:t>First LHC high-energy run on March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Last week running routinely at </a:t>
            </a:r>
            <a:r>
              <a:rPr lang="en-US" b="1" dirty="0" smtClean="0"/>
              <a:t>10</a:t>
            </a:r>
            <a:r>
              <a:rPr lang="en-US" b="1" baseline="30000" dirty="0" smtClean="0"/>
              <a:t>27</a:t>
            </a:r>
            <a:r>
              <a:rPr lang="en-US" b="1" dirty="0" smtClean="0"/>
              <a:t> cm</a:t>
            </a:r>
            <a:r>
              <a:rPr lang="en-US" b="1" baseline="30000" dirty="0" smtClean="0"/>
              <a:t>-2</a:t>
            </a:r>
            <a:r>
              <a:rPr lang="en-US" b="1" dirty="0" smtClean="0"/>
              <a:t> s</a:t>
            </a:r>
            <a:r>
              <a:rPr lang="en-US" b="1" baseline="30000" dirty="0" smtClean="0"/>
              <a:t>-1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b="1" dirty="0" smtClean="0"/>
              <a:t>stable-beams</a:t>
            </a:r>
            <a:r>
              <a:rPr lang="en-US" dirty="0" smtClean="0"/>
              <a:t> flag  </a:t>
            </a:r>
          </a:p>
          <a:p>
            <a:r>
              <a:rPr lang="en-US" dirty="0" smtClean="0"/>
              <a:t>Crossed the </a:t>
            </a:r>
            <a:r>
              <a:rPr lang="en-US" b="1" dirty="0" smtClean="0"/>
              <a:t>10</a:t>
            </a:r>
            <a:r>
              <a:rPr lang="en-US" b="1" baseline="30000" dirty="0" smtClean="0"/>
              <a:t>28</a:t>
            </a:r>
            <a:r>
              <a:rPr lang="en-US" b="1" dirty="0" smtClean="0"/>
              <a:t> cm</a:t>
            </a:r>
            <a:r>
              <a:rPr lang="en-US" b="1" baseline="30000" dirty="0" smtClean="0"/>
              <a:t>-2</a:t>
            </a:r>
            <a:r>
              <a:rPr lang="en-US" b="1" dirty="0" smtClean="0"/>
              <a:t> s</a:t>
            </a:r>
            <a:r>
              <a:rPr lang="en-US" b="1" baseline="30000" dirty="0" smtClean="0"/>
              <a:t>-1 </a:t>
            </a:r>
            <a:r>
              <a:rPr lang="en-US" dirty="0" smtClean="0"/>
              <a:t>line with squeezed, stable beams this weekend</a:t>
            </a:r>
          </a:p>
          <a:p>
            <a:r>
              <a:rPr lang="en-US" dirty="0" smtClean="0"/>
              <a:t>Might achieve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as early as June</a:t>
            </a:r>
          </a:p>
          <a:p>
            <a:r>
              <a:rPr lang="en-US" dirty="0" smtClean="0"/>
              <a:t>Should take about 3 months to go from 10</a:t>
            </a:r>
            <a:r>
              <a:rPr lang="en-US" baseline="30000" dirty="0" smtClean="0"/>
              <a:t>30</a:t>
            </a:r>
            <a:r>
              <a:rPr lang="en-US" dirty="0" smtClean="0"/>
              <a:t> to a few times 10</a:t>
            </a:r>
            <a:r>
              <a:rPr lang="en-US" baseline="30000" dirty="0" smtClean="0"/>
              <a:t>31</a:t>
            </a:r>
            <a:r>
              <a:rPr lang="en-US" dirty="0" smtClean="0"/>
              <a:t> or 10</a:t>
            </a:r>
            <a:r>
              <a:rPr lang="en-US" baseline="30000" dirty="0" smtClean="0"/>
              <a:t>32 </a:t>
            </a:r>
          </a:p>
          <a:p>
            <a:r>
              <a:rPr lang="en-US" dirty="0" smtClean="0"/>
              <a:t>Luminosity will double every ~2  weeks!!!</a:t>
            </a:r>
          </a:p>
          <a:p>
            <a:r>
              <a:rPr lang="en-US" dirty="0" smtClean="0"/>
              <a:t>Collected just over </a:t>
            </a:r>
            <a:r>
              <a:rPr lang="en-US" b="1" dirty="0" smtClean="0"/>
              <a:t>1 nb</a:t>
            </a:r>
            <a:r>
              <a:rPr lang="en-US" b="1" baseline="30000" dirty="0" smtClean="0"/>
              <a:t>‐1</a:t>
            </a:r>
            <a:r>
              <a:rPr lang="en-US" dirty="0" smtClean="0"/>
              <a:t> with stable beams so far </a:t>
            </a:r>
          </a:p>
          <a:p>
            <a:pPr lvl="1"/>
            <a:r>
              <a:rPr lang="en-US" dirty="0" smtClean="0"/>
              <a:t>Expect 1000,000 times more until the end of the 2010 – 2011 run…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296333" y="3399615"/>
            <a:ext cx="4233333" cy="2993921"/>
            <a:chOff x="4684889" y="954097"/>
            <a:chExt cx="4233333" cy="2993921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4889" y="954097"/>
              <a:ext cx="4233333" cy="29939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450666" y="1837225"/>
              <a:ext cx="1298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27</a:t>
              </a:r>
              <a:r>
                <a:rPr lang="en-US" dirty="0" smtClean="0"/>
                <a:t> cm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 s</a:t>
              </a:r>
              <a:r>
                <a:rPr lang="en-US" baseline="30000" dirty="0" smtClean="0"/>
                <a:t>-1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178777" y="2300111"/>
              <a:ext cx="3578578" cy="141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4707466" y="3371508"/>
            <a:ext cx="4233333" cy="3050250"/>
            <a:chOff x="4605235" y="886749"/>
            <a:chExt cx="4312987" cy="30502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5235" y="886749"/>
              <a:ext cx="4312987" cy="305025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108222" y="2003778"/>
              <a:ext cx="3578578" cy="141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112000" y="1679223"/>
              <a:ext cx="157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28</a:t>
              </a:r>
              <a:r>
                <a:rPr lang="en-US" dirty="0" smtClean="0">
                  <a:solidFill>
                    <a:srgbClr val="FF0000"/>
                  </a:solidFill>
                </a:rPr>
                <a:t> cm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-2</a:t>
              </a:r>
              <a:r>
                <a:rPr lang="en-US" dirty="0" smtClean="0">
                  <a:solidFill>
                    <a:srgbClr val="FF0000"/>
                  </a:solidFill>
                </a:rPr>
                <a:t> s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-1</a:t>
              </a:r>
            </a:p>
            <a:p>
              <a:r>
                <a:rPr lang="en-US" dirty="0" smtClean="0"/>
                <a:t>25 April 2010</a:t>
              </a:r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, RHUL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Higgs WG Meeting - 29 April 2010</a:t>
            </a:r>
            <a:endParaRPr lang="en-US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1122845" y="6202461"/>
            <a:ext cx="786593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http://lhc-commissioning.web.cern.ch/lhc-commissioning/luminosity/2010-lumi-estimate.htm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21"/>
            <a:ext cx="8229600" cy="31467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First time we had stable-beams flag on after LHC beam squeeze </a:t>
            </a:r>
          </a:p>
          <a:p>
            <a:pPr lvl="1"/>
            <a:r>
              <a:rPr lang="en-US" dirty="0" smtClean="0"/>
              <a:t>Stable-beams flag means inner detector high voltage can be fully up</a:t>
            </a:r>
          </a:p>
          <a:p>
            <a:pPr lvl="1"/>
            <a:r>
              <a:rPr lang="en-US" dirty="0" err="1" smtClean="0"/>
              <a:t>β</a:t>
            </a:r>
            <a:r>
              <a:rPr lang="en-US" baseline="30000" dirty="0" smtClean="0"/>
              <a:t>* </a:t>
            </a:r>
            <a:r>
              <a:rPr lang="en-US" dirty="0" smtClean="0"/>
              <a:t>squeezed from 11m to 2m</a:t>
            </a:r>
          </a:p>
          <a:p>
            <a:pPr lvl="1"/>
            <a:r>
              <a:rPr lang="en-US" b="1" dirty="0" smtClean="0"/>
              <a:t>Higher luminosity</a:t>
            </a:r>
            <a:r>
              <a:rPr lang="en-US" dirty="0" smtClean="0"/>
              <a:t>: L proportional to 1/σ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IP</a:t>
            </a:r>
            <a:r>
              <a:rPr lang="en-US" dirty="0" smtClean="0"/>
              <a:t> = 1/(ε × </a:t>
            </a:r>
            <a:r>
              <a:rPr lang="en-US" dirty="0" err="1" smtClean="0"/>
              <a:t>β</a:t>
            </a:r>
            <a:r>
              <a:rPr lang="en-US" baseline="30000" dirty="0" smtClean="0"/>
              <a:t>*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Higher trigger rejection achieved </a:t>
            </a:r>
            <a:r>
              <a:rPr lang="en-US" b="1" dirty="0" smtClean="0"/>
              <a:t>with higher pre-scales</a:t>
            </a:r>
            <a:r>
              <a:rPr lang="en-US" dirty="0" smtClean="0"/>
              <a:t> to suppress biggest sources of rate</a:t>
            </a:r>
          </a:p>
          <a:p>
            <a:pPr lvl="1"/>
            <a:r>
              <a:rPr lang="en-US" dirty="0" smtClean="0"/>
              <a:t>Rates dominated by minimum-bias triggers</a:t>
            </a:r>
          </a:p>
          <a:p>
            <a:r>
              <a:rPr lang="en-US" dirty="0" smtClean="0"/>
              <a:t>HLT running mostly in transparent mode so far: </a:t>
            </a:r>
            <a:r>
              <a:rPr lang="en-US" b="1" dirty="0" smtClean="0"/>
              <a:t>Initial Beam</a:t>
            </a:r>
            <a:r>
              <a:rPr lang="en-US" dirty="0" smtClean="0"/>
              <a:t> menu</a:t>
            </a:r>
          </a:p>
          <a:p>
            <a:pPr lvl="1"/>
            <a:r>
              <a:rPr lang="en-US" dirty="0" smtClean="0"/>
              <a:t>One exception L2 MB trigger measuring activity in Inner Detector</a:t>
            </a:r>
          </a:p>
          <a:p>
            <a:pPr lvl="1"/>
            <a:r>
              <a:rPr lang="en-US" dirty="0" smtClean="0"/>
              <a:t>More rejection at HLT will be needed soon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3302001"/>
            <a:ext cx="7896578" cy="2880606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1617477" y="6168496"/>
            <a:ext cx="592350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https://atlas-trigconf.cern.ch/wtrp_archive/2010-04-24/WTRP_wmi/</a:t>
            </a:r>
            <a:endParaRPr lang="en-US" sz="1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42792" y="2363082"/>
            <a:ext cx="4126230" cy="1334029"/>
          </a:xfrm>
        </p:spPr>
        <p:txBody>
          <a:bodyPr/>
          <a:lstStyle/>
          <a:p>
            <a:r>
              <a:rPr lang="en-US" cap="small" dirty="0" smtClean="0"/>
              <a:t>Trigger Plans</a:t>
            </a:r>
            <a:endParaRPr lang="en-US" cap="smal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5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Higgs WG Meeting - 29 April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60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6</a:t>
            </a:fld>
            <a:endParaRPr lang="en-US"/>
          </a:p>
        </p:txBody>
      </p:sp>
      <p:sp useBgFill="1"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2221" y="451555"/>
            <a:ext cx="8650111" cy="28645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Currently using the InitialBeam_v3 </a:t>
            </a:r>
            <a:r>
              <a:rPr lang="en-US" b="1" dirty="0" smtClean="0"/>
              <a:t>commissioning </a:t>
            </a:r>
            <a:r>
              <a:rPr lang="en-US" dirty="0" smtClean="0"/>
              <a:t>menu</a:t>
            </a:r>
          </a:p>
          <a:p>
            <a:endParaRPr lang="en-US" dirty="0" smtClean="0"/>
          </a:p>
          <a:p>
            <a:r>
              <a:rPr lang="en-US" dirty="0" smtClean="0"/>
              <a:t>Plan to move to </a:t>
            </a:r>
            <a:r>
              <a:rPr lang="en-US" b="1" dirty="0" smtClean="0"/>
              <a:t>Physics </a:t>
            </a:r>
            <a:r>
              <a:rPr lang="en-US" dirty="0" smtClean="0"/>
              <a:t>menu when we reach around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Physics menu on the drawing board right now</a:t>
            </a:r>
          </a:p>
          <a:p>
            <a:pPr lvl="1"/>
            <a:r>
              <a:rPr lang="en-US" dirty="0" smtClean="0"/>
              <a:t>To be based on current estimates for 10</a:t>
            </a:r>
            <a:r>
              <a:rPr lang="en-US" baseline="30000" dirty="0" smtClean="0"/>
              <a:t>31</a:t>
            </a:r>
            <a:r>
              <a:rPr lang="en-US" dirty="0" smtClean="0"/>
              <a:t> menu </a:t>
            </a:r>
            <a:r>
              <a:rPr lang="en-US" dirty="0" smtClean="0">
                <a:hlinkClick r:id="rId2"/>
              </a:rPr>
              <a:t>https://twiki.cern.ch/twiki/bin/view/Atlas/L31TriggerMenu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L1 menu similar to current one and will not change in 2010</a:t>
            </a:r>
          </a:p>
          <a:p>
            <a:pPr lvl="1"/>
            <a:r>
              <a:rPr lang="en-US" dirty="0" smtClean="0"/>
              <a:t>Plan is to contain most of what will be needed throughout the year, to be activated/deactivated through </a:t>
            </a:r>
            <a:r>
              <a:rPr lang="en-US" dirty="0" err="1" smtClean="0"/>
              <a:t>prescale</a:t>
            </a:r>
            <a:r>
              <a:rPr lang="en-US" dirty="0" smtClean="0"/>
              <a:t>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536222"/>
            <a:ext cx="8686800" cy="29351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From 10</a:t>
            </a:r>
            <a:r>
              <a:rPr lang="en-US" baseline="30000" dirty="0" smtClean="0"/>
              <a:t>28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up to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At low luminosities, </a:t>
            </a:r>
            <a:r>
              <a:rPr lang="en-US" b="1" dirty="0" err="1" smtClean="0"/>
              <a:t>MinBias</a:t>
            </a:r>
            <a:r>
              <a:rPr lang="en-US" b="1" dirty="0" smtClean="0"/>
              <a:t> </a:t>
            </a:r>
            <a:r>
              <a:rPr lang="en-US" dirty="0" smtClean="0"/>
              <a:t>triggers take up most of the rate </a:t>
            </a:r>
          </a:p>
          <a:p>
            <a:pPr lvl="1"/>
            <a:r>
              <a:rPr lang="en-US" dirty="0" smtClean="0"/>
              <a:t>With increasing luminosities, </a:t>
            </a:r>
            <a:r>
              <a:rPr lang="en-US" dirty="0" err="1" smtClean="0"/>
              <a:t>MinBias</a:t>
            </a:r>
            <a:r>
              <a:rPr lang="en-US" dirty="0" smtClean="0"/>
              <a:t> triggers are more </a:t>
            </a:r>
            <a:r>
              <a:rPr lang="en-US" dirty="0" err="1" smtClean="0"/>
              <a:t>prescaled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As L1Calo and L1Muon rates grow, HLT starts to be deployed in active rejection (around 10</a:t>
            </a:r>
            <a:r>
              <a:rPr lang="en-US" baseline="30000" dirty="0" smtClean="0"/>
              <a:t>29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This can be done one for small groups of chains at a time</a:t>
            </a:r>
          </a:p>
          <a:p>
            <a:pPr lvl="2"/>
            <a:r>
              <a:rPr lang="en-US" dirty="0" smtClean="0"/>
              <a:t>HLT chains being validated every day in every run</a:t>
            </a:r>
          </a:p>
          <a:p>
            <a:pPr lvl="2"/>
            <a:r>
              <a:rPr lang="en-US" dirty="0" smtClean="0"/>
              <a:t>In case HLT chains not yet validated, L1 </a:t>
            </a:r>
            <a:r>
              <a:rPr lang="en-US" dirty="0" err="1" smtClean="0"/>
              <a:t>prescales</a:t>
            </a:r>
            <a:r>
              <a:rPr lang="en-US" dirty="0" smtClean="0"/>
              <a:t> will be used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918"/>
          </a:xfrm>
        </p:spPr>
        <p:txBody>
          <a:bodyPr/>
          <a:lstStyle/>
          <a:p>
            <a:r>
              <a:rPr lang="en-US" dirty="0" smtClean="0"/>
              <a:t>Other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811919"/>
            <a:ext cx="8946444" cy="554443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Meaning of </a:t>
            </a:r>
            <a:r>
              <a:rPr lang="en-US" b="1" dirty="0" smtClean="0"/>
              <a:t>pass-through</a:t>
            </a:r>
            <a:r>
              <a:rPr lang="en-US" dirty="0" smtClean="0"/>
              <a:t> factor: </a:t>
            </a:r>
          </a:p>
          <a:p>
            <a:pPr lvl="1"/>
            <a:r>
              <a:rPr lang="en-US" dirty="0" smtClean="0"/>
              <a:t>Used to be fraction of events seen by trigger that will be forced through the system</a:t>
            </a:r>
          </a:p>
          <a:p>
            <a:pPr lvl="1"/>
            <a:r>
              <a:rPr lang="en-US" dirty="0" smtClean="0"/>
              <a:t>Will soon be expressed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prescaled</a:t>
            </a:r>
            <a:r>
              <a:rPr lang="en-US" dirty="0" smtClean="0"/>
              <a:t> events – as fraction of non-</a:t>
            </a:r>
            <a:r>
              <a:rPr lang="en-US" dirty="0" err="1" smtClean="0"/>
              <a:t>prescaled</a:t>
            </a:r>
            <a:r>
              <a:rPr lang="en-US" dirty="0" smtClean="0"/>
              <a:t>-out events that  are forced through the system</a:t>
            </a:r>
          </a:p>
          <a:p>
            <a:pPr lvl="2"/>
            <a:r>
              <a:rPr lang="en-US" dirty="0" smtClean="0"/>
              <a:t>Avoids need to change </a:t>
            </a:r>
            <a:r>
              <a:rPr lang="en-US" dirty="0" err="1" smtClean="0"/>
              <a:t>passthrough</a:t>
            </a:r>
            <a:r>
              <a:rPr lang="en-US" dirty="0" smtClean="0"/>
              <a:t> factors for every change of </a:t>
            </a:r>
            <a:r>
              <a:rPr lang="en-US" dirty="0" err="1" smtClean="0"/>
              <a:t>prescales</a:t>
            </a:r>
            <a:endParaRPr lang="en-US" dirty="0" smtClean="0"/>
          </a:p>
          <a:p>
            <a:r>
              <a:rPr lang="en-US" b="1" dirty="0" smtClean="0"/>
              <a:t>Zero-Bias </a:t>
            </a:r>
            <a:r>
              <a:rPr lang="en-US" dirty="0" smtClean="0"/>
              <a:t>trigger: L1_ZB</a:t>
            </a:r>
          </a:p>
          <a:p>
            <a:pPr lvl="1"/>
            <a:r>
              <a:rPr lang="en-US" dirty="0" smtClean="0"/>
              <a:t>Collects unbiased events according to the luminosity profile. </a:t>
            </a:r>
          </a:p>
          <a:p>
            <a:pPr lvl="1"/>
            <a:r>
              <a:rPr lang="en-US" dirty="0" smtClean="0"/>
              <a:t>Seeded by MBTS_4_4 and triggering on the same bunch after one full revolution around LHC</a:t>
            </a:r>
          </a:p>
          <a:p>
            <a:r>
              <a:rPr lang="en-US" b="1" dirty="0" smtClean="0"/>
              <a:t>Menu Tools</a:t>
            </a:r>
            <a:r>
              <a:rPr lang="en-US" dirty="0" smtClean="0"/>
              <a:t>: looking into tools to monitor the evolution of subsets of the menu (e.g. chains of interest to Phys &amp; CP groups)</a:t>
            </a:r>
          </a:p>
          <a:p>
            <a:r>
              <a:rPr lang="en-US" b="1" dirty="0" smtClean="0"/>
              <a:t>Releases:</a:t>
            </a:r>
          </a:p>
          <a:p>
            <a:pPr lvl="1"/>
            <a:r>
              <a:rPr lang="en-US" dirty="0" smtClean="0"/>
              <a:t>Trigger using 15.5.X caches online – very stable and bug free after a lot of work</a:t>
            </a:r>
          </a:p>
          <a:p>
            <a:pPr lvl="1"/>
            <a:r>
              <a:rPr lang="en-US" dirty="0" smtClean="0"/>
              <a:t>Under discussion whether to move to 15.6.9.Y caches in next technical stop</a:t>
            </a:r>
          </a:p>
          <a:p>
            <a:pPr lvl="1"/>
            <a:r>
              <a:rPr lang="en-US" dirty="0" smtClean="0"/>
              <a:t>Many new offline developments could be picked up, but involves very serious validation work</a:t>
            </a:r>
          </a:p>
          <a:p>
            <a:r>
              <a:rPr lang="en-US" b="1" dirty="0" smtClean="0"/>
              <a:t>Streams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L1CaloEM stream </a:t>
            </a:r>
            <a:r>
              <a:rPr lang="en-US" b="1" dirty="0" smtClean="0"/>
              <a:t>dropped</a:t>
            </a:r>
            <a:r>
              <a:rPr lang="en-US" dirty="0" smtClean="0"/>
              <a:t>, since it became large fraction of L1Calo</a:t>
            </a:r>
          </a:p>
          <a:p>
            <a:pPr lvl="1"/>
            <a:r>
              <a:rPr lang="en-US" dirty="0" smtClean="0"/>
              <a:t>RNDM stream now contains both simple random trigger and </a:t>
            </a:r>
            <a:r>
              <a:rPr lang="en-US" dirty="0" err="1" smtClean="0"/>
              <a:t>ZeroBias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- 29 April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889" y="1975556"/>
            <a:ext cx="3874911" cy="1143000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Trigger and Higgs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5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Higgs WG Meeting - 29 April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7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7208</TotalTime>
  <Words>2380</Words>
  <Application>Microsoft Macintosh PowerPoint</Application>
  <PresentationFormat>On-screen Show (4:3)</PresentationFormat>
  <Paragraphs>282</Paragraphs>
  <Slides>29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Trigger News</vt:lpstr>
      <vt:lpstr>Outlook </vt:lpstr>
      <vt:lpstr>Slide 3</vt:lpstr>
      <vt:lpstr>Slide 4</vt:lpstr>
      <vt:lpstr>Trigger Plans</vt:lpstr>
      <vt:lpstr>Slide 6</vt:lpstr>
      <vt:lpstr>Slide 7</vt:lpstr>
      <vt:lpstr>Other News</vt:lpstr>
      <vt:lpstr>Trigger and Higgs</vt:lpstr>
      <vt:lpstr>Slide 10</vt:lpstr>
      <vt:lpstr>Trigger Contacts in Analyses</vt:lpstr>
      <vt:lpstr>Under Discussion: the Physics Menu</vt:lpstr>
      <vt:lpstr>Menu Coordination Meeting Today</vt:lpstr>
      <vt:lpstr>Muons</vt:lpstr>
      <vt:lpstr>Slide 15</vt:lpstr>
      <vt:lpstr>Slide 16</vt:lpstr>
      <vt:lpstr>Missing ET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Moving from 15.5.X to 15.6.9.Y online</vt:lpstr>
      <vt:lpstr>Slide 27</vt:lpstr>
      <vt:lpstr>Muon trigger</vt:lpstr>
      <vt:lpstr>Additional Information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27</cp:revision>
  <dcterms:created xsi:type="dcterms:W3CDTF">2010-05-01T19:39:16Z</dcterms:created>
  <dcterms:modified xsi:type="dcterms:W3CDTF">2010-05-01T19:41:11Z</dcterms:modified>
</cp:coreProperties>
</file>