
<file path=[Content_Types].xml><?xml version="1.0" encoding="utf-8"?>
<Types xmlns="http://schemas.openxmlformats.org/package/2006/content-types">
  <Override PartName="/ppt/slides/slide12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98" r:id="rId3"/>
    <p:sldId id="380" r:id="rId4"/>
    <p:sldId id="295" r:id="rId5"/>
    <p:sldId id="381" r:id="rId6"/>
    <p:sldId id="391" r:id="rId7"/>
    <p:sldId id="392" r:id="rId8"/>
    <p:sldId id="393" r:id="rId9"/>
    <p:sldId id="399" r:id="rId10"/>
    <p:sldId id="397" r:id="rId11"/>
    <p:sldId id="400" r:id="rId12"/>
    <p:sldId id="401" r:id="rId13"/>
    <p:sldId id="410" r:id="rId14"/>
    <p:sldId id="411" r:id="rId15"/>
    <p:sldId id="276" r:id="rId16"/>
    <p:sldId id="382" r:id="rId17"/>
    <p:sldId id="310" r:id="rId18"/>
    <p:sldId id="377" r:id="rId19"/>
    <p:sldId id="394" r:id="rId20"/>
    <p:sldId id="384" r:id="rId21"/>
    <p:sldId id="402" r:id="rId22"/>
    <p:sldId id="296" r:id="rId23"/>
    <p:sldId id="385" r:id="rId24"/>
    <p:sldId id="386" r:id="rId25"/>
    <p:sldId id="387" r:id="rId26"/>
    <p:sldId id="388" r:id="rId27"/>
    <p:sldId id="396" r:id="rId28"/>
    <p:sldId id="404" r:id="rId29"/>
    <p:sldId id="305" r:id="rId30"/>
    <p:sldId id="405" r:id="rId31"/>
    <p:sldId id="407" r:id="rId32"/>
    <p:sldId id="408" r:id="rId33"/>
    <p:sldId id="409" r:id="rId34"/>
    <p:sldId id="285" r:id="rId35"/>
    <p:sldId id="370" r:id="rId36"/>
    <p:sldId id="368" r:id="rId37"/>
    <p:sldId id="369" r:id="rId38"/>
    <p:sldId id="371" r:id="rId39"/>
    <p:sldId id="372" r:id="rId40"/>
    <p:sldId id="373" r:id="rId41"/>
    <p:sldId id="375" r:id="rId42"/>
    <p:sldId id="376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2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tableStyles" Target="tableStyles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handoutMaster" Target="handoutMasters/handoutMaster1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theme" Target="theme/theme1.xml"/><Relationship Id="rId44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printerSettings" Target="printerSettings/printerSettings1.bin"/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80A6E-5F2E-564C-8452-99611736828F}" type="datetimeFigureOut">
              <a:rPr lang="en-US" smtClean="0"/>
              <a:pPr/>
              <a:t>5/26/10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7CEB7-FBC6-4D40-852B-742319F6D5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BB3F3-9A64-144F-BF45-063893EB8DD3}" type="datetimeFigureOut">
              <a:rPr lang="en-US" smtClean="0"/>
              <a:pPr/>
              <a:t>5/26/10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41B6D-599B-FC4A-A62D-9C3B1FA60A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- 27 May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- 27 May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- 27 May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- 27 May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- 27 May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- 27 May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- 27 May 2010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- 27 May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- 27 May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- 27 May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- 27 May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Higgs WG meeting - 27 May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E0024-2C8F-9648-AC14-688A1D704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twiki.cern.ch/twiki/bin/view/AtlasProtected/HiggsTauTau%23Trigger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hyperlink" Target="http://atlas-trigconf.cern.ch/nightlies/display/release/15.6.X.Y.Z/project/CAFHLT/nightly/rel_1/name/Test_pp_v1_15.6.9.4.1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indico.cern.ch/getFile.py/access?contribId=32&amp;sessionId=5&amp;resId=0&amp;materialId=slides&amp;confId=92039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indico.cern.ch/conferenceDisplay.py?confId=94961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3" Type="http://schemas.openxmlformats.org/officeDocument/2006/relationships/hyperlink" Target="http://indico.cern.ch/conferenceDisplay.py?confId=95409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3" Type="http://schemas.openxmlformats.org/officeDocument/2006/relationships/hyperlink" Target="http://indico.cern.ch/conferenceDisplay.py?confId=95409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6" Type="http://schemas.openxmlformats.org/officeDocument/2006/relationships/image" Target="../media/image24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5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indico.cern.ch/conferenceDisplay.py?confId=94961" TargetMode="External"/><Relationship Id="rId3" Type="http://schemas.openxmlformats.org/officeDocument/2006/relationships/hyperlink" Target="https://twiki.cern.ch/twiki/bin/view/Atlas/AtlasTriggerRate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indico.cern.ch/conferenceDisplay.py?confId=94961" TargetMode="External"/><Relationship Id="rId3" Type="http://schemas.openxmlformats.org/officeDocument/2006/relationships/hyperlink" Target="https://twiki.cern.ch/twiki/bin/view/Atlas/AtlasTriggerRate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hyperlink" Target="https://twiki.cern.ch/twiki/bin/view/Atlas/AtlasTriggerRate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wiki.cern.ch/twiki/bin/view/AtlasProtected/HiggsTauTau%23Trigger" TargetMode="External"/><Relationship Id="rId3" Type="http://schemas.openxmlformats.org/officeDocument/2006/relationships/hyperlink" Target="http://indico.cern.ch/conferenceDisplay.py?confId=94961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5345" y="2227086"/>
            <a:ext cx="4648076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sz="6000" cap="small" dirty="0" smtClean="0"/>
              <a:t>Higgs Trigger Menu</a:t>
            </a:r>
            <a:endParaRPr lang="en-US" sz="6000" cap="smal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28226" y="4638269"/>
            <a:ext cx="4913991" cy="1733048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sz="3765" dirty="0" smtClean="0"/>
              <a:t>Higgs Working Group Meeting</a:t>
            </a:r>
          </a:p>
          <a:p>
            <a:pPr algn="l"/>
            <a:r>
              <a:rPr lang="en-US" sz="3765" dirty="0" smtClean="0"/>
              <a:t>27 May 2010</a:t>
            </a:r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Ricardo </a:t>
            </a:r>
            <a:r>
              <a:rPr lang="en-US" dirty="0" err="1" smtClean="0"/>
              <a:t>Gonçalo</a:t>
            </a:r>
            <a:endParaRPr lang="en-US" dirty="0" smtClean="0"/>
          </a:p>
          <a:p>
            <a:pPr algn="l"/>
            <a:r>
              <a:rPr lang="en-US" dirty="0" smtClean="0"/>
              <a:t>Royal </a:t>
            </a:r>
            <a:r>
              <a:rPr lang="en-US" dirty="0" err="1" smtClean="0"/>
              <a:t>Holoway</a:t>
            </a:r>
            <a:r>
              <a:rPr lang="en-US" dirty="0" smtClean="0"/>
              <a:t> University of London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10124" cy="6869870"/>
          </a:xfrm>
          <a:prstGeom prst="rect">
            <a:avLst/>
          </a:prstGeom>
        </p:spPr>
      </p:pic>
      <p:pic>
        <p:nvPicPr>
          <p:cNvPr id="11" name="Picture 6" descr="atlas_rockefelle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34338" y="5504793"/>
            <a:ext cx="1109662" cy="1368425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4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 -&gt; </a:t>
            </a:r>
            <a:r>
              <a:rPr lang="en-US" dirty="0" err="1" smtClean="0"/>
              <a:t>τ</a:t>
            </a:r>
            <a:r>
              <a:rPr lang="en-US" dirty="0" smtClean="0"/>
              <a:t> </a:t>
            </a:r>
            <a:r>
              <a:rPr lang="en-US" dirty="0" err="1" smtClean="0"/>
              <a:t>τ</a:t>
            </a:r>
            <a:r>
              <a:rPr lang="en-US" dirty="0" smtClean="0"/>
              <a:t> -&gt; </a:t>
            </a:r>
            <a:r>
              <a:rPr lang="en-US" dirty="0" err="1" smtClean="0"/>
              <a:t>eν</a:t>
            </a:r>
            <a:r>
              <a:rPr lang="en-US" dirty="0" smtClean="0"/>
              <a:t> </a:t>
            </a:r>
            <a:r>
              <a:rPr lang="en-US" dirty="0" err="1" smtClean="0"/>
              <a:t>μν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89000"/>
            <a:ext cx="9143999" cy="301832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Could </a:t>
            </a:r>
            <a:r>
              <a:rPr lang="en-US" dirty="0" smtClean="0"/>
              <a:t>live with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thresholds for single-lepton triggers if the other remains low, but moving both to 20 costs</a:t>
            </a:r>
            <a:r>
              <a:rPr lang="en-US" dirty="0" smtClean="0"/>
              <a:t> ~35% of </a:t>
            </a:r>
            <a:r>
              <a:rPr lang="en-US" dirty="0" smtClean="0"/>
              <a:t>signal:</a:t>
            </a:r>
          </a:p>
          <a:p>
            <a:pPr lvl="1"/>
            <a:r>
              <a:rPr lang="en-US" sz="2560" dirty="0" smtClean="0">
                <a:solidFill>
                  <a:srgbClr val="0000FF"/>
                </a:solidFill>
              </a:rPr>
              <a:t>e10_medium||  </a:t>
            </a:r>
            <a:r>
              <a:rPr lang="en-US" sz="2560" dirty="0" smtClean="0">
                <a:solidFill>
                  <a:srgbClr val="0000FF"/>
                </a:solidFill>
              </a:rPr>
              <a:t>mu10 → e10_medium mu20: keep ~99% of events</a:t>
            </a:r>
          </a:p>
          <a:p>
            <a:pPr lvl="1"/>
            <a:r>
              <a:rPr lang="en-US" sz="2560" dirty="0" smtClean="0">
                <a:solidFill>
                  <a:srgbClr val="0000FF"/>
                </a:solidFill>
              </a:rPr>
              <a:t>e10_medium</a:t>
            </a:r>
            <a:r>
              <a:rPr lang="en-US" sz="2560" dirty="0" smtClean="0">
                <a:solidFill>
                  <a:srgbClr val="0000FF"/>
                </a:solidFill>
              </a:rPr>
              <a:t> || mu10 </a:t>
            </a:r>
            <a:r>
              <a:rPr lang="en-US" sz="2560" dirty="0" smtClean="0">
                <a:solidFill>
                  <a:srgbClr val="0000FF"/>
                </a:solidFill>
              </a:rPr>
              <a:t>→ e20_medium mu10: keep ~95% of events</a:t>
            </a:r>
          </a:p>
          <a:p>
            <a:pPr lvl="1"/>
            <a:r>
              <a:rPr lang="en-US" sz="2560" dirty="0" smtClean="0">
                <a:solidFill>
                  <a:srgbClr val="0000FF"/>
                </a:solidFill>
              </a:rPr>
              <a:t>e10_medium</a:t>
            </a:r>
            <a:r>
              <a:rPr lang="en-US" sz="2560" dirty="0" smtClean="0">
                <a:solidFill>
                  <a:srgbClr val="0000FF"/>
                </a:solidFill>
              </a:rPr>
              <a:t> || mu10 </a:t>
            </a:r>
            <a:r>
              <a:rPr lang="en-US" sz="2560" dirty="0" smtClean="0">
                <a:solidFill>
                  <a:srgbClr val="0000FF"/>
                </a:solidFill>
              </a:rPr>
              <a:t>→ e15_medium mu15: keep ~88% of events</a:t>
            </a:r>
          </a:p>
          <a:p>
            <a:pPr lvl="1"/>
            <a:r>
              <a:rPr lang="en-US" sz="2560" dirty="0" smtClean="0">
                <a:solidFill>
                  <a:srgbClr val="0000FF"/>
                </a:solidFill>
              </a:rPr>
              <a:t>e10_medium</a:t>
            </a:r>
            <a:r>
              <a:rPr lang="en-US" sz="2560" dirty="0" smtClean="0">
                <a:solidFill>
                  <a:srgbClr val="0000FF"/>
                </a:solidFill>
              </a:rPr>
              <a:t> || mu10 </a:t>
            </a:r>
            <a:r>
              <a:rPr lang="en-US" sz="2560" dirty="0" smtClean="0">
                <a:solidFill>
                  <a:srgbClr val="0000FF"/>
                </a:solidFill>
              </a:rPr>
              <a:t>→ e20_medium mu20: keep ~65-70% of events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Solution: use </a:t>
            </a:r>
            <a:r>
              <a:rPr lang="en-US" dirty="0" err="1" smtClean="0"/>
              <a:t>di</a:t>
            </a:r>
            <a:r>
              <a:rPr lang="en-US" dirty="0" smtClean="0"/>
              <a:t>-electron, </a:t>
            </a:r>
            <a:r>
              <a:rPr lang="en-US" dirty="0" err="1" smtClean="0"/>
              <a:t>di-muon</a:t>
            </a:r>
            <a:r>
              <a:rPr lang="en-US" dirty="0" smtClean="0"/>
              <a:t> and </a:t>
            </a:r>
            <a:r>
              <a:rPr lang="en-US" dirty="0" err="1" smtClean="0"/>
              <a:t>e+mu</a:t>
            </a:r>
            <a:r>
              <a:rPr lang="en-US" dirty="0" smtClean="0"/>
              <a:t> trigger </a:t>
            </a:r>
            <a:endParaRPr lang="en-US" dirty="0" smtClean="0"/>
          </a:p>
          <a:p>
            <a:pPr lvl="1"/>
            <a:r>
              <a:rPr lang="en-US" dirty="0" smtClean="0"/>
              <a:t>I</a:t>
            </a:r>
            <a:r>
              <a:rPr lang="en-US" dirty="0" smtClean="0"/>
              <a:t>ncluding </a:t>
            </a:r>
            <a:r>
              <a:rPr lang="en-US" dirty="0" smtClean="0">
                <a:solidFill>
                  <a:srgbClr val="FF0000"/>
                </a:solidFill>
              </a:rPr>
              <a:t>e10_loose_mu6</a:t>
            </a:r>
            <a:r>
              <a:rPr lang="en-US" dirty="0" smtClean="0"/>
              <a:t> we gain </a:t>
            </a:r>
            <a:r>
              <a:rPr lang="en-US" dirty="0" smtClean="0"/>
              <a:t>50% more</a:t>
            </a:r>
            <a:r>
              <a:rPr lang="en-US" dirty="0" smtClean="0"/>
              <a:t> events </a:t>
            </a:r>
            <a:r>
              <a:rPr lang="en-US" dirty="0" err="1" smtClean="0"/>
              <a:t>wrt</a:t>
            </a:r>
            <a:r>
              <a:rPr lang="en-US" dirty="0" smtClean="0"/>
              <a:t> </a:t>
            </a:r>
            <a:r>
              <a:rPr lang="en-US" dirty="0" smtClean="0"/>
              <a:t>to e10_medium</a:t>
            </a:r>
            <a:r>
              <a:rPr lang="en-US" dirty="0" smtClean="0"/>
              <a:t> || </a:t>
            </a:r>
            <a:r>
              <a:rPr lang="en-US" dirty="0" smtClean="0"/>
              <a:t>mu10</a:t>
            </a:r>
            <a:endParaRPr lang="en-US" dirty="0" smtClean="0"/>
          </a:p>
          <a:p>
            <a:pPr lvl="1"/>
            <a:r>
              <a:rPr lang="en-US" dirty="0" smtClean="0"/>
              <a:t>I</a:t>
            </a:r>
            <a:r>
              <a:rPr lang="en-US" dirty="0" smtClean="0"/>
              <a:t>ncluding  </a:t>
            </a:r>
            <a:r>
              <a:rPr lang="en-US" dirty="0" smtClean="0">
                <a:solidFill>
                  <a:srgbClr val="FF0000"/>
                </a:solidFill>
              </a:rPr>
              <a:t>e5_medium_mu4</a:t>
            </a:r>
            <a:r>
              <a:rPr lang="en-US" dirty="0" smtClean="0"/>
              <a:t> we </a:t>
            </a:r>
            <a:r>
              <a:rPr lang="en-US" dirty="0" smtClean="0"/>
              <a:t>gain</a:t>
            </a:r>
            <a:r>
              <a:rPr lang="en-US" dirty="0" smtClean="0"/>
              <a:t> 56</a:t>
            </a:r>
            <a:r>
              <a:rPr lang="en-US" dirty="0" smtClean="0"/>
              <a:t>% more events</a:t>
            </a:r>
            <a:r>
              <a:rPr lang="en-US" dirty="0" smtClean="0"/>
              <a:t> </a:t>
            </a:r>
            <a:r>
              <a:rPr lang="en-US" dirty="0" err="1" smtClean="0"/>
              <a:t>wrt</a:t>
            </a:r>
            <a:r>
              <a:rPr lang="en-US" dirty="0" smtClean="0"/>
              <a:t> </a:t>
            </a:r>
            <a:r>
              <a:rPr lang="en-US" dirty="0" smtClean="0"/>
              <a:t>to e10_medium</a:t>
            </a:r>
            <a:r>
              <a:rPr lang="en-US" dirty="0" smtClean="0"/>
              <a:t> || </a:t>
            </a:r>
            <a:r>
              <a:rPr lang="en-US" dirty="0" smtClean="0"/>
              <a:t>mu10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…and </a:t>
            </a:r>
            <a:r>
              <a:rPr lang="en-US" dirty="0" smtClean="0"/>
              <a:t>lowering electron and </a:t>
            </a:r>
            <a:r>
              <a:rPr lang="en-US" dirty="0" err="1" smtClean="0"/>
              <a:t>muon</a:t>
            </a:r>
            <a:r>
              <a:rPr lang="en-US" dirty="0" smtClean="0"/>
              <a:t> </a:t>
            </a:r>
            <a:r>
              <a:rPr lang="en-US" dirty="0" err="1" smtClean="0"/>
              <a:t>preselection</a:t>
            </a:r>
            <a:r>
              <a:rPr lang="en-US" dirty="0" smtClean="0"/>
              <a:t> cuts to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&gt;5 </a:t>
            </a:r>
            <a:r>
              <a:rPr lang="en-US" dirty="0" err="1" smtClean="0"/>
              <a:t>GeV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- 27 May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608537"/>
            <a:ext cx="3437448" cy="32494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256561" y="5756831"/>
            <a:ext cx="2233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Matthew </a:t>
            </a:r>
            <a:r>
              <a:rPr lang="en-US" dirty="0" err="1" smtClean="0"/>
              <a:t>Beckingham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720660" y="228712"/>
            <a:ext cx="2233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Matthew </a:t>
            </a:r>
            <a:r>
              <a:rPr lang="en-US" dirty="0" err="1" smtClean="0"/>
              <a:t>Beckingham</a:t>
            </a:r>
            <a:endParaRPr lang="en-US" dirty="0" smtClean="0"/>
          </a:p>
          <a:p>
            <a:pPr algn="ctr"/>
            <a:r>
              <a:rPr lang="en-US" dirty="0" err="1" smtClean="0">
                <a:solidFill>
                  <a:schemeClr val="dk1"/>
                </a:solidFill>
              </a:rPr>
              <a:t>Henrik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Nilssen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50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dk1"/>
                </a:solidFill>
              </a:rPr>
              <a:t>HSG4: H</a:t>
            </a:r>
            <a:r>
              <a:rPr lang="en-US" dirty="0" smtClean="0">
                <a:solidFill>
                  <a:schemeClr val="dk1"/>
                </a:solidFill>
              </a:rPr>
              <a:t>-&gt;</a:t>
            </a:r>
            <a:r>
              <a:rPr lang="en-US" dirty="0" err="1" smtClean="0">
                <a:solidFill>
                  <a:schemeClr val="dk1"/>
                </a:solidFill>
              </a:rPr>
              <a:t>ττ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H</a:t>
            </a:r>
            <a:r>
              <a:rPr lang="en-US" dirty="0" err="1" smtClean="0">
                <a:solidFill>
                  <a:schemeClr val="dk1"/>
                </a:solidFill>
              </a:rPr>
              <a:t>adronic</a:t>
            </a:r>
            <a:endParaRPr lang="en-US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1146"/>
            <a:ext cx="9144000" cy="5435204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From</a:t>
            </a:r>
            <a:r>
              <a:rPr lang="en-US" dirty="0" smtClean="0"/>
              <a:t>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 smtClean="0">
                <a:hlinkClick r:id="rId2"/>
              </a:rPr>
              <a:t>://twiki.cern.ch/twiki/bin/view/AtlasProtected/HiggsTauTau#</a:t>
            </a:r>
            <a:r>
              <a:rPr lang="en-US" dirty="0" smtClean="0">
                <a:hlinkClick r:id="rId2"/>
              </a:rPr>
              <a:t>Trigger</a:t>
            </a:r>
            <a:endParaRPr lang="en-US" dirty="0" smtClean="0"/>
          </a:p>
          <a:p>
            <a:endParaRPr lang="en-US" dirty="0" smtClean="0">
              <a:latin typeface="Brush Script MT Italic"/>
              <a:cs typeface="Brush Script MT Italic"/>
            </a:endParaRPr>
          </a:p>
          <a:p>
            <a:r>
              <a:rPr lang="en-US" dirty="0" smtClean="0">
                <a:latin typeface="Brush Script MT Italic"/>
                <a:cs typeface="Brush Script MT Italic"/>
              </a:rPr>
              <a:t>L</a:t>
            </a:r>
            <a:r>
              <a:rPr lang="en-US" dirty="0" smtClean="0"/>
              <a:t> = 10</a:t>
            </a:r>
            <a:r>
              <a:rPr lang="en-US" baseline="30000" dirty="0" smtClean="0"/>
              <a:t>30</a:t>
            </a:r>
            <a:r>
              <a:rPr lang="en-US" dirty="0" smtClean="0"/>
              <a:t> to 10</a:t>
            </a:r>
            <a:r>
              <a:rPr lang="en-US" baseline="30000" dirty="0" smtClean="0"/>
              <a:t>31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double tau:</a:t>
            </a:r>
          </a:p>
          <a:p>
            <a:pPr lvl="1"/>
            <a:r>
              <a:rPr lang="en-US" dirty="0" smtClean="0"/>
              <a:t>primary trigger = 2tau20_loose – version with isolation (2tau20i_loose) not available in menu</a:t>
            </a:r>
          </a:p>
          <a:p>
            <a:pPr lvl="1"/>
            <a:r>
              <a:rPr lang="en-US" dirty="0" smtClean="0"/>
              <a:t>support </a:t>
            </a:r>
            <a:r>
              <a:rPr lang="en-US" dirty="0" smtClean="0"/>
              <a:t>trigger = e10_medium || mu10 || </a:t>
            </a:r>
            <a:r>
              <a:rPr lang="en-US" dirty="0" smtClean="0"/>
              <a:t>xe30 – not clear which </a:t>
            </a:r>
            <a:r>
              <a:rPr lang="en-US" dirty="0" err="1" smtClean="0"/>
              <a:t>xeYY</a:t>
            </a:r>
            <a:r>
              <a:rPr lang="en-US" dirty="0" smtClean="0"/>
              <a:t> will be </a:t>
            </a:r>
            <a:r>
              <a:rPr lang="en-US" dirty="0" err="1" smtClean="0"/>
              <a:t>unprescaled</a:t>
            </a:r>
            <a:r>
              <a:rPr lang="en-US" dirty="0" smtClean="0"/>
              <a:t> for 1e31</a:t>
            </a:r>
          </a:p>
          <a:p>
            <a:pPr lvl="1"/>
            <a:r>
              <a:rPr lang="en-US" dirty="0" smtClean="0"/>
              <a:t>backup  trigger = </a:t>
            </a:r>
            <a:r>
              <a:rPr lang="en-US" dirty="0" smtClean="0"/>
              <a:t>2tau29_loose </a:t>
            </a:r>
            <a:r>
              <a:rPr lang="en-US" dirty="0" smtClean="0"/>
              <a:t>– version with isolation (</a:t>
            </a:r>
            <a:r>
              <a:rPr lang="en-US" dirty="0" smtClean="0"/>
              <a:t>2tau29i_loose</a:t>
            </a:r>
            <a:r>
              <a:rPr lang="en-US" dirty="0" smtClean="0"/>
              <a:t>) not available</a:t>
            </a:r>
            <a:r>
              <a:rPr lang="en-US" dirty="0" smtClean="0"/>
              <a:t> in menu</a:t>
            </a:r>
          </a:p>
          <a:p>
            <a:pPr lvl="1"/>
            <a:r>
              <a:rPr lang="en-US" dirty="0" err="1" smtClean="0"/>
              <a:t>tau</a:t>
            </a:r>
            <a:r>
              <a:rPr lang="en-US" dirty="0" err="1" smtClean="0"/>
              <a:t>+</a:t>
            </a:r>
            <a:r>
              <a:rPr lang="en-US" dirty="0" err="1" smtClean="0"/>
              <a:t>MET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primary </a:t>
            </a:r>
            <a:r>
              <a:rPr lang="en-US" dirty="0" smtClean="0"/>
              <a:t>trigger = </a:t>
            </a:r>
            <a:r>
              <a:rPr lang="en-US" dirty="0" smtClean="0"/>
              <a:t>tau16_loose_xe25 – ok </a:t>
            </a:r>
          </a:p>
          <a:p>
            <a:pPr lvl="1"/>
            <a:r>
              <a:rPr lang="en-US" dirty="0" smtClean="0"/>
              <a:t>support trigger = </a:t>
            </a:r>
            <a:r>
              <a:rPr lang="en-US" dirty="0" smtClean="0"/>
              <a:t>tau16i_loose_4j23 – not available in menu</a:t>
            </a:r>
          </a:p>
          <a:p>
            <a:pPr lvl="1"/>
            <a:r>
              <a:rPr lang="en-US" dirty="0" smtClean="0"/>
              <a:t>backup  trigger = tau16_loose_xe20 and </a:t>
            </a:r>
            <a:r>
              <a:rPr lang="en-US" dirty="0" smtClean="0"/>
              <a:t>tau16i_loose_xe25 - ok</a:t>
            </a:r>
          </a:p>
          <a:p>
            <a:endParaRPr lang="en-US" dirty="0" smtClean="0">
              <a:latin typeface="Brush Script MT Italic"/>
              <a:cs typeface="Brush Script MT Italic"/>
            </a:endParaRPr>
          </a:p>
          <a:p>
            <a:r>
              <a:rPr lang="en-US" dirty="0" smtClean="0">
                <a:latin typeface="Brush Script MT Italic"/>
                <a:cs typeface="Brush Script MT Italic"/>
              </a:rPr>
              <a:t>L</a:t>
            </a:r>
            <a:r>
              <a:rPr lang="en-US" dirty="0" smtClean="0"/>
              <a:t> </a:t>
            </a:r>
            <a:r>
              <a:rPr lang="en-US" dirty="0" smtClean="0"/>
              <a:t>= </a:t>
            </a:r>
            <a:r>
              <a:rPr lang="en-US" dirty="0" smtClean="0"/>
              <a:t>10</a:t>
            </a:r>
            <a:r>
              <a:rPr lang="en-US" baseline="30000" dirty="0" smtClean="0"/>
              <a:t>32</a:t>
            </a:r>
            <a:r>
              <a:rPr lang="en-US" dirty="0" smtClean="0"/>
              <a:t> </a:t>
            </a:r>
            <a:r>
              <a:rPr lang="en-US" dirty="0" smtClean="0"/>
              <a:t>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double tau:</a:t>
            </a:r>
            <a:endParaRPr lang="en-US" dirty="0" smtClean="0"/>
          </a:p>
          <a:p>
            <a:pPr lvl="1"/>
            <a:r>
              <a:rPr lang="en-US" dirty="0" smtClean="0"/>
              <a:t>primary trigger = </a:t>
            </a:r>
            <a:r>
              <a:rPr lang="en-US" dirty="0" smtClean="0"/>
              <a:t>2tau29i_loose – version </a:t>
            </a:r>
            <a:r>
              <a:rPr lang="en-US" dirty="0" smtClean="0"/>
              <a:t>with isolation (2tau29i_loose) not available in menu</a:t>
            </a:r>
            <a:endParaRPr lang="en-US" dirty="0" smtClean="0"/>
          </a:p>
          <a:p>
            <a:pPr lvl="1"/>
            <a:r>
              <a:rPr lang="en-US" dirty="0" smtClean="0"/>
              <a:t>support trigger = </a:t>
            </a:r>
            <a:r>
              <a:rPr lang="en-US" dirty="0" smtClean="0"/>
              <a:t>e20_medium </a:t>
            </a:r>
            <a:r>
              <a:rPr lang="en-US" dirty="0" smtClean="0"/>
              <a:t>|| mu20 || </a:t>
            </a:r>
            <a:r>
              <a:rPr lang="en-US" dirty="0" smtClean="0"/>
              <a:t>xe40 </a:t>
            </a:r>
            <a:r>
              <a:rPr lang="en-US" dirty="0" smtClean="0"/>
              <a:t>– not clear which </a:t>
            </a:r>
            <a:r>
              <a:rPr lang="en-US" dirty="0" err="1" smtClean="0"/>
              <a:t>xeYY</a:t>
            </a:r>
            <a:r>
              <a:rPr lang="en-US" dirty="0" smtClean="0"/>
              <a:t> will be </a:t>
            </a:r>
            <a:r>
              <a:rPr lang="en-US" dirty="0" err="1" smtClean="0"/>
              <a:t>unprescaled</a:t>
            </a:r>
            <a:r>
              <a:rPr lang="en-US" dirty="0" smtClean="0"/>
              <a:t> for </a:t>
            </a:r>
            <a:r>
              <a:rPr lang="en-US" dirty="0" smtClean="0"/>
              <a:t>1e32</a:t>
            </a:r>
          </a:p>
          <a:p>
            <a:pPr lvl="1"/>
            <a:r>
              <a:rPr lang="en-US" dirty="0" smtClean="0"/>
              <a:t>backup  trigger = </a:t>
            </a:r>
            <a:r>
              <a:rPr lang="en-US" dirty="0" smtClean="0"/>
              <a:t>2tau38_loose - ok</a:t>
            </a:r>
          </a:p>
          <a:p>
            <a:pPr lvl="1"/>
            <a:r>
              <a:rPr lang="en-US" dirty="0" err="1" smtClean="0"/>
              <a:t>tau</a:t>
            </a:r>
            <a:r>
              <a:rPr lang="en-US" dirty="0" err="1" smtClean="0"/>
              <a:t>+</a:t>
            </a:r>
            <a:r>
              <a:rPr lang="en-US" dirty="0" err="1" smtClean="0"/>
              <a:t>MET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primary </a:t>
            </a:r>
            <a:r>
              <a:rPr lang="en-US" dirty="0" smtClean="0"/>
              <a:t>trigger = </a:t>
            </a:r>
            <a:r>
              <a:rPr lang="en-US" dirty="0" smtClean="0"/>
              <a:t>tau29i_loose_xe30 – not in physics menu</a:t>
            </a:r>
          </a:p>
          <a:p>
            <a:pPr lvl="1"/>
            <a:r>
              <a:rPr lang="en-US" dirty="0" smtClean="0"/>
              <a:t>support trigger </a:t>
            </a:r>
            <a:r>
              <a:rPr lang="en-US" dirty="0" smtClean="0"/>
              <a:t>= ?</a:t>
            </a:r>
          </a:p>
          <a:p>
            <a:pPr lvl="1"/>
            <a:r>
              <a:rPr lang="en-US" dirty="0" smtClean="0"/>
              <a:t>backup  trigger = </a:t>
            </a:r>
            <a:r>
              <a:rPr lang="en-US" dirty="0" smtClean="0"/>
              <a:t>tau38_loose_xe40 – not in menu</a:t>
            </a:r>
          </a:p>
          <a:p>
            <a:endParaRPr lang="en-US" dirty="0" smtClean="0"/>
          </a:p>
          <a:p>
            <a:r>
              <a:rPr lang="en-US" dirty="0" smtClean="0"/>
              <a:t>Questions:</a:t>
            </a:r>
          </a:p>
          <a:p>
            <a:pPr lvl="1"/>
            <a:r>
              <a:rPr lang="en-US" dirty="0" smtClean="0"/>
              <a:t>List needs to be updated – some of the triggers not in Physics menu, but similar chains could be used (or request new if really needed)</a:t>
            </a:r>
          </a:p>
          <a:p>
            <a:pPr>
              <a:buNone/>
            </a:pPr>
            <a:endParaRPr lang="en-US" baseline="30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- 27 May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48110" y="733252"/>
            <a:ext cx="1438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Stefania</a:t>
            </a:r>
            <a:r>
              <a:rPr lang="en-US" dirty="0" smtClean="0"/>
              <a:t> </a:t>
            </a:r>
            <a:r>
              <a:rPr lang="en-US" dirty="0" err="1" smtClean="0"/>
              <a:t>Xella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2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HSG5: </a:t>
            </a:r>
            <a:r>
              <a:rPr lang="en-US" dirty="0" err="1" smtClean="0"/>
              <a:t>ttH</a:t>
            </a:r>
            <a:r>
              <a:rPr lang="en-US" dirty="0" smtClean="0"/>
              <a:t> (H-&gt;bb) </a:t>
            </a:r>
            <a:r>
              <a:rPr lang="en-US" dirty="0" err="1" smtClean="0"/>
              <a:t>semileptonic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8627"/>
            <a:ext cx="8229600" cy="4525963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Also including Fat-Jet analysis </a:t>
            </a:r>
          </a:p>
          <a:p>
            <a:r>
              <a:rPr lang="en-US" dirty="0" smtClean="0"/>
              <a:t>Basically need lowest un-</a:t>
            </a:r>
            <a:r>
              <a:rPr lang="en-US" dirty="0" err="1" smtClean="0"/>
              <a:t>prescaled</a:t>
            </a:r>
            <a:r>
              <a:rPr lang="en-US" dirty="0" smtClean="0"/>
              <a:t> single-lepton trigger; my proposal:</a:t>
            </a:r>
          </a:p>
          <a:p>
            <a:r>
              <a:rPr lang="en-US" dirty="0" smtClean="0">
                <a:latin typeface="Brush Script MT Italic"/>
                <a:cs typeface="Brush Script MT Italic"/>
              </a:rPr>
              <a:t>L</a:t>
            </a:r>
            <a:r>
              <a:rPr lang="en-US" dirty="0" smtClean="0"/>
              <a:t> = 10</a:t>
            </a:r>
            <a:r>
              <a:rPr lang="en-US" baseline="30000" dirty="0" smtClean="0"/>
              <a:t>30</a:t>
            </a:r>
            <a:r>
              <a:rPr lang="en-US" dirty="0" smtClean="0"/>
              <a:t> to 10</a:t>
            </a:r>
            <a:r>
              <a:rPr lang="en-US" baseline="30000" dirty="0" smtClean="0"/>
              <a:t>31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e10_medium – primary trigger (34 Hz</a:t>
            </a:r>
            <a:r>
              <a:rPr lang="en-US" baseline="30000" dirty="0" smtClean="0"/>
              <a:t>(1)</a:t>
            </a:r>
            <a:r>
              <a:rPr lang="en-US" dirty="0" smtClean="0"/>
              <a:t> or 48 Hz</a:t>
            </a:r>
            <a:r>
              <a:rPr lang="en-US" baseline="30000" dirty="0" smtClean="0"/>
              <a:t>(2) </a:t>
            </a:r>
            <a:r>
              <a:rPr lang="en-US" dirty="0" smtClean="0"/>
              <a:t>at 10</a:t>
            </a:r>
            <a:r>
              <a:rPr lang="en-US" baseline="30000" dirty="0" smtClean="0"/>
              <a:t>31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e12_medium – backup for e10_medium if rate  too high </a:t>
            </a:r>
            <a:endParaRPr lang="en-US" dirty="0" smtClean="0"/>
          </a:p>
          <a:p>
            <a:pPr lvl="1"/>
            <a:r>
              <a:rPr lang="en-US" dirty="0" smtClean="0"/>
              <a:t>mu10 </a:t>
            </a:r>
            <a:r>
              <a:rPr lang="en-US" dirty="0" smtClean="0"/>
              <a:t>– primary trigger (15 Hz</a:t>
            </a:r>
            <a:r>
              <a:rPr lang="en-US" baseline="30000" dirty="0" smtClean="0"/>
              <a:t>(2)</a:t>
            </a:r>
            <a:r>
              <a:rPr lang="en-US" dirty="0" smtClean="0"/>
              <a:t> at 10</a:t>
            </a:r>
            <a:r>
              <a:rPr lang="en-US" baseline="30000" dirty="0" smtClean="0"/>
              <a:t>31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mu15 </a:t>
            </a:r>
            <a:r>
              <a:rPr lang="en-US" dirty="0" smtClean="0"/>
              <a:t>– backup for mu10 (3 Hz</a:t>
            </a:r>
            <a:r>
              <a:rPr lang="en-US" baseline="30000" dirty="0" smtClean="0"/>
              <a:t>(2)</a:t>
            </a:r>
            <a:r>
              <a:rPr lang="en-US" dirty="0" smtClean="0"/>
              <a:t> at 10</a:t>
            </a:r>
            <a:r>
              <a:rPr lang="en-US" baseline="30000" dirty="0" smtClean="0"/>
              <a:t>31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</a:p>
          <a:p>
            <a:endParaRPr lang="en-US" dirty="0" smtClean="0">
              <a:latin typeface="Brush Script MT Italic"/>
              <a:cs typeface="Brush Script MT Italic"/>
            </a:endParaRPr>
          </a:p>
          <a:p>
            <a:r>
              <a:rPr lang="en-US" dirty="0" smtClean="0">
                <a:latin typeface="Brush Script MT Italic"/>
                <a:cs typeface="Brush Script MT Italic"/>
              </a:rPr>
              <a:t>L</a:t>
            </a:r>
            <a:r>
              <a:rPr lang="en-US" dirty="0" smtClean="0"/>
              <a:t> = 10</a:t>
            </a:r>
            <a:r>
              <a:rPr lang="en-US" baseline="30000" dirty="0" smtClean="0"/>
              <a:t>32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e15_medium – primary trigger (10 Hz</a:t>
            </a:r>
            <a:r>
              <a:rPr lang="en-US" baseline="30000" dirty="0" smtClean="0"/>
              <a:t>(2)</a:t>
            </a:r>
            <a:r>
              <a:rPr lang="en-US" dirty="0" smtClean="0"/>
              <a:t> at 10</a:t>
            </a:r>
            <a:r>
              <a:rPr lang="en-US" baseline="30000" dirty="0" smtClean="0"/>
              <a:t>31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e20_medium </a:t>
            </a:r>
            <a:r>
              <a:rPr lang="en-US" dirty="0" smtClean="0"/>
              <a:t>– (2 Hz</a:t>
            </a:r>
            <a:r>
              <a:rPr lang="en-US" baseline="30000" dirty="0" smtClean="0"/>
              <a:t>(2)</a:t>
            </a:r>
            <a:r>
              <a:rPr lang="en-US" dirty="0" smtClean="0"/>
              <a:t> at 10</a:t>
            </a:r>
            <a:r>
              <a:rPr lang="en-US" baseline="30000" dirty="0" smtClean="0"/>
              <a:t>31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) backup for e15_medium if the rate too high</a:t>
            </a:r>
          </a:p>
          <a:p>
            <a:pPr lvl="1"/>
            <a:r>
              <a:rPr lang="en-US" dirty="0" smtClean="0"/>
              <a:t>mu13 – primary trigger (no rates found)</a:t>
            </a:r>
          </a:p>
          <a:p>
            <a:pPr lvl="1"/>
            <a:r>
              <a:rPr lang="en-US" dirty="0" smtClean="0"/>
              <a:t>mu15 – (3 Hz</a:t>
            </a:r>
            <a:r>
              <a:rPr lang="en-US" baseline="30000" dirty="0" smtClean="0"/>
              <a:t>(2)</a:t>
            </a:r>
            <a:r>
              <a:rPr lang="en-US" dirty="0" smtClean="0"/>
              <a:t> at 10</a:t>
            </a:r>
            <a:r>
              <a:rPr lang="en-US" baseline="30000" dirty="0" smtClean="0"/>
              <a:t>31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) backup for mu13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Absolute efficiencies from CSC studies were </a:t>
            </a:r>
            <a:r>
              <a:rPr lang="en-US" dirty="0" smtClean="0"/>
              <a:t>82%</a:t>
            </a:r>
            <a:r>
              <a:rPr lang="en-US" dirty="0" smtClean="0"/>
              <a:t> mu20 || e22i </a:t>
            </a:r>
            <a:r>
              <a:rPr lang="en-US" dirty="0" smtClean="0"/>
              <a:t>|| </a:t>
            </a:r>
            <a:r>
              <a:rPr lang="en-US" dirty="0" smtClean="0"/>
              <a:t>e55, so we should be in safe ground for this year</a:t>
            </a:r>
          </a:p>
          <a:p>
            <a:endParaRPr lang="en-US" dirty="0" smtClean="0"/>
          </a:p>
          <a:p>
            <a:r>
              <a:rPr lang="en-US" dirty="0" smtClean="0"/>
              <a:t>Obs.:</a:t>
            </a:r>
          </a:p>
          <a:p>
            <a:pPr lvl="1"/>
            <a:r>
              <a:rPr lang="en-US" dirty="0" smtClean="0"/>
              <a:t>Jet triggers will be studied, but numbers are not available for now, so better hold off on requests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- 27 May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13904" y="917918"/>
            <a:ext cx="1507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Catrin</a:t>
            </a:r>
            <a:r>
              <a:rPr lang="en-US" dirty="0" smtClean="0"/>
              <a:t> </a:t>
            </a:r>
            <a:r>
              <a:rPr lang="en-US" dirty="0" err="1" smtClean="0"/>
              <a:t>Bernius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2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HSG5: </a:t>
            </a:r>
            <a:r>
              <a:rPr lang="en-US" dirty="0" err="1" smtClean="0"/>
              <a:t>ttH</a:t>
            </a:r>
            <a:r>
              <a:rPr lang="en-US" dirty="0" smtClean="0"/>
              <a:t> (H-&gt;bb)</a:t>
            </a:r>
            <a:r>
              <a:rPr lang="en-US" dirty="0" smtClean="0"/>
              <a:t> </a:t>
            </a:r>
            <a:r>
              <a:rPr lang="en-US" dirty="0" err="1" smtClean="0"/>
              <a:t>hadronic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8627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Not clear what triggers are needed and possible at present</a:t>
            </a:r>
          </a:p>
          <a:p>
            <a:r>
              <a:rPr lang="en-US" dirty="0" smtClean="0"/>
              <a:t>Only jet triggers and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sum</a:t>
            </a:r>
            <a:r>
              <a:rPr lang="en-US" dirty="0" smtClean="0"/>
              <a:t> could be useful</a:t>
            </a:r>
          </a:p>
          <a:p>
            <a:r>
              <a:rPr lang="en-US" dirty="0" smtClean="0"/>
              <a:t>Menu currently has some multi-jet triggers: EF_3j80, EF_4j40, EF_5j20</a:t>
            </a:r>
          </a:p>
          <a:p>
            <a:pPr lvl="1"/>
            <a:r>
              <a:rPr lang="en-US" dirty="0" smtClean="0"/>
              <a:t>But </a:t>
            </a:r>
            <a:r>
              <a:rPr lang="en-US" dirty="0" smtClean="0"/>
              <a:t>not clear which will be </a:t>
            </a:r>
            <a:r>
              <a:rPr lang="en-US" dirty="0" err="1" smtClean="0"/>
              <a:t>prescaled</a:t>
            </a:r>
            <a:r>
              <a:rPr lang="en-US" dirty="0" smtClean="0"/>
              <a:t> and when</a:t>
            </a:r>
            <a:endParaRPr lang="en-US" dirty="0" smtClean="0"/>
          </a:p>
          <a:p>
            <a:r>
              <a:rPr lang="en-US" dirty="0" smtClean="0"/>
              <a:t>Available numbers:</a:t>
            </a:r>
          </a:p>
          <a:p>
            <a:r>
              <a:rPr lang="en-US" dirty="0" smtClean="0"/>
              <a:t>For the MC@NLO fully </a:t>
            </a:r>
            <a:r>
              <a:rPr lang="en-US" dirty="0" err="1" smtClean="0"/>
              <a:t>hadronic</a:t>
            </a:r>
            <a:r>
              <a:rPr lang="en-US" dirty="0" smtClean="0"/>
              <a:t> </a:t>
            </a:r>
            <a:r>
              <a:rPr lang="en-US" dirty="0" err="1" smtClean="0"/>
              <a:t>ttbar</a:t>
            </a:r>
            <a:r>
              <a:rPr lang="en-US" dirty="0" smtClean="0"/>
              <a:t> dataset, the 'useful' chains I can see are: </a:t>
            </a:r>
          </a:p>
          <a:p>
            <a:pPr lvl="1"/>
            <a:r>
              <a:rPr lang="en-US" dirty="0" smtClean="0"/>
              <a:t>EF_2j10 (100%)  not in new menu </a:t>
            </a:r>
          </a:p>
          <a:p>
            <a:pPr lvl="1"/>
            <a:r>
              <a:rPr lang="en-US" dirty="0" smtClean="0"/>
              <a:t>EF_2j20 (99%)   not in new menu </a:t>
            </a:r>
          </a:p>
          <a:p>
            <a:pPr lvl="1"/>
            <a:r>
              <a:rPr lang="en-US" dirty="0" smtClean="0"/>
              <a:t>EF_2j40 (96%</a:t>
            </a:r>
            <a:r>
              <a:rPr lang="en-US" dirty="0" smtClean="0"/>
              <a:t>) – looks very useful!</a:t>
            </a:r>
          </a:p>
          <a:p>
            <a:pPr lvl="1"/>
            <a:r>
              <a:rPr lang="en-US" dirty="0" smtClean="0"/>
              <a:t>EF_3j20 (93%)   percale 10 000 000</a:t>
            </a:r>
            <a:r>
              <a:rPr lang="en-US" dirty="0" smtClean="0"/>
              <a:t>!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- 27 May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39660" y="917918"/>
            <a:ext cx="1455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Michael Nash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2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HSG5: Heavy charged Higgs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4810"/>
            <a:ext cx="8229600" cy="393978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Looking at new menu: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combinations of</a:t>
            </a:r>
            <a:r>
              <a:rPr lang="en-US" dirty="0" smtClean="0"/>
              <a:t> ”</a:t>
            </a:r>
            <a:r>
              <a:rPr lang="en-US" dirty="0" err="1" smtClean="0"/>
              <a:t>e</a:t>
            </a:r>
            <a:r>
              <a:rPr lang="en-US" dirty="0" smtClean="0"/>
              <a:t> </a:t>
            </a:r>
            <a:r>
              <a:rPr lang="en-US" dirty="0" smtClean="0"/>
              <a:t>+ MET" and "tau + MET"</a:t>
            </a:r>
            <a:r>
              <a:rPr lang="en-US" dirty="0" smtClean="0"/>
              <a:t> currently in the menu are ok</a:t>
            </a:r>
          </a:p>
          <a:p>
            <a:pPr lvl="1"/>
            <a:r>
              <a:rPr lang="en-US" dirty="0" smtClean="0"/>
              <a:t>A new combination</a:t>
            </a:r>
            <a:r>
              <a:rPr lang="en-US" dirty="0" smtClean="0"/>
              <a:t> ”</a:t>
            </a:r>
            <a:r>
              <a:rPr lang="en-US" dirty="0" err="1" smtClean="0"/>
              <a:t>e</a:t>
            </a:r>
            <a:r>
              <a:rPr lang="en-US" dirty="0" smtClean="0"/>
              <a:t> </a:t>
            </a:r>
            <a:r>
              <a:rPr lang="en-US" dirty="0" smtClean="0"/>
              <a:t>+ MET + </a:t>
            </a:r>
            <a:r>
              <a:rPr lang="en-US" dirty="0" smtClean="0"/>
              <a:t>jet” exists but still to </a:t>
            </a:r>
            <a:r>
              <a:rPr lang="en-US" smtClean="0"/>
              <a:t>be checked</a:t>
            </a:r>
            <a:endParaRPr lang="en-US" dirty="0" smtClean="0"/>
          </a:p>
          <a:p>
            <a:pPr lvl="1"/>
            <a:r>
              <a:rPr lang="en-US" dirty="0" smtClean="0"/>
              <a:t>Missing combined triggers:</a:t>
            </a:r>
          </a:p>
          <a:p>
            <a:pPr lvl="2"/>
            <a:r>
              <a:rPr lang="en-US" dirty="0" smtClean="0"/>
              <a:t>combination </a:t>
            </a:r>
            <a:r>
              <a:rPr lang="en-US" dirty="0" smtClean="0"/>
              <a:t>"mu + MET" is MISSING</a:t>
            </a:r>
            <a:endParaRPr lang="en-US" dirty="0" smtClean="0"/>
          </a:p>
          <a:p>
            <a:pPr lvl="2"/>
            <a:r>
              <a:rPr lang="en-US" dirty="0" smtClean="0"/>
              <a:t>combination </a:t>
            </a:r>
            <a:r>
              <a:rPr lang="en-US" dirty="0" smtClean="0"/>
              <a:t>"tau + MET + jet" is MISSING</a:t>
            </a:r>
            <a:endParaRPr lang="en-US" dirty="0" smtClean="0"/>
          </a:p>
          <a:p>
            <a:pPr lvl="2"/>
            <a:r>
              <a:rPr lang="en-US" dirty="0" smtClean="0"/>
              <a:t>combination "mu + MET + jet" is MISSING</a:t>
            </a:r>
            <a:endParaRPr lang="en-US" dirty="0" smtClean="0"/>
          </a:p>
          <a:p>
            <a:pPr lvl="1"/>
            <a:r>
              <a:rPr lang="en-US" dirty="0" smtClean="0"/>
              <a:t>And more details that I won’t mention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- 27 May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86628" y="917918"/>
            <a:ext cx="1961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Martin </a:t>
            </a:r>
            <a:r>
              <a:rPr lang="en-US" dirty="0" err="1" smtClean="0"/>
              <a:t>zur</a:t>
            </a:r>
            <a:r>
              <a:rPr lang="en-US" dirty="0" smtClean="0"/>
              <a:t> </a:t>
            </a:r>
            <a:r>
              <a:rPr lang="en-US" dirty="0" err="1" smtClean="0"/>
              <a:t>Nedden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526"/>
            <a:ext cx="4566904" cy="68675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05400" y="1185333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cap="small" dirty="0" smtClean="0"/>
              <a:t>Conclusions</a:t>
            </a:r>
            <a:endParaRPr lang="en-US" sz="5400" cap="smal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- 27 May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91853"/>
          </a:xfrm>
        </p:spPr>
        <p:txBody>
          <a:bodyPr>
            <a:normAutofit fontScale="55000" lnSpcReduction="20000"/>
          </a:bodyPr>
          <a:lstStyle/>
          <a:p>
            <a:r>
              <a:rPr lang="en-US" sz="4800" dirty="0" smtClean="0"/>
              <a:t>Requested e10_loose_mu6 and e5_medium_mu4 already</a:t>
            </a:r>
          </a:p>
          <a:p>
            <a:endParaRPr lang="en-US" sz="4800" dirty="0" smtClean="0"/>
          </a:p>
          <a:p>
            <a:r>
              <a:rPr lang="en-US" sz="4800" dirty="0" smtClean="0"/>
              <a:t>Will look into VBF trigger (</a:t>
            </a:r>
            <a:r>
              <a:rPr lang="en-US" sz="4800" dirty="0" err="1" smtClean="0"/>
              <a:t>dijet+gap+lepton</a:t>
            </a:r>
            <a:r>
              <a:rPr lang="en-US" sz="4800" dirty="0" smtClean="0"/>
              <a:t>)</a:t>
            </a:r>
          </a:p>
          <a:p>
            <a:endParaRPr lang="en-US" sz="4800" dirty="0" smtClean="0"/>
          </a:p>
          <a:p>
            <a:r>
              <a:rPr lang="en-US" sz="4800" dirty="0" smtClean="0"/>
              <a:t>Anyone missing? Please let me know ASAP</a:t>
            </a:r>
          </a:p>
          <a:p>
            <a:endParaRPr lang="en-US" sz="4800" dirty="0" smtClean="0"/>
          </a:p>
          <a:p>
            <a:r>
              <a:rPr lang="en-US" sz="4800" dirty="0" smtClean="0"/>
              <a:t>First physics menu will be approved next week </a:t>
            </a:r>
          </a:p>
          <a:p>
            <a:endParaRPr lang="en-US" sz="4800" dirty="0" smtClean="0"/>
          </a:p>
          <a:p>
            <a:r>
              <a:rPr lang="en-US" sz="4800" dirty="0" smtClean="0"/>
              <a:t>Many thanks to Higgs trigger gang for input!</a:t>
            </a:r>
            <a:endParaRPr lang="en-US" sz="4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- 27 May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05400" y="1185333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cap="small" dirty="0" smtClean="0"/>
              <a:t>Backup Slides</a:t>
            </a:r>
            <a:endParaRPr lang="en-US" sz="5400" cap="smal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- 27 May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4415470" cy="685800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sz="3077" dirty="0" smtClean="0"/>
              <a:t>Dear all</a:t>
            </a:r>
            <a:r>
              <a:rPr lang="en-US" sz="3077" dirty="0" smtClean="0"/>
              <a:t>,</a:t>
            </a:r>
          </a:p>
          <a:p>
            <a:pPr>
              <a:buNone/>
            </a:pPr>
            <a:r>
              <a:rPr lang="en-US" sz="3077" dirty="0" smtClean="0"/>
              <a:t>As announced last week we have first draft of the trigger menu for </a:t>
            </a:r>
            <a:r>
              <a:rPr lang="en-US" sz="3077" dirty="0" smtClean="0"/>
              <a:t>physics</a:t>
            </a:r>
          </a:p>
          <a:p>
            <a:pPr>
              <a:buNone/>
            </a:pPr>
            <a:r>
              <a:rPr lang="en-US" sz="3077" dirty="0" smtClean="0"/>
              <a:t>run covering 1e+30 - 1e+32 luminosity. Below you find links to the first</a:t>
            </a:r>
          </a:p>
          <a:p>
            <a:pPr>
              <a:buNone/>
            </a:pPr>
            <a:r>
              <a:rPr lang="en-US" sz="3077" dirty="0" smtClean="0"/>
              <a:t>draft of the "Test_pp_v1" menu, justification page and rate estimates for</a:t>
            </a:r>
          </a:p>
          <a:p>
            <a:pPr>
              <a:buNone/>
            </a:pPr>
            <a:r>
              <a:rPr lang="en-US" sz="3077" dirty="0" smtClean="0"/>
              <a:t>1e+31 </a:t>
            </a:r>
            <a:r>
              <a:rPr lang="en-US" sz="3077" dirty="0" err="1" smtClean="0"/>
              <a:t>lumi</a:t>
            </a:r>
            <a:r>
              <a:rPr lang="en-US" sz="3077" dirty="0" smtClean="0"/>
              <a:t>.  The </a:t>
            </a:r>
            <a:r>
              <a:rPr lang="en-US" sz="3077" dirty="0" err="1" smtClean="0"/>
              <a:t>prescales</a:t>
            </a:r>
            <a:r>
              <a:rPr lang="en-US" sz="3077" dirty="0" smtClean="0"/>
              <a:t> sets for various </a:t>
            </a:r>
            <a:r>
              <a:rPr lang="en-US" sz="3077" dirty="0" err="1" smtClean="0"/>
              <a:t>lumi</a:t>
            </a:r>
            <a:r>
              <a:rPr lang="en-US" sz="3077" dirty="0" smtClean="0"/>
              <a:t> points are not yet</a:t>
            </a:r>
          </a:p>
          <a:p>
            <a:pPr>
              <a:buNone/>
            </a:pPr>
            <a:r>
              <a:rPr lang="en-US" sz="3077" dirty="0" smtClean="0"/>
              <a:t>available, so you would need to use your </a:t>
            </a:r>
            <a:r>
              <a:rPr lang="en-US" sz="3077" dirty="0" err="1" smtClean="0"/>
              <a:t>judgement</a:t>
            </a:r>
            <a:r>
              <a:rPr lang="en-US" sz="3077" dirty="0" smtClean="0"/>
              <a:t> on what items *could* </a:t>
            </a:r>
          </a:p>
          <a:p>
            <a:pPr>
              <a:buNone/>
            </a:pPr>
            <a:r>
              <a:rPr lang="en-US" sz="3077" dirty="0" smtClean="0"/>
              <a:t>run </a:t>
            </a:r>
            <a:r>
              <a:rPr lang="en-US" sz="3077" dirty="0" err="1" smtClean="0"/>
              <a:t>unprescaled</a:t>
            </a:r>
            <a:r>
              <a:rPr lang="en-US" sz="3077" dirty="0" smtClean="0"/>
              <a:t> at various luminosities for now.</a:t>
            </a:r>
          </a:p>
          <a:p>
            <a:pPr>
              <a:buNone/>
            </a:pPr>
            <a:endParaRPr lang="en-US" sz="3077" dirty="0" smtClean="0"/>
          </a:p>
          <a:p>
            <a:pPr>
              <a:buNone/>
            </a:pPr>
            <a:r>
              <a:rPr lang="en-US" sz="3077" dirty="0" smtClean="0"/>
              <a:t>We ask every *physics*, *detector* and *CP* group representatives to look</a:t>
            </a:r>
          </a:p>
          <a:p>
            <a:pPr>
              <a:buNone/>
            </a:pPr>
            <a:r>
              <a:rPr lang="en-US" sz="3077" dirty="0" smtClean="0"/>
              <a:t>very carefully through tables, make a list of important items for each</a:t>
            </a:r>
          </a:p>
          <a:p>
            <a:pPr>
              <a:buNone/>
            </a:pPr>
            <a:r>
              <a:rPr lang="en-US" sz="3077" dirty="0" smtClean="0"/>
              <a:t>group, discuss them this and next week during your group meetings, and</a:t>
            </a:r>
          </a:p>
          <a:p>
            <a:pPr>
              <a:buNone/>
            </a:pPr>
            <a:r>
              <a:rPr lang="en-US" sz="3077" dirty="0" smtClean="0"/>
              <a:t>come back to us with 3 tables for 3 </a:t>
            </a:r>
            <a:r>
              <a:rPr lang="en-US" sz="3077" dirty="0" err="1" smtClean="0"/>
              <a:t>lumi</a:t>
            </a:r>
            <a:r>
              <a:rPr lang="en-US" sz="3077" dirty="0" smtClean="0"/>
              <a:t> points (1e30, 1e31, 1e32, more if</a:t>
            </a:r>
          </a:p>
          <a:p>
            <a:pPr>
              <a:buNone/>
            </a:pPr>
            <a:r>
              <a:rPr lang="en-US" sz="3077" dirty="0" smtClean="0"/>
              <a:t>possible) with 3 columns :</a:t>
            </a:r>
          </a:p>
          <a:p>
            <a:pPr>
              <a:buNone/>
            </a:pPr>
            <a:r>
              <a:rPr lang="en-US" sz="3077" dirty="0" smtClean="0"/>
              <a:t>	a. each needed trigger item is listed together with </a:t>
            </a:r>
          </a:p>
          <a:p>
            <a:pPr>
              <a:buNone/>
            </a:pPr>
            <a:r>
              <a:rPr lang="en-US" sz="3077" dirty="0" smtClean="0"/>
              <a:t>	</a:t>
            </a:r>
            <a:r>
              <a:rPr lang="en-US" sz="3077" dirty="0" err="1" smtClean="0"/>
              <a:t>b</a:t>
            </a:r>
            <a:r>
              <a:rPr lang="en-US" sz="3077" dirty="0" smtClean="0"/>
              <a:t>. which type should it be for you at this </a:t>
            </a:r>
            <a:r>
              <a:rPr lang="en-US" sz="3077" dirty="0" err="1" smtClean="0"/>
              <a:t>lumi</a:t>
            </a:r>
            <a:r>
              <a:rPr lang="en-US" sz="3077" dirty="0" smtClean="0"/>
              <a:t> (primary, </a:t>
            </a:r>
          </a:p>
          <a:p>
            <a:pPr>
              <a:buNone/>
            </a:pPr>
            <a:r>
              <a:rPr lang="en-US" sz="3077" dirty="0" smtClean="0"/>
              <a:t>	  supporting, backup) - few simultaneous options are possible</a:t>
            </a:r>
          </a:p>
          <a:p>
            <a:pPr>
              <a:buNone/>
            </a:pPr>
            <a:r>
              <a:rPr lang="en-US" sz="3077" dirty="0" smtClean="0"/>
              <a:t>	</a:t>
            </a:r>
            <a:r>
              <a:rPr lang="en-US" sz="3077" dirty="0" err="1" smtClean="0"/>
              <a:t>c</a:t>
            </a:r>
            <a:r>
              <a:rPr lang="en-US" sz="3077" dirty="0" smtClean="0"/>
              <a:t>. reason/justification (very short sentence, preferably &lt;10 words)</a:t>
            </a:r>
          </a:p>
          <a:p>
            <a:pPr>
              <a:buNone/>
            </a:pPr>
            <a:r>
              <a:rPr lang="en-US" sz="3077" dirty="0" smtClean="0"/>
              <a:t>		- be prepared to give longer justification if asked, so </a:t>
            </a:r>
          </a:p>
          <a:p>
            <a:pPr>
              <a:buNone/>
            </a:pPr>
            <a:r>
              <a:rPr lang="en-US" sz="3077" dirty="0" smtClean="0"/>
              <a:t>		just tag "Exotics" will not be sufficient, but "main 1e32</a:t>
            </a:r>
          </a:p>
          <a:p>
            <a:pPr>
              <a:buNone/>
            </a:pPr>
            <a:r>
              <a:rPr lang="en-US" sz="3077" dirty="0" smtClean="0"/>
              <a:t>		electron trigger for high pt Exotics" or "soft pt trigger for </a:t>
            </a:r>
          </a:p>
          <a:p>
            <a:pPr>
              <a:buNone/>
            </a:pPr>
            <a:r>
              <a:rPr lang="en-US" sz="3077" dirty="0" smtClean="0"/>
              <a:t>		efficiency measurement" is good.</a:t>
            </a:r>
          </a:p>
          <a:p>
            <a:pPr>
              <a:buNone/>
            </a:pPr>
            <a:endParaRPr lang="en-US" sz="3077" dirty="0" smtClean="0"/>
          </a:p>
          <a:p>
            <a:pPr>
              <a:buNone/>
            </a:pPr>
            <a:r>
              <a:rPr lang="en-US" sz="3077" dirty="0" smtClean="0"/>
              <a:t>We ask you to send us feedback </a:t>
            </a:r>
            <a:r>
              <a:rPr lang="en-US" sz="3077" dirty="0" err="1" smtClean="0"/>
              <a:t>asap</a:t>
            </a:r>
            <a:r>
              <a:rPr lang="en-US" sz="3077" dirty="0" smtClean="0"/>
              <a:t>, best before May 31st, but earlier</a:t>
            </a:r>
          </a:p>
          <a:p>
            <a:pPr>
              <a:buNone/>
            </a:pPr>
            <a:r>
              <a:rPr lang="en-US" sz="3077" dirty="0" smtClean="0"/>
              <a:t>will be much appreciated. The triggers which will lack justification will</a:t>
            </a:r>
          </a:p>
          <a:p>
            <a:pPr>
              <a:buNone/>
            </a:pPr>
            <a:r>
              <a:rPr lang="en-US" sz="3077" dirty="0" smtClean="0"/>
              <a:t>*not* be </a:t>
            </a:r>
            <a:r>
              <a:rPr lang="en-US" sz="3077" dirty="0" err="1" smtClean="0"/>
              <a:t>propogated</a:t>
            </a:r>
            <a:r>
              <a:rPr lang="en-US" sz="3077" dirty="0" smtClean="0"/>
              <a:t> to Physics_pp_v1 menu. Please let us know if something </a:t>
            </a:r>
          </a:p>
          <a:p>
            <a:pPr>
              <a:buNone/>
            </a:pPr>
            <a:r>
              <a:rPr lang="en-US" sz="3077" dirty="0" smtClean="0"/>
              <a:t>is already missing in Test_pp_v1. </a:t>
            </a:r>
          </a:p>
          <a:p>
            <a:pPr>
              <a:buNone/>
            </a:pPr>
            <a:endParaRPr lang="en-US" sz="3077" dirty="0" smtClean="0"/>
          </a:p>
          <a:p>
            <a:pPr>
              <a:buNone/>
            </a:pPr>
            <a:r>
              <a:rPr lang="en-US" sz="3077" dirty="0" smtClean="0"/>
              <a:t>Iterations on the lists will certainly be possible.</a:t>
            </a:r>
          </a:p>
          <a:p>
            <a:pPr>
              <a:buNone/>
            </a:pPr>
            <a:endParaRPr lang="en-US" sz="3077" dirty="0" smtClean="0"/>
          </a:p>
          <a:p>
            <a:pPr>
              <a:buNone/>
            </a:pPr>
            <a:r>
              <a:rPr lang="en-US" sz="3077" dirty="0" smtClean="0"/>
              <a:t>Thank you in advance,</a:t>
            </a:r>
          </a:p>
          <a:p>
            <a:pPr>
              <a:buNone/>
            </a:pPr>
            <a:r>
              <a:rPr lang="en-US" sz="3077" dirty="0" err="1" smtClean="0"/>
              <a:t>Olya</a:t>
            </a:r>
            <a:r>
              <a:rPr lang="en-US" sz="3077" dirty="0" smtClean="0"/>
              <a:t> and </a:t>
            </a:r>
            <a:r>
              <a:rPr lang="en-US" sz="3077" dirty="0" err="1" smtClean="0"/>
              <a:t>Srini</a:t>
            </a:r>
            <a:endParaRPr lang="en-US" sz="3077" dirty="0" smtClean="0"/>
          </a:p>
          <a:p>
            <a:pPr>
              <a:buNone/>
            </a:pPr>
            <a:endParaRPr lang="en-US" sz="3077" dirty="0" smtClean="0"/>
          </a:p>
          <a:p>
            <a:pPr>
              <a:buNone/>
            </a:pPr>
            <a:r>
              <a:rPr lang="en-US" sz="3077" dirty="0" smtClean="0"/>
              <a:t>P.S. We remind trigger signature group representatives that they are also </a:t>
            </a:r>
          </a:p>
          <a:p>
            <a:pPr>
              <a:buNone/>
            </a:pPr>
            <a:r>
              <a:rPr lang="en-US" sz="3077" dirty="0" smtClean="0"/>
              <a:t>representatives of corresponding CP group, and while following up here </a:t>
            </a:r>
          </a:p>
          <a:p>
            <a:pPr>
              <a:buNone/>
            </a:pPr>
            <a:r>
              <a:rPr lang="en-US" sz="3077" dirty="0" smtClean="0"/>
              <a:t>should also consider other types of triggers, e.g. for studies of fakes </a:t>
            </a:r>
          </a:p>
          <a:p>
            <a:pPr>
              <a:buNone/>
            </a:pPr>
            <a:r>
              <a:rPr lang="en-US" sz="3077" dirty="0" smtClean="0"/>
              <a:t>and such.</a:t>
            </a:r>
            <a:endParaRPr lang="en-US" sz="3077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495800" cy="685800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sz="3077" dirty="0" smtClean="0"/>
              <a:t>------------- Details : -----------------------------------------</a:t>
            </a:r>
          </a:p>
          <a:p>
            <a:pPr>
              <a:buNone/>
            </a:pPr>
            <a:endParaRPr lang="en-US" sz="3077" dirty="0" smtClean="0"/>
          </a:p>
          <a:p>
            <a:pPr>
              <a:buNone/>
            </a:pPr>
            <a:r>
              <a:rPr lang="en-US" sz="3077" dirty="0" smtClean="0"/>
              <a:t>The *first draft* of menu is available at </a:t>
            </a:r>
          </a:p>
          <a:p>
            <a:pPr>
              <a:buNone/>
            </a:pPr>
            <a:r>
              <a:rPr lang="en-US" sz="3077" dirty="0" smtClean="0"/>
              <a:t>http://atlas-trigconf.cern.ch/nightlies/display/release/15.6.X.Y.Z/project/CAFHLT/nightly/rel_3/name/Test_pp_v1_15.6.9.3.1/</a:t>
            </a:r>
          </a:p>
          <a:p>
            <a:pPr>
              <a:buNone/>
            </a:pPr>
            <a:endParaRPr lang="en-US" sz="3077" dirty="0" smtClean="0"/>
          </a:p>
          <a:p>
            <a:pPr>
              <a:buNone/>
            </a:pPr>
            <a:r>
              <a:rPr lang="en-US" sz="3077" dirty="0" smtClean="0"/>
              <a:t>This is what we call "Test_pp_v1" menu which contains primaries, </a:t>
            </a:r>
          </a:p>
          <a:p>
            <a:pPr>
              <a:buNone/>
            </a:pPr>
            <a:r>
              <a:rPr lang="en-US" sz="3077" dirty="0" smtClean="0"/>
              <a:t>supporting, some commissioning, backup,  and *test* items - you can see </a:t>
            </a:r>
          </a:p>
          <a:p>
            <a:pPr>
              <a:buNone/>
            </a:pPr>
            <a:r>
              <a:rPr lang="en-US" sz="3077" dirty="0" smtClean="0"/>
              <a:t>what is latest tag if you press "load" button on top of the page.</a:t>
            </a:r>
          </a:p>
          <a:p>
            <a:pPr>
              <a:buNone/>
            </a:pPr>
            <a:endParaRPr lang="en-US" sz="3077" dirty="0" smtClean="0"/>
          </a:p>
          <a:p>
            <a:pPr>
              <a:buNone/>
            </a:pPr>
            <a:r>
              <a:rPr lang="en-US" sz="3077" dirty="0" smtClean="0"/>
              <a:t>Once you provide us with the list of "favorites" we will upload it as </a:t>
            </a:r>
          </a:p>
          <a:p>
            <a:pPr>
              <a:buNone/>
            </a:pPr>
            <a:r>
              <a:rPr lang="en-US" sz="3077" dirty="0" smtClean="0"/>
              <a:t>predefined view, and you will be able to see only your triggers using </a:t>
            </a:r>
          </a:p>
          <a:p>
            <a:pPr>
              <a:buNone/>
            </a:pPr>
            <a:r>
              <a:rPr lang="en-US" sz="3077" dirty="0" smtClean="0"/>
              <a:t>"predefined view" link.</a:t>
            </a:r>
          </a:p>
          <a:p>
            <a:pPr>
              <a:buNone/>
            </a:pPr>
            <a:endParaRPr lang="en-US" sz="3077" dirty="0" smtClean="0"/>
          </a:p>
          <a:p>
            <a:pPr>
              <a:buNone/>
            </a:pPr>
            <a:r>
              <a:rPr lang="en-US" sz="3077" dirty="0" smtClean="0"/>
              <a:t>You can see current justification for each trigger , if you press "+" </a:t>
            </a:r>
          </a:p>
          <a:p>
            <a:pPr>
              <a:buNone/>
            </a:pPr>
            <a:r>
              <a:rPr lang="en-US" sz="3077" dirty="0" smtClean="0"/>
              <a:t>after "load". The link http://atlas-</a:t>
            </a:r>
            <a:r>
              <a:rPr lang="en-US" sz="3077" dirty="0" err="1" smtClean="0"/>
              <a:t>trigconf.cern.ch</a:t>
            </a:r>
            <a:r>
              <a:rPr lang="en-US" sz="3077" dirty="0" smtClean="0"/>
              <a:t>/just/list/  shows all </a:t>
            </a:r>
          </a:p>
          <a:p>
            <a:pPr>
              <a:buNone/>
            </a:pPr>
            <a:r>
              <a:rPr lang="en-US" sz="3077" dirty="0" smtClean="0"/>
              <a:t>current available motivations - obviously we (with your help) have to </a:t>
            </a:r>
          </a:p>
          <a:p>
            <a:pPr>
              <a:buNone/>
            </a:pPr>
            <a:r>
              <a:rPr lang="en-US" sz="3077" dirty="0" smtClean="0"/>
              <a:t>improve it. </a:t>
            </a:r>
          </a:p>
          <a:p>
            <a:pPr>
              <a:buNone/>
            </a:pPr>
            <a:endParaRPr lang="en-US" sz="3077" dirty="0" smtClean="0"/>
          </a:p>
          <a:p>
            <a:pPr>
              <a:buNone/>
            </a:pPr>
            <a:r>
              <a:rPr lang="en-US" sz="3077" dirty="0" smtClean="0"/>
              <a:t>The plans prepared by trigger groups are </a:t>
            </a:r>
          </a:p>
          <a:p>
            <a:pPr>
              <a:buNone/>
            </a:pPr>
            <a:r>
              <a:rPr lang="en-US" sz="3077" dirty="0" smtClean="0"/>
              <a:t>available at http://</a:t>
            </a:r>
            <a:r>
              <a:rPr lang="en-US" sz="3077" dirty="0" err="1" smtClean="0"/>
              <a:t>indico.cern.ch/conferenceDisplay.py?confId</a:t>
            </a:r>
            <a:r>
              <a:rPr lang="en-US" sz="3077" dirty="0" smtClean="0"/>
              <a:t>=74183</a:t>
            </a:r>
          </a:p>
          <a:p>
            <a:pPr>
              <a:buNone/>
            </a:pPr>
            <a:endParaRPr lang="en-US" sz="3077" dirty="0" smtClean="0"/>
          </a:p>
          <a:p>
            <a:pPr>
              <a:buNone/>
            </a:pPr>
            <a:r>
              <a:rPr lang="en-US" sz="3077" dirty="0" smtClean="0"/>
              <a:t>The rates for 1e31 given at </a:t>
            </a:r>
          </a:p>
          <a:p>
            <a:pPr>
              <a:buNone/>
            </a:pPr>
            <a:r>
              <a:rPr lang="en-US" sz="3077" dirty="0" smtClean="0"/>
              <a:t>http://atlas-trig-cost.cern.ch/offline/html_user10.EdwardSarkisyan-Grinbaum.EnhBias7TeV1555Offls31m.digit.RD</a:t>
            </a:r>
          </a:p>
          <a:p>
            <a:pPr>
              <a:buNone/>
            </a:pPr>
            <a:r>
              <a:rPr lang="en-US" sz="3077" dirty="0" smtClean="0"/>
              <a:t>O.d238_18-05-2010_AtlasCAFHLT-rel_2-15.6.X.Y.Z.04/</a:t>
            </a:r>
          </a:p>
          <a:p>
            <a:pPr>
              <a:buNone/>
            </a:pPr>
            <a:r>
              <a:rPr lang="en-US" sz="3077" dirty="0" smtClean="0"/>
              <a:t>No </a:t>
            </a:r>
            <a:r>
              <a:rPr lang="en-US" sz="3077" dirty="0" err="1" smtClean="0"/>
              <a:t>prescales</a:t>
            </a:r>
            <a:r>
              <a:rPr lang="en-US" sz="3077" dirty="0" smtClean="0"/>
              <a:t> are taken into account, so use your </a:t>
            </a:r>
            <a:r>
              <a:rPr lang="en-US" sz="3077" dirty="0" err="1" smtClean="0"/>
              <a:t>judgement</a:t>
            </a:r>
            <a:r>
              <a:rPr lang="en-US" sz="3077" dirty="0" smtClean="0"/>
              <a:t> and plans of </a:t>
            </a:r>
          </a:p>
          <a:p>
            <a:pPr>
              <a:buNone/>
            </a:pPr>
            <a:r>
              <a:rPr lang="en-US" sz="3077" dirty="0" smtClean="0"/>
              <a:t>trigger groups of what is possible at each </a:t>
            </a:r>
            <a:r>
              <a:rPr lang="en-US" sz="3077" dirty="0" err="1" smtClean="0"/>
              <a:t>lumi</a:t>
            </a:r>
            <a:r>
              <a:rPr lang="en-US" sz="3077" dirty="0" smtClean="0"/>
              <a:t>. </a:t>
            </a:r>
          </a:p>
          <a:p>
            <a:pPr>
              <a:buNone/>
            </a:pPr>
            <a:endParaRPr lang="en-US" sz="3077" dirty="0" smtClean="0"/>
          </a:p>
          <a:p>
            <a:pPr>
              <a:buNone/>
            </a:pPr>
            <a:r>
              <a:rPr lang="en-US" sz="3077" dirty="0" smtClean="0"/>
              <a:t>Unfiltered rates with much smaller statistics is available here :</a:t>
            </a:r>
          </a:p>
          <a:p>
            <a:pPr>
              <a:buNone/>
            </a:pPr>
            <a:r>
              <a:rPr lang="en-US" sz="3077" dirty="0" smtClean="0"/>
              <a:t>http://atlas-trig-cost.cern.ch/offline/html_mc09_7TeV.105001.pythia_minbias.digit.RDO.e468_s624_s633_d238_18</a:t>
            </a:r>
          </a:p>
          <a:p>
            <a:pPr>
              <a:buNone/>
            </a:pPr>
            <a:r>
              <a:rPr lang="en-US" sz="3077" dirty="0" smtClean="0"/>
              <a:t>-05-2010_AtlasCAFHLT-rel_2-15.6.X.Y.Z/</a:t>
            </a:r>
          </a:p>
          <a:p>
            <a:pPr>
              <a:buNone/>
            </a:pPr>
            <a:endParaRPr lang="en-US" sz="3077" dirty="0" smtClean="0"/>
          </a:p>
          <a:p>
            <a:pPr>
              <a:buNone/>
            </a:pPr>
            <a:endParaRPr lang="en-US" sz="3077" dirty="0" smtClean="0"/>
          </a:p>
          <a:p>
            <a:pPr>
              <a:buNone/>
            </a:pPr>
            <a:r>
              <a:rPr lang="en-US" sz="3077" dirty="0" smtClean="0"/>
              <a:t>The rates are calculated on *MC* using </a:t>
            </a:r>
            <a:r>
              <a:rPr lang="en-US" sz="3077" dirty="0" err="1" smtClean="0"/>
              <a:t>enhancedBias</a:t>
            </a:r>
            <a:r>
              <a:rPr lang="en-US" sz="3077" dirty="0" smtClean="0"/>
              <a:t> sample filtered on </a:t>
            </a:r>
          </a:p>
          <a:p>
            <a:pPr>
              <a:buNone/>
            </a:pPr>
            <a:r>
              <a:rPr lang="en-US" sz="3077" dirty="0" smtClean="0"/>
              <a:t>EM3, J15, MU0, XE25, TE250, FJ18, TAU5.  L1 EM calibration was used.  </a:t>
            </a:r>
          </a:p>
          <a:p>
            <a:pPr>
              <a:buNone/>
            </a:pPr>
            <a:r>
              <a:rPr lang="en-US" sz="3077" dirty="0" smtClean="0"/>
              <a:t>This particular MC tune is known to give rates factor of ~2 higher than </a:t>
            </a:r>
          </a:p>
          <a:p>
            <a:pPr>
              <a:buNone/>
            </a:pPr>
            <a:r>
              <a:rPr lang="en-US" sz="3077" dirty="0" smtClean="0"/>
              <a:t>seen on data. </a:t>
            </a:r>
          </a:p>
          <a:p>
            <a:pPr>
              <a:buNone/>
            </a:pPr>
            <a:endParaRPr lang="en-US" sz="3077" dirty="0" smtClean="0"/>
          </a:p>
          <a:p>
            <a:pPr>
              <a:buNone/>
            </a:pPr>
            <a:r>
              <a:rPr lang="en-US" sz="3077" dirty="0" smtClean="0"/>
              <a:t>Many thanks to menu and rate experts on preparing menu and rates!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- 27 May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6175" y="5780781"/>
            <a:ext cx="3750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Request from Menu Coordination for next week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VBF trigger for HSG3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As for the VBF trigger, the </a:t>
            </a:r>
            <a:r>
              <a:rPr lang="en-US" dirty="0" err="1" smtClean="0"/>
              <a:t>pT</a:t>
            </a:r>
            <a:r>
              <a:rPr lang="en-US" dirty="0" smtClean="0"/>
              <a:t> threshold of the lepton would be low (perhaps ~8 </a:t>
            </a:r>
            <a:r>
              <a:rPr lang="en-US" dirty="0" err="1" smtClean="0"/>
              <a:t>GeV</a:t>
            </a:r>
            <a:r>
              <a:rPr lang="en-US" dirty="0" smtClean="0"/>
              <a:t>) since this would give us a gain in phase space.</a:t>
            </a:r>
            <a:r>
              <a:rPr lang="en-US" dirty="0" smtClean="0"/>
              <a:t> </a:t>
            </a:r>
          </a:p>
          <a:p>
            <a:r>
              <a:rPr lang="en-US" dirty="0" smtClean="0"/>
              <a:t>It </a:t>
            </a:r>
            <a:r>
              <a:rPr lang="en-US" dirty="0" smtClean="0"/>
              <a:t>would also provide an alternative trigger in the case that lepton rates may increase more than expected, leading to </a:t>
            </a:r>
            <a:r>
              <a:rPr lang="en-US" dirty="0" err="1" smtClean="0"/>
              <a:t>prescaled</a:t>
            </a:r>
            <a:r>
              <a:rPr lang="en-US" dirty="0" smtClean="0"/>
              <a:t> single lepton triggers, which would be undesirable for us.</a:t>
            </a:r>
            <a:r>
              <a:rPr lang="en-US" dirty="0" smtClean="0"/>
              <a:t> </a:t>
            </a:r>
          </a:p>
          <a:p>
            <a:r>
              <a:rPr lang="en-US" dirty="0" smtClean="0"/>
              <a:t>Mario </a:t>
            </a:r>
            <a:r>
              <a:rPr lang="en-US" dirty="0" smtClean="0"/>
              <a:t>believes this trigger would be most useful at the point where the single lepton trigger would need to be </a:t>
            </a:r>
            <a:r>
              <a:rPr lang="en-US" dirty="0" err="1" smtClean="0"/>
              <a:t>prescaled</a:t>
            </a:r>
            <a:r>
              <a:rPr lang="en-US" dirty="0" smtClean="0"/>
              <a:t> (which he says would be ~1e33 for 15 </a:t>
            </a:r>
            <a:r>
              <a:rPr lang="en-US" dirty="0" err="1" smtClean="0"/>
              <a:t>GeV</a:t>
            </a:r>
            <a:r>
              <a:rPr lang="en-US" dirty="0" smtClean="0"/>
              <a:t> leptons).</a:t>
            </a:r>
            <a:r>
              <a:rPr lang="en-US" dirty="0" smtClean="0"/>
              <a:t> </a:t>
            </a:r>
          </a:p>
          <a:p>
            <a:r>
              <a:rPr lang="en-US" dirty="0" smtClean="0"/>
              <a:t>So</a:t>
            </a:r>
            <a:r>
              <a:rPr lang="en-US" dirty="0" smtClean="0"/>
              <a:t>, it seems that perhaps this trigger would only really be useful for us possibly at 1e32 or more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</a:t>
            </a:r>
            <a:r>
              <a:rPr lang="en-US" dirty="0" smtClean="0"/>
              <a:t>the tau channel, this trigger increases the number of events by 20-25%, but for the tau analysis, a higher single lepton trigger threshold is used so I think the gain in the WW channel would be less than this.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 </a:t>
            </a:r>
            <a:r>
              <a:rPr lang="en-US" dirty="0" smtClean="0"/>
              <a:t>any case, Mario says that the trigger logic will be implemented soon so if the H-&gt;WW group wants to add a lower threshold than the H-&gt;tau tau group according to him it shouldn't be a problem</a:t>
            </a:r>
            <a:r>
              <a:rPr lang="en-US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- 27 May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262" y="3137338"/>
            <a:ext cx="6819095" cy="358413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0140"/>
          </a:xfrm>
        </p:spPr>
        <p:txBody>
          <a:bodyPr>
            <a:normAutofit/>
          </a:bodyPr>
          <a:lstStyle/>
          <a:p>
            <a:r>
              <a:rPr lang="en-US" dirty="0" smtClean="0"/>
              <a:t>Physics Menu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0" y="1114777"/>
            <a:ext cx="9144000" cy="251177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Menu </a:t>
            </a:r>
            <a:r>
              <a:rPr lang="en-US" dirty="0" smtClean="0"/>
              <a:t>o</a:t>
            </a:r>
            <a:r>
              <a:rPr lang="en-US" dirty="0" smtClean="0"/>
              <a:t>n the drawing board – in particular </a:t>
            </a:r>
            <a:r>
              <a:rPr lang="en-US" dirty="0" err="1" smtClean="0"/>
              <a:t>prescales</a:t>
            </a:r>
            <a:r>
              <a:rPr lang="en-US" dirty="0" smtClean="0"/>
              <a:t> not yet known!</a:t>
            </a:r>
          </a:p>
          <a:p>
            <a:pPr lvl="1"/>
            <a:r>
              <a:rPr lang="en-US" dirty="0" smtClean="0"/>
              <a:t>Status (automatically generated from nightly, search a different </a:t>
            </a:r>
            <a:r>
              <a:rPr lang="en-US" dirty="0" err="1" smtClean="0"/>
              <a:t>rel_X</a:t>
            </a:r>
            <a:r>
              <a:rPr lang="en-US" dirty="0" smtClean="0"/>
              <a:t> if invalid):</a:t>
            </a:r>
          </a:p>
          <a:p>
            <a:pPr lvl="2"/>
            <a:r>
              <a:rPr lang="en-US" dirty="0" smtClean="0">
                <a:hlinkClick r:id="rId3"/>
              </a:rPr>
              <a:t>http</a:t>
            </a:r>
            <a:r>
              <a:rPr lang="en-US" dirty="0" smtClean="0">
                <a:hlinkClick r:id="rId3"/>
              </a:rPr>
              <a:t>://atlas-trigconf.cern.ch/nightlies/display/release/15.6.X.Y.Z/project/CAFHLT/nightly/rel_1/name/Test_pp_v1_15.6.9.4.1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To be used</a:t>
            </a:r>
            <a:r>
              <a:rPr lang="en-US" dirty="0" smtClean="0"/>
              <a:t> between </a:t>
            </a:r>
            <a:r>
              <a:rPr lang="en-US" dirty="0" smtClean="0"/>
              <a:t>10</a:t>
            </a:r>
            <a:r>
              <a:rPr lang="en-US" baseline="30000" dirty="0" smtClean="0"/>
              <a:t>30</a:t>
            </a:r>
            <a:r>
              <a:rPr lang="en-US" dirty="0" smtClean="0"/>
              <a:t>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</a:t>
            </a:r>
            <a:r>
              <a:rPr lang="en-US" baseline="30000" dirty="0" smtClean="0"/>
              <a:t>1</a:t>
            </a:r>
            <a:r>
              <a:rPr lang="en-US" dirty="0" smtClean="0"/>
              <a:t> and 10</a:t>
            </a:r>
            <a:r>
              <a:rPr lang="en-US" baseline="30000" dirty="0" smtClean="0"/>
              <a:t>32</a:t>
            </a:r>
            <a:r>
              <a:rPr lang="en-US" dirty="0" smtClean="0"/>
              <a:t>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</a:t>
            </a:r>
            <a:r>
              <a:rPr lang="en-US" baseline="30000" dirty="0" smtClean="0"/>
              <a:t>1 </a:t>
            </a:r>
            <a:r>
              <a:rPr lang="en-US" dirty="0" smtClean="0"/>
              <a:t>(u</a:t>
            </a:r>
            <a:r>
              <a:rPr lang="en-US" dirty="0" smtClean="0"/>
              <a:t>ntil end </a:t>
            </a:r>
            <a:r>
              <a:rPr lang="en-US" dirty="0" smtClean="0"/>
              <a:t>of this </a:t>
            </a:r>
            <a:r>
              <a:rPr lang="en-US" dirty="0" smtClean="0"/>
              <a:t>year)</a:t>
            </a:r>
          </a:p>
          <a:p>
            <a:pPr lvl="1"/>
            <a:r>
              <a:rPr lang="en-US" dirty="0" smtClean="0"/>
              <a:t>There will be other opportunities to update the menu during the year, but not many</a:t>
            </a:r>
            <a:endParaRPr lang="en-US" dirty="0" smtClean="0"/>
          </a:p>
          <a:p>
            <a:pPr lvl="1"/>
            <a:r>
              <a:rPr lang="en-US" dirty="0" smtClean="0"/>
              <a:t>Final </a:t>
            </a:r>
            <a:r>
              <a:rPr lang="en-US" dirty="0" smtClean="0"/>
              <a:t>approval</a:t>
            </a:r>
            <a:r>
              <a:rPr lang="en-US" dirty="0" smtClean="0"/>
              <a:t> </a:t>
            </a:r>
            <a:r>
              <a:rPr lang="en-US" b="1" dirty="0" smtClean="0"/>
              <a:t>next week</a:t>
            </a:r>
            <a:r>
              <a:rPr lang="en-US" dirty="0" smtClean="0"/>
              <a:t> </a:t>
            </a:r>
            <a:r>
              <a:rPr lang="en-US" dirty="0" smtClean="0"/>
              <a:t>for deployment</a:t>
            </a:r>
            <a:r>
              <a:rPr lang="en-US" dirty="0" smtClean="0"/>
              <a:t> sometime in June</a:t>
            </a:r>
          </a:p>
          <a:p>
            <a:r>
              <a:rPr lang="en-US" dirty="0" smtClean="0"/>
              <a:t>Purpose of this talk is to </a:t>
            </a:r>
            <a:r>
              <a:rPr lang="en-US" b="1" dirty="0" smtClean="0"/>
              <a:t>discuss</a:t>
            </a:r>
            <a:r>
              <a:rPr lang="en-US" dirty="0" smtClean="0"/>
              <a:t> needs &amp; constraints of each analysis before request from the Higgs WG goes to menu coordination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- 27 May 2010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3204"/>
          </a:xfrm>
        </p:spPr>
        <p:txBody>
          <a:bodyPr/>
          <a:lstStyle/>
          <a:p>
            <a:r>
              <a:rPr lang="en-US" dirty="0" smtClean="0"/>
              <a:t>Rate estimates from Li Yuan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457200" y="1111132"/>
          <a:ext cx="8229600" cy="2151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566231">
                <a:tc>
                  <a:txBody>
                    <a:bodyPr/>
                    <a:lstStyle/>
                    <a:p>
                      <a:r>
                        <a:rPr lang="en-US" dirty="0" smtClean="0"/>
                        <a:t>Hz (</a:t>
                      </a:r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31</a:t>
                      </a:r>
                      <a:r>
                        <a:rPr lang="en-US" dirty="0" smtClean="0"/>
                        <a:t>cm</a:t>
                      </a:r>
                      <a:r>
                        <a:rPr lang="en-US" baseline="30000" dirty="0" smtClean="0"/>
                        <a:t>-2</a:t>
                      </a:r>
                      <a:r>
                        <a:rPr lang="en-US" dirty="0" smtClean="0"/>
                        <a:t>s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baseline="0" dirty="0" smtClean="0"/>
                        <a:t>)</a:t>
                      </a:r>
                      <a:endParaRPr lang="en-US" baseline="0" dirty="0"/>
                    </a:p>
                  </a:txBody>
                  <a:tcPr marL="44873" marR="44873"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Monte Carlo</a:t>
                      </a:r>
                      <a:endParaRPr lang="en-US" dirty="0"/>
                    </a:p>
                  </a:txBody>
                  <a:tcPr marL="44873" marR="44873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Data (scaled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from 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155160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marL="44873" marR="44873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6362">
                <a:tc>
                  <a:txBody>
                    <a:bodyPr/>
                    <a:lstStyle/>
                    <a:p>
                      <a:r>
                        <a:rPr lang="en-US" dirty="0" smtClean="0"/>
                        <a:t>Matching:</a:t>
                      </a:r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Match </a:t>
                      </a:r>
                      <a:r>
                        <a:rPr lang="en-US" dirty="0" err="1" smtClean="0"/>
                        <a:t>offl</a:t>
                      </a:r>
                      <a:r>
                        <a:rPr lang="en-US" dirty="0" smtClean="0"/>
                        <a:t>. </a:t>
                      </a:r>
                      <a:r>
                        <a:rPr lang="en-US" dirty="0" err="1" smtClean="0"/>
                        <a:t>γ</a:t>
                      </a:r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Match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offl</a:t>
                      </a:r>
                      <a:r>
                        <a:rPr lang="en-US" dirty="0" smtClean="0"/>
                        <a:t>. </a:t>
                      </a:r>
                      <a:r>
                        <a:rPr lang="en-US" dirty="0" err="1" smtClean="0"/>
                        <a:t>γ</a:t>
                      </a:r>
                      <a:r>
                        <a:rPr lang="en-US" baseline="0" dirty="0" err="1" smtClean="0"/>
                        <a:t>/e</a:t>
                      </a:r>
                      <a:endParaRPr lang="en-US" dirty="0" smtClean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Match </a:t>
                      </a:r>
                      <a:r>
                        <a:rPr lang="en-US" dirty="0" err="1" smtClean="0"/>
                        <a:t>offl</a:t>
                      </a:r>
                      <a:r>
                        <a:rPr lang="en-US" dirty="0" smtClean="0"/>
                        <a:t>. </a:t>
                      </a:r>
                      <a:r>
                        <a:rPr lang="en-US" dirty="0" err="1" smtClean="0"/>
                        <a:t>γ</a:t>
                      </a:r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Match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offl</a:t>
                      </a:r>
                      <a:r>
                        <a:rPr lang="en-US" dirty="0" smtClean="0"/>
                        <a:t>. </a:t>
                      </a:r>
                      <a:r>
                        <a:rPr lang="en-US" dirty="0" err="1" smtClean="0"/>
                        <a:t>γ</a:t>
                      </a:r>
                      <a:r>
                        <a:rPr lang="en-US" baseline="0" dirty="0" err="1" smtClean="0"/>
                        <a:t>/e</a:t>
                      </a:r>
                      <a:endParaRPr lang="en-US" dirty="0" smtClean="0"/>
                    </a:p>
                  </a:txBody>
                  <a:tcPr marL="44873" marR="44873"/>
                </a:tc>
              </a:tr>
              <a:tr h="396362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g20_loose</a:t>
                      </a:r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18.1</a:t>
                      </a:r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26.2</a:t>
                      </a:r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9.2</a:t>
                      </a:r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12.4</a:t>
                      </a:r>
                      <a:endParaRPr lang="en-US" dirty="0"/>
                    </a:p>
                  </a:txBody>
                  <a:tcPr marL="44873" marR="44873"/>
                </a:tc>
              </a:tr>
              <a:tr h="396362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2g20_loose</a:t>
                      </a:r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0.97</a:t>
                      </a:r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</a:t>
                      </a:r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0.26</a:t>
                      </a:r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0.47</a:t>
                      </a:r>
                      <a:endParaRPr lang="en-US" dirty="0"/>
                    </a:p>
                  </a:txBody>
                  <a:tcPr marL="44873" marR="44873"/>
                </a:tc>
              </a:tr>
              <a:tr h="396362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g20i_loose</a:t>
                      </a:r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16.7</a:t>
                      </a:r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23.3</a:t>
                      </a:r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8.2</a:t>
                      </a:r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10.8</a:t>
                      </a:r>
                      <a:endParaRPr lang="en-US" dirty="0"/>
                    </a:p>
                  </a:txBody>
                  <a:tcPr marL="44873" marR="44873"/>
                </a:tc>
              </a:tr>
            </a:tbl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45536" y="3492132"/>
            <a:ext cx="8341264" cy="290750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Extrapolated from run 155160 (peak </a:t>
            </a:r>
            <a:r>
              <a:rPr lang="en-US" dirty="0" err="1" smtClean="0"/>
              <a:t>lumi</a:t>
            </a:r>
            <a:r>
              <a:rPr lang="en-US" dirty="0" smtClean="0"/>
              <a:t> 1e28)  - very preliminary numbers</a:t>
            </a:r>
          </a:p>
          <a:p>
            <a:r>
              <a:rPr lang="en-US" dirty="0" smtClean="0"/>
              <a:t>Estimated based </a:t>
            </a:r>
            <a:r>
              <a:rPr lang="en-US" dirty="0" smtClean="0"/>
              <a:t>on trigger object matching  with  offline </a:t>
            </a:r>
            <a:r>
              <a:rPr lang="en-US" dirty="0" smtClean="0"/>
              <a:t>photon or </a:t>
            </a:r>
            <a:r>
              <a:rPr lang="en-US" dirty="0" smtClean="0"/>
              <a:t>offline photon or electron.</a:t>
            </a:r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 smtClean="0"/>
              <a:t>results are consistent with the MC/data ratio of 2.0 as you can see at page 3 of  the talk:</a:t>
            </a:r>
          </a:p>
          <a:p>
            <a:pPr lvl="1"/>
            <a:r>
              <a:rPr lang="en-US" dirty="0" smtClean="0">
                <a:hlinkClick r:id="rId2"/>
              </a:rPr>
              <a:t>http://indico.cern.ch/getFile.py/access?contribId=32&amp;sessionId=5&amp;resId=0&amp;materialId=slides&amp;confId=</a:t>
            </a:r>
            <a:r>
              <a:rPr lang="en-US" dirty="0" smtClean="0">
                <a:hlinkClick r:id="rId2"/>
              </a:rPr>
              <a:t>92039</a:t>
            </a:r>
            <a:r>
              <a:rPr lang="en-US" dirty="0" smtClean="0"/>
              <a:t> </a:t>
            </a:r>
          </a:p>
          <a:p>
            <a:r>
              <a:rPr lang="en-US" dirty="0" smtClean="0"/>
              <a:t>So for luminosity  at 1e32,   g20_loose may reach to 90Hz,  while 2g20_loose will be over 2.6 Hz.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- 27 May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3989"/>
          </a:xfrm>
        </p:spPr>
        <p:txBody>
          <a:bodyPr>
            <a:normAutofit/>
          </a:bodyPr>
          <a:lstStyle/>
          <a:p>
            <a:r>
              <a:rPr lang="en-US" dirty="0" smtClean="0"/>
              <a:t>HSG5: </a:t>
            </a:r>
            <a:r>
              <a:rPr lang="en-US" dirty="0" err="1" smtClean="0"/>
              <a:t>ttH</a:t>
            </a:r>
            <a:r>
              <a:rPr lang="en-US" dirty="0" smtClean="0"/>
              <a:t> </a:t>
            </a:r>
            <a:r>
              <a:rPr lang="en-US" dirty="0" err="1" smtClean="0"/>
              <a:t>hadronic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1088628"/>
            <a:ext cx="4648199" cy="5267722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Efficiencies for from 10TeV - Fully </a:t>
            </a:r>
            <a:r>
              <a:rPr lang="en-US" dirty="0" err="1" smtClean="0"/>
              <a:t>hadronic</a:t>
            </a:r>
            <a:r>
              <a:rPr lang="en-US" dirty="0" smtClean="0"/>
              <a:t> </a:t>
            </a:r>
            <a:r>
              <a:rPr lang="en-US" dirty="0" err="1" smtClean="0"/>
              <a:t>ttH</a:t>
            </a:r>
            <a:r>
              <a:rPr lang="en-US" dirty="0" smtClean="0"/>
              <a:t> (NB 10TeV !)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10</a:t>
            </a:r>
            <a:r>
              <a:rPr lang="en-US" dirty="0" smtClean="0"/>
              <a:t>^31</a:t>
            </a:r>
          </a:p>
          <a:p>
            <a:pPr>
              <a:buNone/>
            </a:pPr>
            <a:r>
              <a:rPr lang="en-US" dirty="0" smtClean="0"/>
              <a:t>Trigger item		%	</a:t>
            </a:r>
            <a:r>
              <a:rPr lang="en-US" dirty="0" err="1" smtClean="0"/>
              <a:t>Prescale</a:t>
            </a:r>
            <a:r>
              <a:rPr lang="en-US" dirty="0" smtClean="0"/>
              <a:t> in new menu</a:t>
            </a:r>
          </a:p>
          <a:p>
            <a:pPr>
              <a:buNone/>
            </a:pPr>
            <a:r>
              <a:rPr lang="en-US" dirty="0" smtClean="0"/>
              <a:t>=====================================================</a:t>
            </a:r>
            <a:r>
              <a:rPr lang="en-US" dirty="0" smtClean="0"/>
              <a:t>=</a:t>
            </a:r>
          </a:p>
          <a:p>
            <a:pPr>
              <a:buNone/>
            </a:pPr>
            <a:r>
              <a:rPr lang="en-US" dirty="0" smtClean="0"/>
              <a:t>EF_1b40_2b20_3L1J10	46	</a:t>
            </a:r>
            <a:r>
              <a:rPr lang="en-US" dirty="0" err="1" smtClean="0"/>
              <a:t>unprescaled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EF_1b40_2b20_3L1J20	46	</a:t>
            </a:r>
            <a:r>
              <a:rPr lang="en-US" dirty="0" err="1" smtClean="0"/>
              <a:t>unprescaled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EF_1b40_2b20_4L1J20	0	</a:t>
            </a:r>
            <a:r>
              <a:rPr lang="en-US" dirty="0" err="1" smtClean="0"/>
              <a:t>unprescaled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EF_2b20_3L1J20		17	</a:t>
            </a:r>
            <a:r>
              <a:rPr lang="en-US" dirty="0" err="1" smtClean="0"/>
              <a:t>unprescaled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EF_2b40_3L1J20		30	</a:t>
            </a:r>
            <a:r>
              <a:rPr lang="en-US" dirty="0" err="1" smtClean="0"/>
              <a:t>unprescaled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EF_3b20_4L1J10		30	</a:t>
            </a:r>
            <a:r>
              <a:rPr lang="en-US" dirty="0" err="1" smtClean="0"/>
              <a:t>unprescaled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EF_3b20_4L1J20		17	</a:t>
            </a:r>
            <a:r>
              <a:rPr lang="en-US" dirty="0" err="1" smtClean="0"/>
              <a:t>unprescaled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EF_3j80			70	</a:t>
            </a:r>
            <a:r>
              <a:rPr lang="en-US" dirty="0" err="1" smtClean="0"/>
              <a:t>unprescaled</a:t>
            </a:r>
            <a:r>
              <a:rPr lang="en-US" dirty="0" smtClean="0"/>
              <a:t> - back-up trigger?</a:t>
            </a:r>
          </a:p>
          <a:p>
            <a:pPr>
              <a:buNone/>
            </a:pPr>
            <a:r>
              <a:rPr lang="en-US" dirty="0" smtClean="0"/>
              <a:t>EF_4j40			93	</a:t>
            </a:r>
            <a:r>
              <a:rPr lang="en-US" dirty="0" err="1" smtClean="0"/>
              <a:t>unprescaled</a:t>
            </a:r>
            <a:r>
              <a:rPr lang="en-US" dirty="0" smtClean="0"/>
              <a:t> - best trigger by far</a:t>
            </a:r>
          </a:p>
          <a:p>
            <a:pPr>
              <a:buNone/>
            </a:pPr>
            <a:r>
              <a:rPr lang="en-US" dirty="0" smtClean="0"/>
              <a:t>EF_b100			N/A!	</a:t>
            </a:r>
            <a:r>
              <a:rPr lang="en-US" dirty="0" err="1" smtClean="0"/>
              <a:t>unprescaled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EF_j260			19	</a:t>
            </a:r>
            <a:r>
              <a:rPr lang="en-US" dirty="0" err="1" smtClean="0"/>
              <a:t>unprescaled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-------------------------------------------------------------------------------------</a:t>
            </a:r>
          </a:p>
          <a:p>
            <a:pPr>
              <a:buNone/>
            </a:pPr>
            <a:r>
              <a:rPr lang="en-US" dirty="0" smtClean="0"/>
              <a:t>EF_2b10_3L1J10		N/A!</a:t>
            </a:r>
          </a:p>
          <a:p>
            <a:pPr>
              <a:buNone/>
            </a:pPr>
            <a:r>
              <a:rPr lang="en-US" dirty="0" smtClean="0"/>
              <a:t>EF_2b10_4L1J5		N/A!</a:t>
            </a:r>
          </a:p>
          <a:p>
            <a:pPr>
              <a:buNone/>
            </a:pPr>
            <a:r>
              <a:rPr lang="en-US" dirty="0" smtClean="0"/>
              <a:t>EF_3b10_4L1J10		N/A!</a:t>
            </a:r>
          </a:p>
          <a:p>
            <a:pPr>
              <a:buNone/>
            </a:pPr>
            <a:r>
              <a:rPr lang="en-US" dirty="0" smtClean="0"/>
              <a:t>EF_3b10_4L1J5		N/A!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10^32, 10^33: since the </a:t>
            </a:r>
            <a:r>
              <a:rPr lang="en-US" dirty="0" err="1" smtClean="0"/>
              <a:t>prescales</a:t>
            </a:r>
            <a:r>
              <a:rPr lang="en-US" dirty="0" smtClean="0"/>
              <a:t> are, even for 10^31, not fixed, I</a:t>
            </a:r>
          </a:p>
          <a:p>
            <a:pPr>
              <a:buNone/>
            </a:pPr>
            <a:r>
              <a:rPr lang="en-US" dirty="0" smtClean="0"/>
              <a:t>can't really give much input here.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199" y="1046757"/>
            <a:ext cx="4495801" cy="5309593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dirty="0" smtClean="0"/>
              <a:t>Fully </a:t>
            </a:r>
            <a:r>
              <a:rPr lang="en-US" dirty="0" err="1" smtClean="0"/>
              <a:t>hadronic</a:t>
            </a:r>
            <a:r>
              <a:rPr lang="en-US" dirty="0" smtClean="0"/>
              <a:t> </a:t>
            </a:r>
            <a:r>
              <a:rPr lang="en-US" dirty="0" err="1" smtClean="0"/>
              <a:t>tt</a:t>
            </a:r>
            <a:r>
              <a:rPr lang="en-US" dirty="0" smtClean="0"/>
              <a:t> with MC@NLO (7 </a:t>
            </a:r>
            <a:r>
              <a:rPr lang="en-US" dirty="0" err="1" smtClean="0"/>
              <a:t>TeV</a:t>
            </a:r>
            <a:r>
              <a:rPr lang="en-US" dirty="0" smtClean="0"/>
              <a:t>)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10</a:t>
            </a:r>
            <a:r>
              <a:rPr lang="en-US" dirty="0" smtClean="0"/>
              <a:t>^31</a:t>
            </a:r>
          </a:p>
          <a:p>
            <a:pPr>
              <a:buNone/>
            </a:pPr>
            <a:r>
              <a:rPr lang="en-US" dirty="0" smtClean="0"/>
              <a:t>Trigger item		%	</a:t>
            </a:r>
            <a:r>
              <a:rPr lang="en-US" dirty="0" err="1" smtClean="0"/>
              <a:t>Prescale</a:t>
            </a:r>
            <a:r>
              <a:rPr lang="en-US" dirty="0" smtClean="0"/>
              <a:t> in new menu</a:t>
            </a:r>
          </a:p>
          <a:p>
            <a:pPr>
              <a:buNone/>
            </a:pPr>
            <a:r>
              <a:rPr lang="en-US" dirty="0" smtClean="0"/>
              <a:t>=========================================================</a:t>
            </a:r>
            <a:r>
              <a:rPr lang="en-US" dirty="0" smtClean="0"/>
              <a:t>=</a:t>
            </a:r>
          </a:p>
          <a:p>
            <a:pPr>
              <a:buNone/>
            </a:pPr>
            <a:r>
              <a:rPr lang="en-US" dirty="0" smtClean="0"/>
              <a:t>EF_2j10</a:t>
            </a:r>
            <a:r>
              <a:rPr lang="en-US" dirty="0" smtClean="0"/>
              <a:t>			100	N/A!</a:t>
            </a:r>
          </a:p>
          <a:p>
            <a:pPr>
              <a:buNone/>
            </a:pPr>
            <a:r>
              <a:rPr lang="en-US" dirty="0" smtClean="0"/>
              <a:t>EF_2j20			99	N/A!</a:t>
            </a:r>
          </a:p>
          <a:p>
            <a:pPr>
              <a:buNone/>
            </a:pPr>
            <a:r>
              <a:rPr lang="en-US" dirty="0" smtClean="0"/>
              <a:t>EF_2j40			96	N/A!</a:t>
            </a:r>
          </a:p>
          <a:p>
            <a:pPr>
              <a:buNone/>
            </a:pPr>
            <a:r>
              <a:rPr lang="en-US" dirty="0" smtClean="0"/>
              <a:t>EF_3j20			93	10000000</a:t>
            </a:r>
          </a:p>
          <a:p>
            <a:pPr>
              <a:buNone/>
            </a:pPr>
            <a:r>
              <a:rPr lang="en-US" dirty="0" smtClean="0"/>
              <a:t>EF_j20			100	100</a:t>
            </a:r>
          </a:p>
          <a:p>
            <a:pPr>
              <a:buNone/>
            </a:pPr>
            <a:r>
              <a:rPr lang="en-US" dirty="0" smtClean="0"/>
              <a:t>EF_j200			11	10</a:t>
            </a:r>
          </a:p>
          <a:p>
            <a:pPr>
              <a:buNone/>
            </a:pPr>
            <a:r>
              <a:rPr lang="en-US" dirty="0" smtClean="0"/>
              <a:t>EF_j40			100	500</a:t>
            </a:r>
          </a:p>
          <a:p>
            <a:pPr>
              <a:buNone/>
            </a:pPr>
            <a:r>
              <a:rPr lang="en-US" dirty="0" smtClean="0"/>
              <a:t>EF_j80			85	N/A!</a:t>
            </a:r>
          </a:p>
          <a:p>
            <a:pPr>
              <a:buNone/>
            </a:pPr>
            <a:r>
              <a:rPr lang="en-US" dirty="0" smtClean="0"/>
              <a:t>EF_j80_larcalib		28	10000000</a:t>
            </a:r>
          </a:p>
          <a:p>
            <a:pPr>
              <a:buNone/>
            </a:pPr>
            <a:r>
              <a:rPr lang="en-US" dirty="0" smtClean="0"/>
              <a:t>EF_mu4			21	1500 (300@EF, 5@L2; not sure I've understood)</a:t>
            </a:r>
          </a:p>
          <a:p>
            <a:pPr>
              <a:buNone/>
            </a:pPr>
            <a:r>
              <a:rPr lang="en-US" dirty="0" smtClean="0"/>
              <a:t>EF_mu6			16	30</a:t>
            </a:r>
          </a:p>
          <a:p>
            <a:pPr>
              <a:buNone/>
            </a:pPr>
            <a:r>
              <a:rPr lang="en-US" dirty="0" smtClean="0"/>
              <a:t>EF_tau12_loose		58	1000</a:t>
            </a:r>
          </a:p>
          <a:p>
            <a:pPr>
              <a:buNone/>
            </a:pPr>
            <a:r>
              <a:rPr lang="en-US" dirty="0" smtClean="0"/>
              <a:t>EF_tau16_loose		55	300</a:t>
            </a:r>
          </a:p>
          <a:p>
            <a:pPr>
              <a:buNone/>
            </a:pPr>
            <a:r>
              <a:rPr lang="en-US" dirty="0" smtClean="0"/>
              <a:t>EF_te100		93	N/A!</a:t>
            </a:r>
          </a:p>
          <a:p>
            <a:pPr>
              <a:buNone/>
            </a:pPr>
            <a:r>
              <a:rPr lang="en-US" dirty="0" smtClean="0"/>
              <a:t>EF_xe20			40	1 - best trigger (to my surprise)</a:t>
            </a:r>
          </a:p>
          <a:p>
            <a:pPr>
              <a:buNone/>
            </a:pPr>
            <a:r>
              <a:rPr lang="en-US" dirty="0" smtClean="0"/>
              <a:t>-------------------------------------------------------------------------------------</a:t>
            </a:r>
          </a:p>
          <a:p>
            <a:pPr>
              <a:buNone/>
            </a:pPr>
            <a:r>
              <a:rPr lang="en-US" dirty="0" smtClean="0"/>
              <a:t>The following potentially useful triggers from the new menu are not</a:t>
            </a:r>
          </a:p>
          <a:p>
            <a:pPr>
              <a:buNone/>
            </a:pPr>
            <a:r>
              <a:rPr lang="en-US" dirty="0" smtClean="0"/>
              <a:t>found in the above </a:t>
            </a:r>
            <a:r>
              <a:rPr lang="en-US" dirty="0" err="1" smtClean="0"/>
              <a:t>AODs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EF_5j20</a:t>
            </a:r>
          </a:p>
          <a:p>
            <a:pPr>
              <a:buNone/>
            </a:pPr>
            <a:r>
              <a:rPr lang="en-US" dirty="0" smtClean="0"/>
              <a:t>EF_4j40</a:t>
            </a:r>
          </a:p>
          <a:p>
            <a:pPr>
              <a:buNone/>
            </a:pPr>
            <a:r>
              <a:rPr lang="en-US" dirty="0" smtClean="0"/>
              <a:t>EF_3j80</a:t>
            </a:r>
          </a:p>
          <a:p>
            <a:pPr>
              <a:buNone/>
            </a:pPr>
            <a:r>
              <a:rPr lang="en-US" dirty="0" smtClean="0"/>
              <a:t>EF_j260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- 27 May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31203" y="548586"/>
            <a:ext cx="1455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Michael Nash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56667" y="1749777"/>
            <a:ext cx="4030133" cy="2479119"/>
          </a:xfrm>
        </p:spPr>
        <p:txBody>
          <a:bodyPr>
            <a:normAutofit fontScale="90000"/>
          </a:bodyPr>
          <a:lstStyle/>
          <a:p>
            <a:r>
              <a:rPr lang="en-US" cap="small" dirty="0" smtClean="0"/>
              <a:t>Physics Menu Proposals from Signature Groups</a:t>
            </a:r>
            <a:endParaRPr lang="en-US" cap="small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60570" cy="68580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- 27 May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e/</a:t>
            </a:r>
            <a:r>
              <a:rPr lang="de-DE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γ</a:t>
            </a:r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de-DE" dirty="0" err="1" smtClean="0">
                <a:solidFill>
                  <a:srgbClr val="0000FF"/>
                </a:solidFill>
                <a:latin typeface="Comic Sans MS" pitchFamily="66" charset="0"/>
              </a:rPr>
              <a:t>Proposal</a:t>
            </a:r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for 10</a:t>
            </a:r>
            <a:r>
              <a:rPr lang="de-DE" baseline="30000" dirty="0" smtClean="0">
                <a:solidFill>
                  <a:srgbClr val="0000FF"/>
                </a:solidFill>
                <a:latin typeface="Comic Sans MS" pitchFamily="66" charset="0"/>
              </a:rPr>
              <a:t>30</a:t>
            </a:r>
            <a:endParaRPr lang="en-US" baseline="30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D3C5-674C-4293-A849-45191E63CB74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9074" y="1397000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Trigger item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justification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2e3_loose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primary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J/psi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2g5_loose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Primary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Di-</a:t>
                      </a:r>
                      <a:r>
                        <a:rPr lang="de-DE" dirty="0" smtClean="0">
                          <a:latin typeface="Symbol" pitchFamily="18" charset="2"/>
                        </a:rPr>
                        <a:t>g</a:t>
                      </a:r>
                      <a:r>
                        <a:rPr lang="de-DE" dirty="0" smtClean="0"/>
                        <a:t>, Gravitons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e5_medium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Primary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Incl. Electrons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g10_loose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Primary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Incl. Photons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e10_loose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Primary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Incl. Electrons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e3_medium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Support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t&amp;p</a:t>
                      </a:r>
                      <a:r>
                        <a:rPr lang="de-DE" baseline="0" dirty="0" smtClean="0"/>
                        <a:t> for 2e3_loose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g5_loose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support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2&amp;p for 2g5_loose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357982" y="1397000"/>
          <a:ext cx="2643174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174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Additional Information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0.3 Hz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3 Hz</a:t>
                      </a:r>
                      <a:endParaRPr lang="en-US" dirty="0"/>
                    </a:p>
                  </a:txBody>
                  <a:tcPr/>
                </a:tc>
              </a:tr>
              <a:tr h="347976">
                <a:tc>
                  <a:txBody>
                    <a:bodyPr/>
                    <a:lstStyle/>
                    <a:p>
                      <a:r>
                        <a:rPr lang="de-DE" dirty="0" smtClean="0"/>
                        <a:t>14 Hz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11Hz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 Hz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4 Hz after</a:t>
                      </a:r>
                      <a:r>
                        <a:rPr lang="de-DE" baseline="0" dirty="0" smtClean="0"/>
                        <a:t> prescale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 Hz after</a:t>
                      </a:r>
                      <a:r>
                        <a:rPr lang="de-DE" baseline="0" dirty="0" smtClean="0"/>
                        <a:t> prescale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0034" y="5214950"/>
            <a:ext cx="7839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e3_medium and g5_loose can be used to fill up the bandwith during a fill </a:t>
            </a:r>
          </a:p>
          <a:p>
            <a:r>
              <a:rPr lang="de-DE" sz="2000" dirty="0" smtClean="0"/>
              <a:t>when inst. lumi. decreases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42844" y="4500570"/>
            <a:ext cx="403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+ support triggers with different tracking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2844" y="6356350"/>
            <a:ext cx="8543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Rainer Stamen: </a:t>
            </a:r>
            <a:r>
              <a:rPr lang="en-US" dirty="0" smtClean="0">
                <a:hlinkClick r:id="rId2"/>
              </a:rPr>
              <a:t>http://indico.cern.ch/conferenceDisplay.py?confId=</a:t>
            </a:r>
            <a:r>
              <a:rPr lang="en-US" dirty="0" smtClean="0">
                <a:hlinkClick r:id="rId2"/>
              </a:rPr>
              <a:t>94961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e/</a:t>
            </a:r>
            <a:r>
              <a:rPr lang="de-DE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γ</a:t>
            </a:r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de-DE" dirty="0" err="1" smtClean="0">
                <a:solidFill>
                  <a:srgbClr val="0000FF"/>
                </a:solidFill>
                <a:latin typeface="Comic Sans MS" pitchFamily="66" charset="0"/>
              </a:rPr>
              <a:t>Proposal</a:t>
            </a:r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for 10</a:t>
            </a:r>
            <a:r>
              <a:rPr lang="de-DE" baseline="30000" dirty="0" smtClean="0">
                <a:solidFill>
                  <a:srgbClr val="0000FF"/>
                </a:solidFill>
                <a:latin typeface="Comic Sans MS" pitchFamily="66" charset="0"/>
              </a:rPr>
              <a:t>31</a:t>
            </a:r>
            <a:endParaRPr lang="en-US" baseline="30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D3C5-674C-4293-A849-45191E63CB74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0512" y="1428736"/>
          <a:ext cx="6096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Trigger item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justification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2e3_loose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Primary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J/psi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2g10_loose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Primary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Di-</a:t>
                      </a:r>
                      <a:r>
                        <a:rPr lang="de-DE" dirty="0" smtClean="0">
                          <a:latin typeface="Symbol" pitchFamily="18" charset="2"/>
                        </a:rPr>
                        <a:t>g</a:t>
                      </a:r>
                      <a:r>
                        <a:rPr lang="de-DE" dirty="0" smtClean="0"/>
                        <a:t>,</a:t>
                      </a:r>
                      <a:r>
                        <a:rPr lang="de-DE" baseline="0" dirty="0" smtClean="0"/>
                        <a:t> Gravitons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e10_medium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Primary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Incl. Electrons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e15_loose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Primary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Incl. Electrons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g20_loose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Primary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Incl. Photons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em105_passHLT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Primary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High pt exotics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e3_medium (presc)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support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t&amp;p 2e3_loose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g10_loose (presc)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Support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t&amp;p 2g10_loose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e20_loose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Support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429388" y="1440192"/>
          <a:ext cx="2643174" cy="370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174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Additional Information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5 Hz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few Hz</a:t>
                      </a:r>
                      <a:endParaRPr lang="en-US" dirty="0"/>
                    </a:p>
                  </a:txBody>
                  <a:tcPr/>
                </a:tc>
              </a:tr>
              <a:tr h="347976">
                <a:tc>
                  <a:txBody>
                    <a:bodyPr/>
                    <a:lstStyle/>
                    <a:p>
                      <a:r>
                        <a:rPr lang="de-DE" dirty="0" smtClean="0"/>
                        <a:t>14 Hz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12Hz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7 Hz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&lt;</a:t>
                      </a:r>
                      <a:r>
                        <a:rPr lang="de-DE" baseline="0" dirty="0" smtClean="0"/>
                        <a:t> 1Hz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3 Hz with prescale=?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3 Hz with prescale=?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 Hz with prescale=?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8596" y="5715016"/>
            <a:ext cx="8378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At some point here we might have enough data to fully validate the tracking. After that </a:t>
            </a:r>
          </a:p>
          <a:p>
            <a:r>
              <a:rPr lang="de-DE" dirty="0" smtClean="0"/>
              <a:t>drop the support chains with different tracking options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965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e/</a:t>
            </a:r>
            <a:r>
              <a:rPr lang="de-DE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γ</a:t>
            </a:r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  </a:t>
            </a:r>
            <a:r>
              <a:rPr lang="de-DE" dirty="0" err="1" smtClean="0">
                <a:solidFill>
                  <a:srgbClr val="0000FF"/>
                </a:solidFill>
                <a:latin typeface="Comic Sans MS" pitchFamily="66" charset="0"/>
              </a:rPr>
              <a:t>Proposal</a:t>
            </a:r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for 10</a:t>
            </a:r>
            <a:r>
              <a:rPr lang="de-DE" baseline="30000" dirty="0" smtClean="0">
                <a:solidFill>
                  <a:srgbClr val="0000FF"/>
                </a:solidFill>
                <a:latin typeface="Comic Sans MS" pitchFamily="66" charset="0"/>
              </a:rPr>
              <a:t>32</a:t>
            </a:r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 (i.e. few 10</a:t>
            </a:r>
            <a:r>
              <a:rPr lang="de-DE" baseline="30000" dirty="0" smtClean="0">
                <a:solidFill>
                  <a:srgbClr val="0000FF"/>
                </a:solidFill>
                <a:latin typeface="Comic Sans MS" pitchFamily="66" charset="0"/>
              </a:rPr>
              <a:t>31</a:t>
            </a:r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)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2906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de-DE" dirty="0" smtClean="0"/>
              <a:t>Here it gets difficult to predict (high threshold rates not known yet, pile-up effect not known yet, physics needs probably not well defined yet)</a:t>
            </a:r>
          </a:p>
          <a:p>
            <a:pPr>
              <a:buNone/>
            </a:pPr>
            <a:r>
              <a:rPr lang="de-DE" dirty="0" smtClean="0"/>
              <a:t>Evolution:</a:t>
            </a:r>
          </a:p>
          <a:p>
            <a:pPr lvl="1"/>
            <a:r>
              <a:rPr lang="de-DE" sz="2000" dirty="0" smtClean="0"/>
              <a:t>2e3_loose (10</a:t>
            </a:r>
            <a:r>
              <a:rPr lang="de-DE" sz="2000" baseline="30000" dirty="0" smtClean="0"/>
              <a:t>31</a:t>
            </a:r>
            <a:r>
              <a:rPr lang="de-DE" sz="2000" dirty="0" smtClean="0"/>
              <a:t>)-&gt; 2e3_medium (3*10</a:t>
            </a:r>
            <a:r>
              <a:rPr lang="de-DE" sz="2000" baseline="30000" dirty="0" smtClean="0"/>
              <a:t>31</a:t>
            </a:r>
            <a:r>
              <a:rPr lang="de-DE" sz="2000" dirty="0" smtClean="0"/>
              <a:t>)-&gt; 2e3_tight, 2e5_medium or 2e3_medium(prescaled)</a:t>
            </a:r>
          </a:p>
          <a:p>
            <a:pPr lvl="1"/>
            <a:r>
              <a:rPr lang="de-DE" sz="2000" dirty="0" smtClean="0"/>
              <a:t>e10_medium, e15_loose (2*10</a:t>
            </a:r>
            <a:r>
              <a:rPr lang="de-DE" sz="2000" baseline="30000" dirty="0" smtClean="0"/>
              <a:t>31</a:t>
            </a:r>
            <a:r>
              <a:rPr lang="de-DE" sz="2000" dirty="0" smtClean="0"/>
              <a:t>)-&gt; e10_tight, e15_medium (410</a:t>
            </a:r>
            <a:r>
              <a:rPr lang="de-DE" sz="2000" baseline="30000" dirty="0" smtClean="0"/>
              <a:t>31</a:t>
            </a:r>
            <a:r>
              <a:rPr lang="de-DE" sz="2000" dirty="0" smtClean="0"/>
              <a:t>)-&gt; e15_tight</a:t>
            </a:r>
          </a:p>
          <a:p>
            <a:pPr lvl="1"/>
            <a:r>
              <a:rPr lang="de-DE" sz="2000" dirty="0" smtClean="0"/>
              <a:t>g20_loose (2*10</a:t>
            </a:r>
            <a:r>
              <a:rPr lang="de-DE" sz="2000" baseline="30000" dirty="0" smtClean="0"/>
              <a:t>31</a:t>
            </a:r>
            <a:r>
              <a:rPr lang="de-DE" sz="2000" dirty="0" smtClean="0"/>
              <a:t>)-&gt; g20_tight </a:t>
            </a:r>
          </a:p>
          <a:p>
            <a:pPr lvl="1">
              <a:buNone/>
            </a:pPr>
            <a:endParaRPr lang="de-DE" sz="2000" dirty="0" smtClean="0"/>
          </a:p>
          <a:p>
            <a:pPr>
              <a:buNone/>
            </a:pPr>
            <a:r>
              <a:rPr lang="de-DE" sz="2400" dirty="0" smtClean="0"/>
              <a:t>Proposal: Put all these triggers into the menu and decide later on the exact evolution strategy (once we know details to take a reasonable decision)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D3C5-674C-4293-A849-45191E63CB7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12" y="-71462"/>
            <a:ext cx="8924035" cy="114300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e/</a:t>
            </a:r>
            <a:r>
              <a:rPr lang="de-DE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γ</a:t>
            </a:r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de-DE" dirty="0" err="1" smtClean="0">
                <a:solidFill>
                  <a:srgbClr val="0000FF"/>
                </a:solidFill>
                <a:latin typeface="Comic Sans MS" pitchFamily="66" charset="0"/>
              </a:rPr>
              <a:t>Proposal</a:t>
            </a:r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for 10</a:t>
            </a:r>
            <a:r>
              <a:rPr lang="de-DE" baseline="30000" dirty="0" smtClean="0">
                <a:solidFill>
                  <a:srgbClr val="0000FF"/>
                </a:solidFill>
                <a:latin typeface="Comic Sans MS" pitchFamily="66" charset="0"/>
              </a:rPr>
              <a:t>32</a:t>
            </a:r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 (i.e. few 10</a:t>
            </a:r>
            <a:r>
              <a:rPr lang="de-DE" baseline="30000" dirty="0" smtClean="0">
                <a:solidFill>
                  <a:srgbClr val="0000FF"/>
                </a:solidFill>
                <a:latin typeface="Comic Sans MS" pitchFamily="66" charset="0"/>
              </a:rPr>
              <a:t>31</a:t>
            </a:r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)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852198"/>
            <a:ext cx="2133600" cy="365125"/>
          </a:xfrm>
        </p:spPr>
        <p:txBody>
          <a:bodyPr/>
          <a:lstStyle/>
          <a:p>
            <a:fld id="{0845D3C5-674C-4293-A849-45191E63CB74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0512" y="924584"/>
          <a:ext cx="6096000" cy="593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Trigger item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justification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2e3_loose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Primary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J/psi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2e3_medium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2e5_medium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2e3_tight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2g10_loose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Primary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Diphoton,</a:t>
                      </a:r>
                      <a:r>
                        <a:rPr lang="de-DE" baseline="0" dirty="0" smtClean="0"/>
                        <a:t> GMSB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e10_medium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Primary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Incl. Electrons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e10_tight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e15_loose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Primary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Incl. Electrons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e15_medium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e15_tight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g20_loose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Primary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Incl. Photons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em105_passHLT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Primary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High pt exotics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e3_medium (presc)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support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t&amp;p 2e3_loose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g10_loose (presc)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Support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t&amp;p 2g10_loose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e20_loose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Support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ight Brace 6"/>
          <p:cNvSpPr/>
          <p:nvPr/>
        </p:nvSpPr>
        <p:spPr>
          <a:xfrm>
            <a:off x="6357950" y="1353212"/>
            <a:ext cx="642942" cy="142876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43768" y="1778451"/>
            <a:ext cx="1783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Exact strategy to </a:t>
            </a:r>
          </a:p>
          <a:p>
            <a:r>
              <a:rPr lang="de-DE" dirty="0" smtClean="0"/>
              <a:t>be decided later</a:t>
            </a:r>
            <a:endParaRPr lang="en-US" dirty="0"/>
          </a:p>
        </p:txBody>
      </p:sp>
      <p:sp>
        <p:nvSpPr>
          <p:cNvPr id="9" name="Right Brace 8"/>
          <p:cNvSpPr/>
          <p:nvPr/>
        </p:nvSpPr>
        <p:spPr>
          <a:xfrm>
            <a:off x="6357950" y="3139162"/>
            <a:ext cx="642942" cy="185738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43768" y="3778715"/>
            <a:ext cx="1752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Switch over</a:t>
            </a:r>
          </a:p>
          <a:p>
            <a:r>
              <a:rPr lang="de-DE" dirty="0" smtClean="0"/>
              <a:t>during evolution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- 27 May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66" y="195395"/>
            <a:ext cx="8430133" cy="64177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8875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Kunihiro</a:t>
            </a:r>
            <a:r>
              <a:rPr lang="en-US" dirty="0" smtClean="0"/>
              <a:t> Nagano: </a:t>
            </a:r>
            <a:r>
              <a:rPr lang="en-US" dirty="0" smtClean="0">
                <a:hlinkClick r:id="rId3"/>
              </a:rPr>
              <a:t>http://indico.cern.ch/conferenceDisplay.py?confId=</a:t>
            </a:r>
            <a:r>
              <a:rPr lang="en-US" dirty="0" smtClean="0">
                <a:hlinkClick r:id="rId3"/>
              </a:rPr>
              <a:t>95409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590"/>
            <a:ext cx="9144000" cy="655908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- 27 May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8875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Kunihiro</a:t>
            </a:r>
            <a:r>
              <a:rPr lang="en-US" dirty="0" smtClean="0"/>
              <a:t> Nagano: </a:t>
            </a:r>
            <a:r>
              <a:rPr lang="en-US" dirty="0" smtClean="0">
                <a:hlinkClick r:id="rId3"/>
              </a:rPr>
              <a:t>http://indico.cern.ch/conferenceDisplay.py?confId=</a:t>
            </a:r>
            <a:r>
              <a:rPr lang="en-US" dirty="0" smtClean="0">
                <a:hlinkClick r:id="rId3"/>
              </a:rPr>
              <a:t>95409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18194"/>
            <a:ext cx="8229600" cy="6990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Missing ET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9089" y="973668"/>
            <a:ext cx="8686800" cy="217311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hope is to have xe30 </a:t>
            </a:r>
            <a:r>
              <a:rPr lang="en-US" dirty="0" err="1" smtClean="0"/>
              <a:t>unprescaled</a:t>
            </a:r>
            <a:r>
              <a:rPr lang="en-US" dirty="0" smtClean="0"/>
              <a:t> up to a luminosity of 10</a:t>
            </a:r>
            <a:r>
              <a:rPr lang="en-US" baseline="30000" dirty="0" smtClean="0"/>
              <a:t>31</a:t>
            </a:r>
            <a:endParaRPr lang="en-US" dirty="0" smtClean="0"/>
          </a:p>
          <a:p>
            <a:r>
              <a:rPr lang="en-US" dirty="0" smtClean="0"/>
              <a:t>An inclusive bandwidth of 20Hz was requested so that xe30 can remain </a:t>
            </a:r>
            <a:r>
              <a:rPr lang="en-US" dirty="0" err="1" smtClean="0"/>
              <a:t>unprescaled</a:t>
            </a:r>
            <a:r>
              <a:rPr lang="en-US" dirty="0" smtClean="0"/>
              <a:t> up to 10</a:t>
            </a:r>
            <a:r>
              <a:rPr lang="en-US" baseline="30000" dirty="0" smtClean="0"/>
              <a:t>32</a:t>
            </a:r>
            <a:r>
              <a:rPr lang="en-US" dirty="0" smtClean="0"/>
              <a:t> </a:t>
            </a:r>
          </a:p>
          <a:p>
            <a:r>
              <a:rPr lang="en-US" dirty="0" smtClean="0"/>
              <a:t>Current bandwidth allows running XE15 </a:t>
            </a:r>
            <a:r>
              <a:rPr lang="en-US" dirty="0" err="1" smtClean="0"/>
              <a:t>unprescaled</a:t>
            </a:r>
            <a:r>
              <a:rPr lang="en-US" dirty="0" smtClean="0"/>
              <a:t> up to 10</a:t>
            </a:r>
            <a:r>
              <a:rPr lang="en-US" baseline="30000" dirty="0" smtClean="0"/>
              <a:t>30 </a:t>
            </a:r>
            <a:r>
              <a:rPr lang="en-US" dirty="0" smtClean="0"/>
              <a:t>(around 15Hz)</a:t>
            </a:r>
            <a:endParaRPr lang="en-US" baseline="30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139" y="2836333"/>
            <a:ext cx="4962250" cy="35905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67222" y="5757333"/>
            <a:ext cx="1213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D.Casadei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- 27 May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7918" y="2540000"/>
            <a:ext cx="4119896" cy="1143000"/>
          </a:xfrm>
        </p:spPr>
        <p:txBody>
          <a:bodyPr/>
          <a:lstStyle/>
          <a:p>
            <a:r>
              <a:rPr lang="en-US" dirty="0" smtClean="0"/>
              <a:t>Higgs Requests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- 27 May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526"/>
            <a:ext cx="4566904" cy="6867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- 27 May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3280" y="0"/>
            <a:ext cx="8038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Stefania</a:t>
            </a:r>
            <a:r>
              <a:rPr lang="en-US" dirty="0" smtClean="0"/>
              <a:t> </a:t>
            </a:r>
            <a:r>
              <a:rPr lang="en-US" dirty="0" err="1" smtClean="0"/>
              <a:t>Xella</a:t>
            </a:r>
            <a:r>
              <a:rPr lang="en-US" dirty="0" smtClean="0"/>
              <a:t>: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86184"/>
            <a:ext cx="9174585" cy="6135291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- 27 May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63" y="677130"/>
            <a:ext cx="8729513" cy="604434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- 27 May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73" y="598753"/>
            <a:ext cx="8205627" cy="5757597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- 27 May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08" y="195394"/>
            <a:ext cx="8385461" cy="6160956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1889" y="1975556"/>
            <a:ext cx="3874911" cy="1143000"/>
          </a:xfrm>
        </p:spPr>
        <p:txBody>
          <a:bodyPr>
            <a:normAutofit fontScale="90000"/>
          </a:bodyPr>
          <a:lstStyle/>
          <a:p>
            <a:r>
              <a:rPr lang="en-US" cap="small" dirty="0" smtClean="0"/>
              <a:t>Trigger Performance</a:t>
            </a:r>
            <a:endParaRPr lang="en-US" cap="smal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687518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- 27 May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682877" y="3396259"/>
            <a:ext cx="4363661" cy="3135696"/>
            <a:chOff x="4763739" y="1425222"/>
            <a:chExt cx="4363661" cy="313569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3739" y="1425222"/>
              <a:ext cx="4363661" cy="3135696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860775" y="2778302"/>
              <a:ext cx="24244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L2: </a:t>
              </a:r>
            </a:p>
            <a:p>
              <a:r>
                <a:rPr lang="en-US" dirty="0" smtClean="0"/>
                <a:t>9μb</a:t>
              </a:r>
              <a:r>
                <a:rPr lang="en-US" baseline="30000" dirty="0" smtClean="0"/>
                <a:t>-1</a:t>
              </a:r>
              <a:r>
                <a:rPr lang="en-US" dirty="0" smtClean="0"/>
                <a:t> @ 900GeV</a:t>
              </a:r>
            </a:p>
            <a:p>
              <a:r>
                <a:rPr lang="en-US" dirty="0" smtClean="0"/>
                <a:t>400μb</a:t>
              </a:r>
              <a:r>
                <a:rPr lang="en-US" baseline="30000" dirty="0" smtClean="0"/>
                <a:t>-1</a:t>
              </a:r>
              <a:r>
                <a:rPr lang="en-US" dirty="0" smtClean="0"/>
                <a:t> @ 7TeV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6489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Calorimeter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332" y="923540"/>
            <a:ext cx="5069210" cy="247272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L1 </a:t>
            </a:r>
            <a:r>
              <a:rPr lang="en-US" dirty="0" err="1" smtClean="0"/>
              <a:t>Calo</a:t>
            </a:r>
            <a:r>
              <a:rPr lang="en-US" dirty="0" smtClean="0"/>
              <a:t> has different energy scale and readout than HLT – coarser granularity</a:t>
            </a:r>
          </a:p>
          <a:p>
            <a:pPr lvl="1"/>
            <a:r>
              <a:rPr lang="en-US" dirty="0" smtClean="0"/>
              <a:t>Summing cells and comparing to trigger tower</a:t>
            </a:r>
          </a:p>
          <a:p>
            <a:r>
              <a:rPr lang="en-US" dirty="0" smtClean="0"/>
              <a:t>Recent improvement in timing of signals</a:t>
            </a:r>
          </a:p>
          <a:p>
            <a:r>
              <a:rPr lang="en-US" dirty="0" smtClean="0"/>
              <a:t>HLT relies on DSP-decoded quantities for each cell - cannot re-fit samplings as for offline reconstruction</a:t>
            </a:r>
          </a:p>
          <a:p>
            <a:r>
              <a:rPr lang="en-US" dirty="0" smtClean="0"/>
              <a:t>Developments in parallel with detector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- 27 May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542" y="274638"/>
            <a:ext cx="3906773" cy="283432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60666" y="3515063"/>
            <a:ext cx="4305689" cy="2960447"/>
            <a:chOff x="260666" y="3515063"/>
            <a:chExt cx="4305689" cy="296044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0666" y="3515063"/>
              <a:ext cx="4305689" cy="2960447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162757" y="4749339"/>
              <a:ext cx="24244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L1: </a:t>
              </a:r>
            </a:p>
            <a:p>
              <a:r>
                <a:rPr lang="en-US" dirty="0" smtClean="0"/>
                <a:t>9μb</a:t>
              </a:r>
              <a:r>
                <a:rPr lang="en-US" baseline="30000" dirty="0" smtClean="0"/>
                <a:t>-1</a:t>
              </a:r>
              <a:r>
                <a:rPr lang="en-US" dirty="0" smtClean="0"/>
                <a:t> @ 900GeV</a:t>
              </a:r>
            </a:p>
            <a:p>
              <a:r>
                <a:rPr lang="en-US" dirty="0" smtClean="0"/>
                <a:t>400μb</a:t>
              </a:r>
              <a:r>
                <a:rPr lang="en-US" baseline="30000" dirty="0" smtClean="0"/>
                <a:t>-1</a:t>
              </a:r>
              <a:r>
                <a:rPr lang="en-US" dirty="0" smtClean="0"/>
                <a:t> @ 7TeV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896" y="289728"/>
            <a:ext cx="4514920" cy="30546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273777"/>
            <a:ext cx="4495800" cy="32112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49" y="3342456"/>
            <a:ext cx="4491103" cy="3227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417"/>
            <a:ext cx="4038600" cy="840140"/>
          </a:xfrm>
        </p:spPr>
        <p:txBody>
          <a:bodyPr/>
          <a:lstStyle/>
          <a:p>
            <a:r>
              <a:rPr lang="en-US" dirty="0" smtClean="0"/>
              <a:t>HLT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333" y="1100667"/>
            <a:ext cx="4868334" cy="222955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Efficiency for L2 tracks close to 100%; compares well to MC</a:t>
            </a:r>
          </a:p>
          <a:p>
            <a:r>
              <a:rPr lang="en-US" dirty="0" smtClean="0"/>
              <a:t>L2 tracking used online for </a:t>
            </a:r>
            <a:r>
              <a:rPr lang="en-US" dirty="0" err="1" smtClean="0"/>
              <a:t>beamspot</a:t>
            </a:r>
            <a:r>
              <a:rPr lang="en-US" dirty="0" smtClean="0"/>
              <a:t> calculation and feedback to LHC</a:t>
            </a:r>
          </a:p>
          <a:p>
            <a:r>
              <a:rPr lang="en-US" dirty="0" smtClean="0"/>
              <a:t>L2 tracking algorithm processing time per event – average 40ms/event for whole L2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- 27 May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8890" y="3316387"/>
            <a:ext cx="4601000" cy="3306246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4528889" y="28860"/>
            <a:ext cx="4615112" cy="3316387"/>
            <a:chOff x="4528889" y="0"/>
            <a:chExt cx="4615112" cy="3316387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28889" y="0"/>
              <a:ext cx="4615112" cy="3316387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512737" y="1241006"/>
              <a:ext cx="5070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L2</a:t>
              </a:r>
              <a:endParaRPr lang="en-US" b="1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149" y="3584496"/>
            <a:ext cx="4418931" cy="31479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627" y="64193"/>
            <a:ext cx="4205111" cy="306342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61750"/>
            <a:ext cx="4306539" cy="755473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</a:t>
            </a:r>
            <a:r>
              <a:rPr lang="en-US" dirty="0" smtClean="0"/>
              <a:t>/gamma Trigger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8222" y="940517"/>
            <a:ext cx="4961293" cy="285666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Improvements from L1Calo timing </a:t>
            </a:r>
          </a:p>
          <a:p>
            <a:r>
              <a:rPr lang="en-US" dirty="0" smtClean="0"/>
              <a:t>HLT some disagreement in shower shapes between data and MC – likely cross talk, or dead material map in MC not correct</a:t>
            </a:r>
          </a:p>
          <a:p>
            <a:r>
              <a:rPr lang="en-US" dirty="0" smtClean="0"/>
              <a:t>Rates show EM2 will need to be </a:t>
            </a:r>
            <a:r>
              <a:rPr lang="en-US" dirty="0" err="1" smtClean="0"/>
              <a:t>prescaled</a:t>
            </a:r>
            <a:r>
              <a:rPr lang="en-US" dirty="0" smtClean="0"/>
              <a:t> or HLT rejection @ 10</a:t>
            </a:r>
            <a:r>
              <a:rPr lang="en-US" baseline="30000" dirty="0" smtClean="0"/>
              <a:t>29</a:t>
            </a:r>
          </a:p>
          <a:p>
            <a:r>
              <a:rPr lang="en-US" dirty="0" smtClean="0"/>
              <a:t>L2 track cluster matching well described by MC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- 27 May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37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4876627" y="3316387"/>
            <a:ext cx="4154483" cy="3098460"/>
            <a:chOff x="4876627" y="3316387"/>
            <a:chExt cx="4154483" cy="309846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76627" y="3910065"/>
              <a:ext cx="4154483" cy="2504782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045959" y="3316387"/>
              <a:ext cx="39230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L1 rates measured for 10</a:t>
              </a:r>
              <a:r>
                <a:rPr lang="en-US" baseline="30000" dirty="0" smtClean="0"/>
                <a:t>27</a:t>
              </a:r>
              <a:r>
                <a:rPr lang="en-US" dirty="0" smtClean="0"/>
                <a:t>cm</a:t>
              </a:r>
              <a:r>
                <a:rPr lang="en-US" baseline="30000" dirty="0" smtClean="0"/>
                <a:t>-2</a:t>
              </a:r>
              <a:r>
                <a:rPr lang="en-US" dirty="0" smtClean="0"/>
                <a:t>s</a:t>
              </a:r>
              <a:r>
                <a:rPr lang="en-US" baseline="30000" dirty="0" smtClean="0"/>
                <a:t>-1 </a:t>
              </a:r>
              <a:r>
                <a:rPr lang="en-US" dirty="0" smtClean="0"/>
                <a:t>– stat. errors only (luminosity error ≈20%)</a:t>
              </a:r>
              <a:endParaRPr lang="en-US" baseline="300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185333" y="4670778"/>
            <a:ext cx="1735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η</a:t>
            </a:r>
            <a:r>
              <a:rPr lang="en-US" dirty="0" smtClean="0"/>
              <a:t>=E</a:t>
            </a:r>
            <a:r>
              <a:rPr lang="en-US" baseline="-25000" dirty="0" smtClean="0"/>
              <a:t>3x7</a:t>
            </a:r>
            <a:r>
              <a:rPr lang="en-US" dirty="0" smtClean="0"/>
              <a:t>/E</a:t>
            </a:r>
            <a:r>
              <a:rPr lang="en-US" baseline="-25000" dirty="0" smtClean="0"/>
              <a:t>7x7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2" y="3570111"/>
            <a:ext cx="4737553" cy="30038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5622" y="3541889"/>
            <a:ext cx="4078778" cy="30038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28911" cy="772401"/>
          </a:xfrm>
        </p:spPr>
        <p:txBody>
          <a:bodyPr/>
          <a:lstStyle/>
          <a:p>
            <a:r>
              <a:rPr lang="en-US" dirty="0" smtClean="0"/>
              <a:t>Missing E</a:t>
            </a:r>
            <a:r>
              <a:rPr lang="en-US" baseline="-25000" dirty="0" smtClean="0"/>
              <a:t>T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3" y="1047040"/>
            <a:ext cx="4737552" cy="252307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Turn-on curve for EF_xe20 with 7TeV data compared to MC</a:t>
            </a:r>
          </a:p>
          <a:p>
            <a:r>
              <a:rPr lang="en-US" dirty="0" smtClean="0"/>
              <a:t>Data-MC comparison of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miss</a:t>
            </a:r>
            <a:r>
              <a:rPr lang="en-US" dirty="0" smtClean="0"/>
              <a:t> at the Event Filter after jet-cleaning cuts (stat. errors only)</a:t>
            </a:r>
          </a:p>
          <a:p>
            <a:r>
              <a:rPr lang="en-US" dirty="0" smtClean="0"/>
              <a:t>Correlation between online and offline at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miss</a:t>
            </a:r>
            <a:r>
              <a:rPr lang="en-US" baseline="30000" dirty="0" smtClean="0"/>
              <a:t> </a:t>
            </a:r>
            <a:r>
              <a:rPr lang="en-US" dirty="0" smtClean="0"/>
              <a:t>7 </a:t>
            </a:r>
            <a:r>
              <a:rPr lang="en-US" dirty="0" err="1" smtClean="0"/>
              <a:t>TeV</a:t>
            </a:r>
            <a:r>
              <a:rPr lang="en-US" dirty="0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- 27 May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6110" y="0"/>
            <a:ext cx="4557889" cy="3310021"/>
          </a:xfrm>
          <a:prstGeom prst="rect">
            <a:avLst/>
          </a:prstGeom>
        </p:spPr>
      </p:pic>
      <p:sp useBgFill="1">
        <p:nvSpPr>
          <p:cNvPr id="8" name="TextBox 7"/>
          <p:cNvSpPr txBox="1"/>
          <p:nvPr/>
        </p:nvSpPr>
        <p:spPr>
          <a:xfrm>
            <a:off x="5418667" y="1417638"/>
            <a:ext cx="1134533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EF_xe20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2" y="3555294"/>
            <a:ext cx="4528707" cy="3036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07" y="159198"/>
            <a:ext cx="4114800" cy="7272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161" y="828729"/>
            <a:ext cx="4769556" cy="265601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Improvement of the L1 tau </a:t>
            </a:r>
            <a:r>
              <a:rPr lang="en-US" dirty="0" err="1" smtClean="0"/>
              <a:t>efficency</a:t>
            </a:r>
            <a:r>
              <a:rPr lang="en-US" dirty="0" smtClean="0"/>
              <a:t> after L1Calo timing change</a:t>
            </a:r>
          </a:p>
          <a:p>
            <a:r>
              <a:rPr lang="en-US" dirty="0" smtClean="0"/>
              <a:t>EF tracking efficiency for tau candidates:</a:t>
            </a:r>
          </a:p>
          <a:p>
            <a:r>
              <a:rPr lang="en-US" dirty="0" smtClean="0"/>
              <a:t>Offline: Pt&gt;1GeV, </a:t>
            </a:r>
            <a:r>
              <a:rPr lang="en-US" dirty="0" err="1" smtClean="0"/>
              <a:t>nPIXhits</a:t>
            </a:r>
            <a:r>
              <a:rPr lang="en-US" dirty="0" smtClean="0"/>
              <a:t> &gt;=1 , </a:t>
            </a:r>
            <a:r>
              <a:rPr lang="en-US" dirty="0" err="1" smtClean="0"/>
              <a:t>nSCThits</a:t>
            </a:r>
            <a:r>
              <a:rPr lang="en-US" dirty="0" smtClean="0"/>
              <a:t> &gt;=6</a:t>
            </a:r>
          </a:p>
          <a:p>
            <a:r>
              <a:rPr lang="en-US" dirty="0" smtClean="0"/>
              <a:t>EF tracks: Pt &gt; 0.5 </a:t>
            </a:r>
            <a:r>
              <a:rPr lang="en-US" dirty="0" err="1" smtClean="0"/>
              <a:t>GeV</a:t>
            </a:r>
            <a:r>
              <a:rPr lang="en-US" dirty="0" smtClean="0"/>
              <a:t>, </a:t>
            </a:r>
            <a:r>
              <a:rPr lang="en-US" dirty="0" err="1" smtClean="0"/>
              <a:t>nPixhits</a:t>
            </a:r>
            <a:r>
              <a:rPr lang="en-US" dirty="0" smtClean="0"/>
              <a:t> &gt;=1, </a:t>
            </a:r>
            <a:r>
              <a:rPr lang="en-US" dirty="0" err="1" smtClean="0"/>
              <a:t>nSCThits</a:t>
            </a:r>
            <a:r>
              <a:rPr lang="en-US" dirty="0" smtClean="0"/>
              <a:t> &gt;=6</a:t>
            </a:r>
          </a:p>
          <a:p>
            <a:r>
              <a:rPr lang="en-US" dirty="0" smtClean="0"/>
              <a:t>#tracks in tau candidates: </a:t>
            </a:r>
            <a:r>
              <a:rPr lang="en-US" dirty="0" err="1" smtClean="0"/>
              <a:t>MinBias</a:t>
            </a:r>
            <a:r>
              <a:rPr lang="en-US" dirty="0" smtClean="0"/>
              <a:t> MC compared to 7TeV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83349"/>
            <a:ext cx="2895600" cy="365125"/>
          </a:xfrm>
        </p:spPr>
        <p:txBody>
          <a:bodyPr/>
          <a:lstStyle/>
          <a:p>
            <a:r>
              <a:rPr lang="en-US" smtClean="0"/>
              <a:t>Higgs WG meeting - 27 May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3717" y="0"/>
            <a:ext cx="4250283" cy="31487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6056" y="3484739"/>
            <a:ext cx="4137944" cy="2871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3695"/>
          </a:xfrm>
        </p:spPr>
        <p:txBody>
          <a:bodyPr/>
          <a:lstStyle/>
          <a:p>
            <a:r>
              <a:rPr lang="en-US" dirty="0" smtClean="0"/>
              <a:t>Higgs Trigger Gang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266190"/>
          <a:ext cx="8229600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9467"/>
                <a:gridCol w="3826933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Higgs 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Channel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Contact Person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HSG1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H-&gt;</a:t>
                      </a:r>
                      <a:r>
                        <a:rPr lang="en-US" dirty="0" err="1" smtClean="0"/>
                        <a:t>γγ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 Yuan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HSG2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H-&gt;4l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Diego Rodriguez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H-&gt;2l2tau, H-&gt;2l2nu and H-&gt;2l2b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Paul Thompson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HZ (H-&gt;invisible)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Sylvie Brunet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HSG3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H-&gt;WW (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VBF, WH,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ttH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inv.)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Gemma</a:t>
                      </a:r>
                      <a:r>
                        <a:rPr lang="en-US" dirty="0" smtClean="0"/>
                        <a:t> Wooden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HSG4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H-&gt;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ττ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leptonic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lep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-had final states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Matthew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Beckingham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Henrik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Nilssen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H-&gt;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ττ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hadronic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final states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Stefania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Xella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HSG5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ttH</a:t>
                      </a:r>
                      <a:r>
                        <a:rPr lang="en-US" baseline="0" dirty="0" smtClean="0"/>
                        <a:t> (H-&gt;bb) </a:t>
                      </a:r>
                      <a:r>
                        <a:rPr lang="en-US" baseline="0" dirty="0" err="1" smtClean="0"/>
                        <a:t>semileptonic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Catrin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Bernius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ttH</a:t>
                      </a:r>
                      <a:r>
                        <a:rPr lang="en-US" baseline="0" dirty="0" smtClean="0"/>
                        <a:t> (H-&gt;bb) </a:t>
                      </a:r>
                      <a:r>
                        <a:rPr lang="en-US" baseline="0" dirty="0" err="1" smtClean="0"/>
                        <a:t>hadronic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Michael</a:t>
                      </a:r>
                      <a:r>
                        <a:rPr lang="en-US" baseline="0" dirty="0" smtClean="0"/>
                        <a:t> Nash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H+ (light,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hadronic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tau)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Martin </a:t>
                      </a:r>
                      <a:r>
                        <a:rPr lang="en-US" dirty="0" err="1" smtClean="0"/>
                        <a:t>Flechl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H+ (light,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leptonic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tau)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Arnaud Ferrari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H+ (heavy)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Martin </a:t>
                      </a:r>
                      <a:r>
                        <a:rPr lang="en-US" dirty="0" err="1" smtClean="0"/>
                        <a:t>zur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Nedden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- 27 May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960" y="2583019"/>
            <a:ext cx="5360820" cy="40186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6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260"/>
            <a:ext cx="8686800" cy="166104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Improvements from L1Calo timing in – better agreement with MC</a:t>
            </a:r>
          </a:p>
          <a:p>
            <a:r>
              <a:rPr lang="en-US" dirty="0" smtClean="0"/>
              <a:t>Investigated changing L1Calo noise threshold from 4 to 3 ADC counts – no significant change</a:t>
            </a:r>
          </a:p>
          <a:p>
            <a:r>
              <a:rPr lang="en-US" dirty="0" smtClean="0"/>
              <a:t>Moving trigger jet energy scale to EM scale</a:t>
            </a:r>
          </a:p>
          <a:p>
            <a:r>
              <a:rPr lang="en-US" dirty="0" smtClean="0"/>
              <a:t>Planning to introduce jet-cleaning cuts online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- 27 May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54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L1 </a:t>
            </a:r>
            <a:r>
              <a:rPr lang="en-US" dirty="0" err="1" smtClean="0"/>
              <a:t>Muon</a:t>
            </a:r>
            <a:r>
              <a:rPr lang="en-US" dirty="0" smtClean="0"/>
              <a:t> – RPC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536" y="1030112"/>
            <a:ext cx="8856130" cy="252747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Currently fighting problems with timing-in RPC  </a:t>
            </a:r>
          </a:p>
          <a:p>
            <a:pPr lvl="1"/>
            <a:r>
              <a:rPr lang="en-US" dirty="0" smtClean="0"/>
              <a:t>Need more non-cosmic </a:t>
            </a:r>
            <a:r>
              <a:rPr lang="en-US" dirty="0" err="1" smtClean="0"/>
              <a:t>muons</a:t>
            </a:r>
            <a:endParaRPr lang="en-US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endParaRPr lang="en-US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r>
              <a:rPr lang="en-US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Problem : MU6 is expected to be as efficient as MU0 for </a:t>
            </a:r>
            <a:r>
              <a:rPr lang="en-US" dirty="0" err="1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p</a:t>
            </a:r>
            <a:r>
              <a:rPr lang="en-US" baseline="-25000" dirty="0" err="1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T</a:t>
            </a:r>
            <a:r>
              <a:rPr lang="en-US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&gt;6 </a:t>
            </a:r>
            <a:r>
              <a:rPr lang="en-US" dirty="0" err="1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GeV</a:t>
            </a:r>
            <a:r>
              <a:rPr lang="en-US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 – under investigation  </a:t>
            </a:r>
          </a:p>
          <a:p>
            <a:pPr lvl="1"/>
            <a:r>
              <a:rPr lang="en-US" dirty="0" smtClean="0"/>
              <a:t>Problem possibly from non-prompt </a:t>
            </a:r>
            <a:r>
              <a:rPr lang="en-US" dirty="0" err="1" smtClean="0"/>
              <a:t>muons</a:t>
            </a:r>
            <a:r>
              <a:rPr lang="en-US" dirty="0" smtClean="0"/>
              <a:t> plus chamber inefficiency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- 27 May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41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447105" y="3402366"/>
            <a:ext cx="4567238" cy="3044825"/>
            <a:chOff x="4271962" y="1219200"/>
            <a:chExt cx="4567238" cy="3044825"/>
          </a:xfrm>
        </p:grpSpPr>
        <p:grpSp>
          <p:nvGrpSpPr>
            <p:cNvPr id="10" name="Group 9"/>
            <p:cNvGrpSpPr/>
            <p:nvPr/>
          </p:nvGrpSpPr>
          <p:grpSpPr>
            <a:xfrm>
              <a:off x="4271962" y="1219200"/>
              <a:ext cx="4567238" cy="3044825"/>
              <a:chOff x="4271962" y="1219200"/>
              <a:chExt cx="4567238" cy="3044825"/>
            </a:xfrm>
          </p:grpSpPr>
          <p:pic>
            <p:nvPicPr>
              <p:cNvPr id="8" name="Picture 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271962" y="1219200"/>
                <a:ext cx="4567238" cy="304482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5009444" y="1417638"/>
                <a:ext cx="36773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 smtClean="0"/>
                  <a:t>Minbias</a:t>
                </a:r>
                <a:r>
                  <a:rPr lang="en-US" sz="1600" dirty="0" smtClean="0"/>
                  <a:t> stream, 7TeV, RPC, </a:t>
                </a:r>
                <a:r>
                  <a:rPr lang="en-US" sz="1600" dirty="0" err="1" smtClean="0"/>
                  <a:t>MuId</a:t>
                </a:r>
                <a:endParaRPr lang="en-US" sz="1600" dirty="0"/>
              </a:p>
            </p:txBody>
          </p:sp>
        </p:grpSp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7335134" y="2554111"/>
              <a:ext cx="919868" cy="100347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5000" rIns="90000" bIns="45000">
              <a:prstTxWarp prst="textNoShape">
                <a:avLst/>
              </a:prstTxWarp>
            </a:bodyPr>
            <a:lstStyle/>
            <a:p>
              <a:pPr>
                <a:tabLst>
                  <a:tab pos="723900" algn="l"/>
                </a:tabLst>
              </a:pPr>
              <a:r>
                <a:rPr lang="en-US" sz="2200" b="1" dirty="0" smtClean="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MU0</a:t>
              </a:r>
            </a:p>
            <a:p>
              <a:pPr>
                <a:tabLst>
                  <a:tab pos="723900" algn="l"/>
                </a:tabLst>
              </a:pPr>
              <a:r>
                <a:rPr lang="en-US" sz="2200" b="1" dirty="0" smtClean="0">
                  <a:solidFill>
                    <a:srgbClr val="FF0000"/>
                  </a:solidFill>
                  <a:ea typeface="DejaVu Sans" charset="0"/>
                  <a:cs typeface="DejaVu Sans" charset="0"/>
                </a:rPr>
                <a:t>MU6</a:t>
              </a:r>
              <a:endParaRPr lang="en-US" sz="2200" b="1" dirty="0" smtClean="0">
                <a:solidFill>
                  <a:srgbClr val="000000"/>
                </a:solidFill>
                <a:ea typeface="DejaVu Sans" charset="0"/>
                <a:cs typeface="DejaVu Sans" charset="0"/>
              </a:endParaRPr>
            </a:p>
            <a:p>
              <a:pPr>
                <a:tabLst>
                  <a:tab pos="723900" algn="l"/>
                </a:tabLst>
              </a:pPr>
              <a:r>
                <a:rPr lang="en-US" sz="2200" b="1" dirty="0" smtClean="0">
                  <a:solidFill>
                    <a:srgbClr val="0000FF"/>
                  </a:solidFill>
                  <a:ea typeface="DejaVu Sans" charset="0"/>
                  <a:cs typeface="DejaVu Sans" charset="0"/>
                </a:rPr>
                <a:t>MU10</a:t>
              </a:r>
              <a:endParaRPr lang="en-US" sz="2200" b="1" dirty="0">
                <a:solidFill>
                  <a:srgbClr val="0000FF"/>
                </a:solidFill>
                <a:ea typeface="DejaVu Sans" charset="0"/>
                <a:cs typeface="DejaVu Sans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3" y="3536950"/>
            <a:ext cx="4551455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628"/>
            <a:ext cx="8229600" cy="6056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Rate predictions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- 27 May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079" y="820427"/>
            <a:ext cx="8013943" cy="557921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6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HSG1: H -&gt; </a:t>
            </a:r>
            <a:r>
              <a:rPr lang="en-US" dirty="0" err="1" smtClean="0">
                <a:latin typeface="Wingdings"/>
                <a:ea typeface="Wingdings"/>
                <a:cs typeface="Wingdings"/>
              </a:rPr>
              <a:t>γγ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041033"/>
            <a:ext cx="9144000" cy="5536141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latin typeface="Brush Script MT Italic"/>
                <a:cs typeface="Brush Script MT Italic"/>
              </a:rPr>
              <a:t>L</a:t>
            </a:r>
            <a:r>
              <a:rPr lang="en-US" dirty="0" smtClean="0"/>
              <a:t> </a:t>
            </a:r>
            <a:r>
              <a:rPr lang="en-US" dirty="0" smtClean="0"/>
              <a:t>= 10</a:t>
            </a:r>
            <a:r>
              <a:rPr lang="en-US" baseline="30000" dirty="0" smtClean="0"/>
              <a:t>30</a:t>
            </a:r>
            <a:r>
              <a:rPr lang="en-US" dirty="0" smtClean="0"/>
              <a:t> to 10</a:t>
            </a:r>
            <a:r>
              <a:rPr lang="en-US" baseline="30000" dirty="0" smtClean="0"/>
              <a:t>31</a:t>
            </a:r>
            <a:r>
              <a:rPr lang="en-US" dirty="0" smtClean="0"/>
              <a:t> </a:t>
            </a:r>
            <a:r>
              <a:rPr lang="en-US" dirty="0" smtClean="0"/>
              <a:t>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g20_loose – primary trigger (7 Hz</a:t>
            </a:r>
            <a:r>
              <a:rPr lang="en-US" baseline="30000" dirty="0" smtClean="0"/>
              <a:t>(1)</a:t>
            </a:r>
            <a:r>
              <a:rPr lang="en-US" dirty="0" smtClean="0"/>
              <a:t> 15 Hz</a:t>
            </a:r>
            <a:r>
              <a:rPr lang="en-US" baseline="30000" dirty="0" smtClean="0"/>
              <a:t>(2)</a:t>
            </a:r>
            <a:r>
              <a:rPr lang="en-US" dirty="0" smtClean="0"/>
              <a:t> at </a:t>
            </a:r>
            <a:r>
              <a:rPr lang="en-US" dirty="0" smtClean="0"/>
              <a:t>10</a:t>
            </a:r>
            <a:r>
              <a:rPr lang="en-US" baseline="30000" dirty="0" smtClean="0"/>
              <a:t>31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</a:t>
            </a:r>
            <a:r>
              <a:rPr lang="en-US" baseline="30000" dirty="0" smtClean="0"/>
              <a:t>1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2g20_loose – backup trigger: will become </a:t>
            </a:r>
            <a:r>
              <a:rPr lang="en-US" dirty="0" smtClean="0"/>
              <a:t>primary </a:t>
            </a:r>
            <a:r>
              <a:rPr lang="en-US" dirty="0" smtClean="0"/>
              <a:t>trigger when needed (&gt;10</a:t>
            </a:r>
            <a:r>
              <a:rPr lang="en-US" baseline="30000" dirty="0" smtClean="0"/>
              <a:t>32</a:t>
            </a:r>
            <a:r>
              <a:rPr lang="en-US" dirty="0" smtClean="0"/>
              <a:t> </a:t>
            </a:r>
            <a:r>
              <a:rPr lang="en-US" dirty="0" smtClean="0"/>
              <a:t>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</a:t>
            </a:r>
            <a:r>
              <a:rPr lang="en-US" baseline="30000" dirty="0" smtClean="0"/>
              <a:t>1</a:t>
            </a:r>
            <a:r>
              <a:rPr lang="en-US" dirty="0" smtClean="0"/>
              <a:t> </a:t>
            </a:r>
            <a:r>
              <a:rPr lang="en-US" dirty="0" smtClean="0"/>
              <a:t>?)</a:t>
            </a:r>
          </a:p>
          <a:p>
            <a:pPr lvl="1"/>
            <a:r>
              <a:rPr lang="en-US" dirty="0" smtClean="0"/>
              <a:t>g20i_loose – supporting trigger</a:t>
            </a:r>
            <a:r>
              <a:rPr lang="en-US" dirty="0" smtClean="0"/>
              <a:t>:</a:t>
            </a:r>
            <a:r>
              <a:rPr lang="en-US" dirty="0" smtClean="0"/>
              <a:t> study isolation </a:t>
            </a:r>
            <a:r>
              <a:rPr lang="en-US" dirty="0" smtClean="0"/>
              <a:t>at</a:t>
            </a:r>
            <a:r>
              <a:rPr lang="en-US" dirty="0" smtClean="0"/>
              <a:t> Level 1</a:t>
            </a:r>
          </a:p>
          <a:p>
            <a:pPr lvl="1"/>
            <a:r>
              <a:rPr lang="en-US" dirty="0" smtClean="0"/>
              <a:t>g10_loose </a:t>
            </a:r>
            <a:r>
              <a:rPr lang="en-US" dirty="0" smtClean="0"/>
              <a:t>(11 </a:t>
            </a:r>
            <a:r>
              <a:rPr lang="en-US" dirty="0" smtClean="0"/>
              <a:t>Hz</a:t>
            </a:r>
            <a:r>
              <a:rPr lang="en-US" baseline="30000" dirty="0" smtClean="0"/>
              <a:t>(1)</a:t>
            </a:r>
            <a:r>
              <a:rPr lang="en-US" dirty="0" smtClean="0"/>
              <a:t> 35 Hz</a:t>
            </a:r>
            <a:r>
              <a:rPr lang="en-US" baseline="30000" dirty="0" smtClean="0"/>
              <a:t>(2)</a:t>
            </a:r>
            <a:r>
              <a:rPr lang="en-US" dirty="0" smtClean="0"/>
              <a:t> at </a:t>
            </a:r>
            <a:r>
              <a:rPr lang="en-US" dirty="0" smtClean="0"/>
              <a:t>10</a:t>
            </a:r>
            <a:r>
              <a:rPr lang="en-US" baseline="30000" dirty="0" smtClean="0"/>
              <a:t>30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) or </a:t>
            </a:r>
            <a:r>
              <a:rPr lang="en-US" dirty="0" smtClean="0"/>
              <a:t>g5_loose</a:t>
            </a:r>
            <a:r>
              <a:rPr lang="en-US" dirty="0" smtClean="0"/>
              <a:t> – support triggers </a:t>
            </a:r>
            <a:r>
              <a:rPr lang="en-US" dirty="0" smtClean="0"/>
              <a:t>for</a:t>
            </a:r>
            <a:r>
              <a:rPr lang="en-US" dirty="0" smtClean="0"/>
              <a:t> efficiency determination (bootstrap); can be </a:t>
            </a:r>
            <a:r>
              <a:rPr lang="en-US" dirty="0" err="1" smtClean="0"/>
              <a:t>prescaled</a:t>
            </a:r>
            <a:r>
              <a:rPr lang="en-US" dirty="0" smtClean="0"/>
              <a:t> to a low rate</a:t>
            </a:r>
          </a:p>
          <a:p>
            <a:endParaRPr lang="en-US" dirty="0" smtClean="0"/>
          </a:p>
          <a:p>
            <a:r>
              <a:rPr lang="en-US" dirty="0" smtClean="0">
                <a:latin typeface="Brush Script MT Italic"/>
                <a:cs typeface="Brush Script MT Italic"/>
              </a:rPr>
              <a:t>L</a:t>
            </a:r>
            <a:r>
              <a:rPr lang="en-US" dirty="0" smtClean="0"/>
              <a:t> = </a:t>
            </a:r>
            <a:r>
              <a:rPr lang="en-US" dirty="0" smtClean="0"/>
              <a:t>10</a:t>
            </a:r>
            <a:r>
              <a:rPr lang="en-US" baseline="30000" dirty="0" smtClean="0"/>
              <a:t>32</a:t>
            </a:r>
            <a:r>
              <a:rPr lang="en-US" dirty="0" smtClean="0"/>
              <a:t> </a:t>
            </a:r>
            <a:r>
              <a:rPr lang="en-US" dirty="0" smtClean="0"/>
              <a:t>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:</a:t>
            </a:r>
            <a:endParaRPr lang="en-US" dirty="0" smtClean="0"/>
          </a:p>
          <a:p>
            <a:pPr lvl="1"/>
            <a:r>
              <a:rPr lang="en-US" dirty="0" smtClean="0"/>
              <a:t>Primary trigger: g20_loose (70 Hz</a:t>
            </a:r>
            <a:r>
              <a:rPr lang="en-US" baseline="30000" dirty="0" smtClean="0"/>
              <a:t>(1)</a:t>
            </a:r>
            <a:r>
              <a:rPr lang="en-US" dirty="0" smtClean="0"/>
              <a:t> – </a:t>
            </a:r>
            <a:r>
              <a:rPr lang="en-US" dirty="0" err="1" smtClean="0"/>
              <a:t>prescaled</a:t>
            </a:r>
            <a:r>
              <a:rPr lang="en-US" dirty="0" smtClean="0"/>
              <a:t>) or </a:t>
            </a:r>
            <a:r>
              <a:rPr lang="en-US" dirty="0" smtClean="0"/>
              <a:t>g20_medium (</a:t>
            </a:r>
            <a:r>
              <a:rPr lang="en-US" dirty="0" smtClean="0"/>
              <a:t>no </a:t>
            </a:r>
            <a:r>
              <a:rPr lang="en-US" dirty="0" err="1" smtClean="0"/>
              <a:t>prescale</a:t>
            </a:r>
            <a:r>
              <a:rPr lang="en-US" dirty="0" smtClean="0"/>
              <a:t> expected?) </a:t>
            </a:r>
          </a:p>
          <a:p>
            <a:pPr lvl="1"/>
            <a:r>
              <a:rPr lang="en-US" dirty="0" smtClean="0"/>
              <a:t>2g20_medium </a:t>
            </a:r>
            <a:r>
              <a:rPr lang="en-US" dirty="0" smtClean="0"/>
              <a:t>or g20_g30_loose</a:t>
            </a:r>
            <a:r>
              <a:rPr lang="en-US" dirty="0" smtClean="0"/>
              <a:t> – primary </a:t>
            </a:r>
            <a:r>
              <a:rPr lang="en-US" dirty="0" smtClean="0"/>
              <a:t>trigger for event </a:t>
            </a:r>
            <a:r>
              <a:rPr lang="en-US" dirty="0" smtClean="0"/>
              <a:t>collection</a:t>
            </a:r>
          </a:p>
          <a:p>
            <a:pPr lvl="1"/>
            <a:r>
              <a:rPr lang="en-US" dirty="0" smtClean="0"/>
              <a:t>g20i_loose – </a:t>
            </a:r>
            <a:r>
              <a:rPr lang="en-US" dirty="0" smtClean="0"/>
              <a:t>s</a:t>
            </a:r>
            <a:r>
              <a:rPr lang="en-US" dirty="0" smtClean="0"/>
              <a:t>upporting trigger</a:t>
            </a:r>
            <a:r>
              <a:rPr lang="en-US" dirty="0" smtClean="0"/>
              <a:t>: study isolation at Level 1</a:t>
            </a:r>
            <a:endParaRPr lang="en-US" dirty="0" smtClean="0"/>
          </a:p>
          <a:p>
            <a:pPr lvl="1"/>
            <a:r>
              <a:rPr lang="en-US" dirty="0" smtClean="0"/>
              <a:t>g10_loose or </a:t>
            </a:r>
            <a:r>
              <a:rPr lang="en-US" dirty="0" smtClean="0"/>
              <a:t>g5_loose</a:t>
            </a:r>
            <a:r>
              <a:rPr lang="en-US" dirty="0" smtClean="0"/>
              <a:t> – backup </a:t>
            </a:r>
            <a:r>
              <a:rPr lang="en-US" dirty="0" smtClean="0"/>
              <a:t>triggers for bootstrap </a:t>
            </a:r>
            <a:r>
              <a:rPr lang="en-US" dirty="0" smtClean="0"/>
              <a:t>methods; heavily </a:t>
            </a:r>
            <a:r>
              <a:rPr lang="en-US" dirty="0" err="1" smtClean="0"/>
              <a:t>prescaled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Questions: </a:t>
            </a:r>
          </a:p>
          <a:p>
            <a:pPr lvl="1"/>
            <a:r>
              <a:rPr lang="en-US" dirty="0" smtClean="0"/>
              <a:t>Any reason to not go to g20_medium or g20_tight at 10</a:t>
            </a:r>
            <a:r>
              <a:rPr lang="en-US" baseline="30000" dirty="0" smtClean="0"/>
              <a:t>32</a:t>
            </a:r>
            <a:r>
              <a:rPr lang="en-US" dirty="0" smtClean="0"/>
              <a:t> </a:t>
            </a:r>
            <a:r>
              <a:rPr lang="en-US" dirty="0" smtClean="0"/>
              <a:t>i</a:t>
            </a:r>
            <a:r>
              <a:rPr lang="en-US" dirty="0" smtClean="0"/>
              <a:t>f g20_loose </a:t>
            </a:r>
            <a:r>
              <a:rPr lang="en-US" dirty="0" err="1" smtClean="0"/>
              <a:t>prescaled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Why use both g20_loose and 2g20_loose as primary triggers?</a:t>
            </a:r>
          </a:p>
          <a:p>
            <a:pPr lvl="1"/>
            <a:r>
              <a:rPr lang="en-US" dirty="0" smtClean="0"/>
              <a:t>Rates I saw are </a:t>
            </a:r>
            <a:r>
              <a:rPr lang="en-US" dirty="0" err="1" smtClean="0"/>
              <a:t>stilluncertain</a:t>
            </a:r>
            <a:r>
              <a:rPr lang="en-US" dirty="0" smtClean="0"/>
              <a:t> (Li’s rates larger then </a:t>
            </a:r>
            <a:r>
              <a:rPr lang="en-US" dirty="0" err="1" smtClean="0"/>
              <a:t>egamma</a:t>
            </a:r>
            <a:r>
              <a:rPr lang="en-US" dirty="0" smtClean="0"/>
              <a:t> trigger) – how are they calculated?</a:t>
            </a:r>
          </a:p>
          <a:p>
            <a:pPr lvl="1"/>
            <a:r>
              <a:rPr lang="en-US" dirty="0" smtClean="0"/>
              <a:t>If we need to use new trigger (g30_g20) should justify – what’s increase in efficiency?</a:t>
            </a:r>
          </a:p>
          <a:p>
            <a:pPr lvl="1"/>
            <a:endParaRPr lang="en-US" dirty="0" smtClean="0"/>
          </a:p>
          <a:p>
            <a:pPr marL="514350" indent="-514350">
              <a:buAutoNum type="arabicParenBoth"/>
            </a:pPr>
            <a:r>
              <a:rPr lang="en-US" dirty="0" smtClean="0"/>
              <a:t>Extrapolated </a:t>
            </a:r>
            <a:r>
              <a:rPr lang="en-US" dirty="0" smtClean="0"/>
              <a:t>– see Rainer Stamen in </a:t>
            </a:r>
            <a:r>
              <a:rPr lang="en-US" dirty="0" smtClean="0">
                <a:hlinkClick r:id="rId2"/>
              </a:rPr>
              <a:t>http://indico.cern.ch/conferenceDisplay.py?confId=94961</a:t>
            </a:r>
            <a:r>
              <a:rPr lang="en-US" dirty="0" smtClean="0"/>
              <a:t> </a:t>
            </a:r>
          </a:p>
          <a:p>
            <a:pPr marL="514350" indent="-514350">
              <a:buFont typeface="Arial"/>
              <a:buAutoNum type="arabicParenBoth"/>
            </a:pPr>
            <a:r>
              <a:rPr lang="en-US" dirty="0" smtClean="0"/>
              <a:t>Estimated </a:t>
            </a:r>
            <a:r>
              <a:rPr lang="en-US" dirty="0" smtClean="0"/>
              <a:t>in MC </a:t>
            </a:r>
            <a:r>
              <a:rPr lang="en-US" dirty="0" smtClean="0">
                <a:hlinkClick r:id="rId3"/>
              </a:rPr>
              <a:t>https://twiki.cern.ch/twiki/bin/view/Atlas/AtlasTriggerRates</a:t>
            </a:r>
            <a:r>
              <a:rPr lang="en-US" dirty="0" smtClean="0"/>
              <a:t> </a:t>
            </a: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- 27 May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77007" y="611928"/>
            <a:ext cx="1109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 Yuan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2230" y="188059"/>
            <a:ext cx="2854605" cy="1572438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HSG2: </a:t>
            </a:r>
            <a:br>
              <a:rPr lang="en-US" dirty="0" smtClean="0"/>
            </a:br>
            <a:r>
              <a:rPr lang="en-US" dirty="0" smtClean="0"/>
              <a:t>H-&gt;ZZ*-&gt;</a:t>
            </a:r>
            <a:r>
              <a:rPr lang="en-US" dirty="0" err="1" smtClean="0"/>
              <a:t>llll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059"/>
            <a:ext cx="7821737" cy="6583362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latin typeface="Brush Script MT Italic"/>
                <a:cs typeface="Brush Script MT Italic"/>
              </a:rPr>
              <a:t>L</a:t>
            </a:r>
            <a:r>
              <a:rPr lang="en-US" dirty="0" smtClean="0"/>
              <a:t> = 10</a:t>
            </a:r>
            <a:r>
              <a:rPr lang="en-US" baseline="30000" dirty="0" smtClean="0"/>
              <a:t>30</a:t>
            </a:r>
            <a:r>
              <a:rPr lang="en-US" dirty="0" smtClean="0"/>
              <a:t> to 10</a:t>
            </a:r>
            <a:r>
              <a:rPr lang="en-US" baseline="30000" dirty="0" smtClean="0"/>
              <a:t>31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e10_medium</a:t>
            </a:r>
            <a:r>
              <a:rPr lang="en-US" dirty="0" smtClean="0"/>
              <a:t> – primary trigger (34 Hz</a:t>
            </a:r>
            <a:r>
              <a:rPr lang="en-US" baseline="30000" dirty="0" smtClean="0"/>
              <a:t>(1)</a:t>
            </a:r>
            <a:r>
              <a:rPr lang="en-US" dirty="0" smtClean="0"/>
              <a:t> or 48 Hz</a:t>
            </a:r>
            <a:r>
              <a:rPr lang="en-US" baseline="30000" dirty="0" smtClean="0"/>
              <a:t>(2) </a:t>
            </a:r>
            <a:r>
              <a:rPr lang="en-US" dirty="0" smtClean="0"/>
              <a:t>at 10</a:t>
            </a:r>
            <a:r>
              <a:rPr lang="en-US" baseline="30000" dirty="0" smtClean="0"/>
              <a:t>31</a:t>
            </a:r>
            <a:r>
              <a:rPr lang="en-US" dirty="0" smtClean="0"/>
              <a:t> </a:t>
            </a:r>
            <a:r>
              <a:rPr lang="en-US" dirty="0" smtClean="0"/>
              <a:t>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</a:t>
            </a:r>
            <a:r>
              <a:rPr lang="en-US" baseline="30000" dirty="0" smtClean="0"/>
              <a:t>1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e12_medium</a:t>
            </a:r>
            <a:r>
              <a:rPr lang="en-US" dirty="0" smtClean="0"/>
              <a:t> – backup </a:t>
            </a:r>
            <a:r>
              <a:rPr lang="en-US" dirty="0" smtClean="0"/>
              <a:t>for e10_medium if</a:t>
            </a:r>
            <a:r>
              <a:rPr lang="en-US" dirty="0" smtClean="0"/>
              <a:t> rate  </a:t>
            </a:r>
            <a:r>
              <a:rPr lang="en-US" dirty="0" smtClean="0"/>
              <a:t>too high </a:t>
            </a:r>
          </a:p>
          <a:p>
            <a:pPr lvl="1"/>
            <a:r>
              <a:rPr lang="en-US" dirty="0" smtClean="0"/>
              <a:t>e10_medium_SiTrk – supporting (alternative L2 tracking)</a:t>
            </a:r>
          </a:p>
          <a:p>
            <a:pPr lvl="1"/>
            <a:r>
              <a:rPr lang="en-US" dirty="0" smtClean="0"/>
              <a:t>mu10</a:t>
            </a:r>
            <a:r>
              <a:rPr lang="en-US" dirty="0" smtClean="0"/>
              <a:t> – primary trigger (15 Hz</a:t>
            </a:r>
            <a:r>
              <a:rPr lang="en-US" baseline="30000" dirty="0" smtClean="0"/>
              <a:t>(2)</a:t>
            </a:r>
            <a:r>
              <a:rPr lang="en-US" dirty="0" smtClean="0"/>
              <a:t> at </a:t>
            </a:r>
            <a:r>
              <a:rPr lang="en-US" dirty="0" smtClean="0"/>
              <a:t>10</a:t>
            </a:r>
            <a:r>
              <a:rPr lang="en-US" baseline="30000" dirty="0" smtClean="0"/>
              <a:t>31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</a:t>
            </a:r>
            <a:r>
              <a:rPr lang="en-US" baseline="30000" dirty="0" smtClean="0"/>
              <a:t>1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mu6</a:t>
            </a:r>
            <a:r>
              <a:rPr lang="en-US" dirty="0" smtClean="0"/>
              <a:t> – supporting  (4.4 Hz</a:t>
            </a:r>
            <a:r>
              <a:rPr lang="en-US" baseline="30000" dirty="0" smtClean="0"/>
              <a:t>(2)</a:t>
            </a:r>
            <a:r>
              <a:rPr lang="en-US" dirty="0" smtClean="0"/>
              <a:t> – </a:t>
            </a:r>
            <a:r>
              <a:rPr lang="en-US" dirty="0" err="1" smtClean="0"/>
              <a:t>prescale</a:t>
            </a:r>
            <a:r>
              <a:rPr lang="en-US" dirty="0" smtClean="0"/>
              <a:t> 200 – at </a:t>
            </a:r>
            <a:r>
              <a:rPr lang="en-US" dirty="0" smtClean="0"/>
              <a:t>10</a:t>
            </a:r>
            <a:r>
              <a:rPr lang="en-US" baseline="30000" dirty="0" smtClean="0"/>
              <a:t>31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mu15</a:t>
            </a:r>
            <a:r>
              <a:rPr lang="en-US" dirty="0" smtClean="0"/>
              <a:t> – backup </a:t>
            </a:r>
            <a:r>
              <a:rPr lang="en-US" dirty="0" smtClean="0"/>
              <a:t>for </a:t>
            </a:r>
            <a:r>
              <a:rPr lang="en-US" dirty="0" smtClean="0"/>
              <a:t>mu10 (3 </a:t>
            </a:r>
            <a:r>
              <a:rPr lang="en-US" dirty="0" smtClean="0"/>
              <a:t>Hz</a:t>
            </a:r>
            <a:r>
              <a:rPr lang="en-US" baseline="30000" dirty="0" smtClean="0"/>
              <a:t>(2)</a:t>
            </a:r>
            <a:r>
              <a:rPr lang="en-US" dirty="0" smtClean="0"/>
              <a:t> at 10</a:t>
            </a:r>
            <a:r>
              <a:rPr lang="en-US" baseline="30000" dirty="0" smtClean="0"/>
              <a:t>31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  <a:endParaRPr lang="en-US" dirty="0" smtClean="0"/>
          </a:p>
          <a:p>
            <a:endParaRPr lang="en-US" dirty="0" smtClean="0">
              <a:latin typeface="Brush Script MT Italic"/>
              <a:cs typeface="Brush Script MT Italic"/>
            </a:endParaRPr>
          </a:p>
          <a:p>
            <a:r>
              <a:rPr lang="en-US" dirty="0" smtClean="0">
                <a:latin typeface="Brush Script MT Italic"/>
                <a:cs typeface="Brush Script MT Italic"/>
              </a:rPr>
              <a:t>L</a:t>
            </a:r>
            <a:r>
              <a:rPr lang="en-US" dirty="0" smtClean="0"/>
              <a:t> </a:t>
            </a:r>
            <a:r>
              <a:rPr lang="en-US" dirty="0" smtClean="0"/>
              <a:t>=</a:t>
            </a:r>
            <a:r>
              <a:rPr lang="en-US" dirty="0" smtClean="0"/>
              <a:t> 10</a:t>
            </a:r>
            <a:r>
              <a:rPr lang="en-US" baseline="30000" dirty="0" smtClean="0"/>
              <a:t>32</a:t>
            </a:r>
            <a:r>
              <a:rPr lang="en-US" dirty="0" smtClean="0"/>
              <a:t> </a:t>
            </a:r>
            <a:r>
              <a:rPr lang="en-US" dirty="0" smtClean="0"/>
              <a:t>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:</a:t>
            </a:r>
            <a:endParaRPr lang="en-US" dirty="0" smtClean="0"/>
          </a:p>
          <a:p>
            <a:pPr lvl="1"/>
            <a:r>
              <a:rPr lang="en-US" dirty="0" smtClean="0"/>
              <a:t>e15_medium</a:t>
            </a:r>
            <a:r>
              <a:rPr lang="en-US" dirty="0" smtClean="0"/>
              <a:t> – primary trigger (10 Hz</a:t>
            </a:r>
            <a:r>
              <a:rPr lang="en-US" baseline="30000" dirty="0" smtClean="0"/>
              <a:t>(2)</a:t>
            </a:r>
            <a:r>
              <a:rPr lang="en-US" dirty="0" smtClean="0"/>
              <a:t> at </a:t>
            </a:r>
            <a:r>
              <a:rPr lang="en-US" dirty="0" smtClean="0"/>
              <a:t>10</a:t>
            </a:r>
            <a:r>
              <a:rPr lang="en-US" baseline="30000" dirty="0" smtClean="0"/>
              <a:t>31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</a:t>
            </a:r>
            <a:r>
              <a:rPr lang="en-US" baseline="30000" dirty="0" smtClean="0"/>
              <a:t>1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e15_medium_SiTrk</a:t>
            </a:r>
            <a:r>
              <a:rPr lang="en-US" dirty="0" smtClean="0"/>
              <a:t> – </a:t>
            </a:r>
            <a:r>
              <a:rPr lang="en-US" dirty="0" err="1" smtClean="0"/>
              <a:t>suporting</a:t>
            </a:r>
            <a:r>
              <a:rPr lang="en-US" dirty="0" smtClean="0"/>
              <a:t> (still needed?)</a:t>
            </a:r>
          </a:p>
          <a:p>
            <a:pPr lvl="1"/>
            <a:r>
              <a:rPr lang="en-US" dirty="0" smtClean="0"/>
              <a:t>e20_medium</a:t>
            </a:r>
            <a:r>
              <a:rPr lang="en-US" dirty="0" smtClean="0"/>
              <a:t> – </a:t>
            </a:r>
            <a:r>
              <a:rPr lang="en-US" dirty="0" smtClean="0"/>
              <a:t>(2 Hz</a:t>
            </a:r>
            <a:r>
              <a:rPr lang="en-US" baseline="30000" dirty="0" smtClean="0"/>
              <a:t>(2)</a:t>
            </a:r>
            <a:r>
              <a:rPr lang="en-US" dirty="0" smtClean="0"/>
              <a:t> at 10</a:t>
            </a:r>
            <a:r>
              <a:rPr lang="en-US" baseline="30000" dirty="0" smtClean="0"/>
              <a:t>31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) backup </a:t>
            </a:r>
            <a:r>
              <a:rPr lang="en-US" dirty="0" smtClean="0"/>
              <a:t>for e15_medium if the </a:t>
            </a:r>
            <a:r>
              <a:rPr lang="en-US" dirty="0" smtClean="0"/>
              <a:t>rate </a:t>
            </a:r>
            <a:r>
              <a:rPr lang="en-US" dirty="0" smtClean="0"/>
              <a:t>too </a:t>
            </a:r>
            <a:r>
              <a:rPr lang="en-US" dirty="0" smtClean="0"/>
              <a:t>high</a:t>
            </a:r>
          </a:p>
          <a:p>
            <a:pPr lvl="1"/>
            <a:r>
              <a:rPr lang="en-US" dirty="0" smtClean="0"/>
              <a:t>m</a:t>
            </a:r>
            <a:r>
              <a:rPr lang="en-US" dirty="0" smtClean="0"/>
              <a:t>u13 – primary trigger (no rates found)</a:t>
            </a:r>
          </a:p>
          <a:p>
            <a:pPr lvl="1"/>
            <a:r>
              <a:rPr lang="en-US" dirty="0" smtClean="0"/>
              <a:t>mu15</a:t>
            </a:r>
            <a:r>
              <a:rPr lang="en-US" dirty="0" smtClean="0"/>
              <a:t> – (3 </a:t>
            </a:r>
            <a:r>
              <a:rPr lang="en-US" dirty="0" smtClean="0"/>
              <a:t>Hz</a:t>
            </a:r>
            <a:r>
              <a:rPr lang="en-US" baseline="30000" dirty="0" smtClean="0"/>
              <a:t>(2)</a:t>
            </a:r>
            <a:r>
              <a:rPr lang="en-US" dirty="0" smtClean="0"/>
              <a:t> at 10</a:t>
            </a:r>
            <a:r>
              <a:rPr lang="en-US" baseline="30000" dirty="0" smtClean="0"/>
              <a:t>31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) backup </a:t>
            </a:r>
            <a:r>
              <a:rPr lang="en-US" dirty="0" smtClean="0"/>
              <a:t>for mu13</a:t>
            </a:r>
            <a:endParaRPr lang="en-US" dirty="0" smtClean="0"/>
          </a:p>
          <a:p>
            <a:pPr lvl="1"/>
            <a:r>
              <a:rPr lang="en-US" dirty="0" smtClean="0"/>
              <a:t>m</a:t>
            </a:r>
            <a:r>
              <a:rPr lang="en-US" dirty="0" smtClean="0"/>
              <a:t>u10 – supporting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Questions:</a:t>
            </a:r>
          </a:p>
          <a:p>
            <a:pPr lvl="1"/>
            <a:r>
              <a:rPr lang="en-US" dirty="0" smtClean="0"/>
              <a:t>Could we have e10_tight (or e15_medium) as backup for e10_medium instead at 1e31?</a:t>
            </a:r>
          </a:p>
          <a:p>
            <a:pPr lvl="1"/>
            <a:r>
              <a:rPr lang="en-US" dirty="0" smtClean="0"/>
              <a:t>Supporting trigger e15_medium_SiTrk still needed at 1e32?</a:t>
            </a:r>
          </a:p>
          <a:p>
            <a:pPr lvl="1"/>
            <a:r>
              <a:rPr lang="en-US" dirty="0" smtClean="0"/>
              <a:t>For 1e32 would mu15 be ok if mu13 not in menu? (How much would we loose?)</a:t>
            </a:r>
          </a:p>
          <a:p>
            <a:pPr lvl="1"/>
            <a:r>
              <a:rPr lang="en-US" dirty="0" smtClean="0"/>
              <a:t>Any reason to go to </a:t>
            </a:r>
            <a:r>
              <a:rPr lang="en-US" dirty="0" err="1" smtClean="0"/>
              <a:t>di</a:t>
            </a:r>
            <a:r>
              <a:rPr lang="en-US" dirty="0" smtClean="0"/>
              <a:t>-lepton triggers? (I.e. is there need to lower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thresholds? Or is there some margin?) </a:t>
            </a:r>
          </a:p>
          <a:p>
            <a:endParaRPr lang="en-US" dirty="0" smtClean="0"/>
          </a:p>
          <a:p>
            <a:pPr>
              <a:buNone/>
            </a:pPr>
            <a:r>
              <a:rPr lang="en-US" baseline="30000" dirty="0" smtClean="0"/>
              <a:t>(1)</a:t>
            </a:r>
            <a:r>
              <a:rPr lang="en-US" dirty="0" smtClean="0"/>
              <a:t> Extrapolated – see Rainer Stamen </a:t>
            </a:r>
            <a:r>
              <a:rPr lang="en-US" dirty="0" smtClean="0"/>
              <a:t>in </a:t>
            </a:r>
            <a:r>
              <a:rPr lang="en-US" dirty="0" smtClean="0">
                <a:hlinkClick r:id="rId2"/>
              </a:rPr>
              <a:t>http://indico.cern.ch/conferenceDisplay.py?confId=</a:t>
            </a:r>
            <a:r>
              <a:rPr lang="en-US" dirty="0" smtClean="0">
                <a:hlinkClick r:id="rId2"/>
              </a:rPr>
              <a:t>94961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baseline="30000" dirty="0" smtClean="0"/>
              <a:t>(2)</a:t>
            </a:r>
            <a:r>
              <a:rPr lang="en-US" dirty="0" smtClean="0"/>
              <a:t> Estimated in MC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 smtClean="0">
                <a:hlinkClick r:id="rId3"/>
              </a:rPr>
              <a:t>://twiki.cern.ch/twiki/bin/view/Atlas/</a:t>
            </a:r>
            <a:r>
              <a:rPr lang="en-US" dirty="0" smtClean="0">
                <a:hlinkClick r:id="rId3"/>
              </a:rPr>
              <a:t>AtlasTriggerRates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- 27 May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97034" y="1968377"/>
            <a:ext cx="1759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Diego Rodriguez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dk1"/>
                </a:solidFill>
              </a:rPr>
              <a:t>ZH-&gt;inv, H</a:t>
            </a:r>
            <a:r>
              <a:rPr lang="en-US" dirty="0" smtClean="0">
                <a:solidFill>
                  <a:schemeClr val="dk1"/>
                </a:solidFill>
              </a:rPr>
              <a:t>-&gt;</a:t>
            </a:r>
            <a:r>
              <a:rPr lang="en-US" dirty="0" smtClean="0">
                <a:solidFill>
                  <a:schemeClr val="dk1"/>
                </a:solidFill>
              </a:rPr>
              <a:t>2l2τ, </a:t>
            </a:r>
            <a:r>
              <a:rPr lang="en-US" dirty="0" smtClean="0">
                <a:solidFill>
                  <a:schemeClr val="dk1"/>
                </a:solidFill>
              </a:rPr>
              <a:t>H-&gt;</a:t>
            </a:r>
            <a:r>
              <a:rPr lang="en-US" dirty="0" smtClean="0">
                <a:solidFill>
                  <a:schemeClr val="dk1"/>
                </a:solidFill>
              </a:rPr>
              <a:t>2l2ν </a:t>
            </a:r>
            <a:r>
              <a:rPr lang="en-US" dirty="0" smtClean="0">
                <a:solidFill>
                  <a:schemeClr val="dk1"/>
                </a:solidFill>
              </a:rPr>
              <a:t>and H-&gt;</a:t>
            </a:r>
            <a:r>
              <a:rPr lang="en-US" dirty="0" smtClean="0">
                <a:solidFill>
                  <a:schemeClr val="dk1"/>
                </a:solidFill>
              </a:rPr>
              <a:t>2l2b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1876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All four analyses rely on leptons for trigger</a:t>
            </a:r>
          </a:p>
          <a:p>
            <a:r>
              <a:rPr lang="en-US" dirty="0" smtClean="0"/>
              <a:t>In signal these come from Z decay</a:t>
            </a:r>
          </a:p>
          <a:p>
            <a:r>
              <a:rPr lang="en-US" dirty="0" smtClean="0"/>
              <a:t>Can use same triggers as H-&gt;4l channel in previous page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- 27 May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331070" y="1149316"/>
            <a:ext cx="1658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Paul Thompson</a:t>
            </a:r>
          </a:p>
          <a:p>
            <a:pPr algn="ctr"/>
            <a:r>
              <a:rPr lang="en-US" dirty="0" smtClean="0"/>
              <a:t>Sylvie Brunet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23"/>
            <a:ext cx="8229600" cy="7210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HSG3: </a:t>
            </a:r>
            <a:r>
              <a:rPr lang="en-US" dirty="0" smtClean="0">
                <a:solidFill>
                  <a:schemeClr val="dk1"/>
                </a:solidFill>
              </a:rPr>
              <a:t>H-&gt;WW (</a:t>
            </a:r>
            <a:r>
              <a:rPr lang="en-US" dirty="0" err="1" smtClean="0">
                <a:solidFill>
                  <a:schemeClr val="dk1"/>
                </a:solidFill>
              </a:rPr>
              <a:t>gg</a:t>
            </a:r>
            <a:r>
              <a:rPr lang="en-US" dirty="0" smtClean="0">
                <a:solidFill>
                  <a:schemeClr val="dk1"/>
                </a:solidFill>
              </a:rPr>
              <a:t>, VBF, WH, </a:t>
            </a:r>
            <a:r>
              <a:rPr lang="en-US" dirty="0" err="1" smtClean="0">
                <a:solidFill>
                  <a:schemeClr val="dk1"/>
                </a:solidFill>
              </a:rPr>
              <a:t>ttH</a:t>
            </a:r>
            <a:r>
              <a:rPr lang="en-US" dirty="0" smtClean="0">
                <a:solidFill>
                  <a:schemeClr val="dk1"/>
                </a:solidFill>
              </a:rPr>
              <a:t>, inv.</a:t>
            </a:r>
            <a:r>
              <a:rPr lang="en-US" dirty="0" smtClean="0">
                <a:solidFill>
                  <a:schemeClr val="dk1"/>
                </a:solidFill>
              </a:rPr>
              <a:t>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- 27 May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8</a:t>
            </a:fld>
            <a:endParaRPr lang="en-US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961"/>
            <a:ext cx="9144000" cy="602103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latin typeface="Brush Script MT Italic"/>
                <a:cs typeface="Brush Script MT Italic"/>
              </a:rPr>
              <a:t>L</a:t>
            </a:r>
            <a:r>
              <a:rPr lang="en-US" dirty="0" smtClean="0"/>
              <a:t> = 10</a:t>
            </a:r>
            <a:r>
              <a:rPr lang="en-US" baseline="30000" dirty="0" smtClean="0"/>
              <a:t>30</a:t>
            </a:r>
            <a:r>
              <a:rPr lang="en-US" dirty="0" smtClean="0"/>
              <a:t> to </a:t>
            </a:r>
            <a:r>
              <a:rPr lang="en-US" dirty="0" smtClean="0"/>
              <a:t>10</a:t>
            </a:r>
            <a:r>
              <a:rPr lang="en-US" baseline="30000" dirty="0" smtClean="0"/>
              <a:t>32</a:t>
            </a:r>
            <a:r>
              <a:rPr lang="en-US" dirty="0" smtClean="0"/>
              <a:t> </a:t>
            </a:r>
            <a:r>
              <a:rPr lang="en-US" dirty="0" smtClean="0"/>
              <a:t>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e10_medium and mu10 – primary </a:t>
            </a:r>
            <a:r>
              <a:rPr lang="en-US" dirty="0" smtClean="0"/>
              <a:t>single lepton triggers for H-&gt;WW-&gt;</a:t>
            </a:r>
            <a:r>
              <a:rPr lang="en-US" dirty="0" err="1" smtClean="0"/>
              <a:t>ll</a:t>
            </a:r>
            <a:r>
              <a:rPr lang="en-US" dirty="0" smtClean="0"/>
              <a:t> (</a:t>
            </a:r>
            <a:r>
              <a:rPr lang="en-US" dirty="0" err="1" smtClean="0"/>
              <a:t>l</a:t>
            </a:r>
            <a:r>
              <a:rPr lang="en-US" dirty="0" smtClean="0"/>
              <a:t> = </a:t>
            </a:r>
            <a:r>
              <a:rPr lang="en-US" dirty="0" err="1" smtClean="0"/>
              <a:t>e,mu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2e5_medium(2 Hz(2) at 10</a:t>
            </a:r>
            <a:r>
              <a:rPr lang="en-US" baseline="30000" dirty="0" smtClean="0"/>
              <a:t>31</a:t>
            </a:r>
            <a:r>
              <a:rPr lang="en-US" dirty="0" smtClean="0"/>
              <a:t> </a:t>
            </a:r>
            <a:r>
              <a:rPr lang="en-US" dirty="0" smtClean="0"/>
              <a:t>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</a:t>
            </a:r>
            <a:r>
              <a:rPr lang="en-US" baseline="30000" dirty="0" smtClean="0"/>
              <a:t>1</a:t>
            </a:r>
            <a:r>
              <a:rPr lang="en-US" dirty="0" smtClean="0"/>
              <a:t>) and </a:t>
            </a:r>
            <a:r>
              <a:rPr lang="en-US" dirty="0" smtClean="0"/>
              <a:t>2mu6</a:t>
            </a:r>
            <a:r>
              <a:rPr lang="en-US" dirty="0" smtClean="0"/>
              <a:t> – backup: </a:t>
            </a:r>
            <a:r>
              <a:rPr lang="en-US" dirty="0" err="1" smtClean="0"/>
              <a:t>di</a:t>
            </a:r>
            <a:r>
              <a:rPr lang="en-US" dirty="0" smtClean="0"/>
              <a:t>-lepton trigger in case offline lepton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may be </a:t>
            </a:r>
            <a:r>
              <a:rPr lang="en-US" dirty="0" smtClean="0"/>
              <a:t>lowered</a:t>
            </a:r>
          </a:p>
          <a:p>
            <a:pPr lvl="1"/>
            <a:r>
              <a:rPr lang="en-US" dirty="0" smtClean="0"/>
              <a:t>e10_loose</a:t>
            </a:r>
            <a:r>
              <a:rPr lang="en-US" dirty="0" smtClean="0"/>
              <a:t> – support trigger to study fake rate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VBF trigger</a:t>
            </a:r>
            <a:r>
              <a:rPr lang="en-US" dirty="0" smtClean="0"/>
              <a:t>: seems useful at ≈ </a:t>
            </a:r>
            <a:r>
              <a:rPr lang="en-US" dirty="0" smtClean="0"/>
              <a:t>10</a:t>
            </a:r>
            <a:r>
              <a:rPr lang="en-US" baseline="30000" dirty="0" smtClean="0"/>
              <a:t>32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</a:t>
            </a:r>
            <a:r>
              <a:rPr lang="en-US" baseline="30000" dirty="0" smtClean="0"/>
              <a:t>1</a:t>
            </a:r>
            <a:r>
              <a:rPr lang="en-US" dirty="0" smtClean="0">
                <a:sym typeface="Wingdings"/>
              </a:rPr>
              <a:t>, when single-lepton triggers need to get tight</a:t>
            </a:r>
            <a:endParaRPr lang="en-US" dirty="0" smtClean="0"/>
          </a:p>
          <a:p>
            <a:pPr lvl="1"/>
            <a:r>
              <a:rPr lang="en-US" dirty="0" smtClean="0"/>
              <a:t>Di-jet trigger + rapidity gap + lepton </a:t>
            </a:r>
          </a:p>
          <a:p>
            <a:pPr lvl="1"/>
            <a:r>
              <a:rPr lang="en-US" dirty="0" smtClean="0"/>
              <a:t>Lepton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threshold</a:t>
            </a:r>
            <a:r>
              <a:rPr lang="en-US" dirty="0" smtClean="0"/>
              <a:t> low </a:t>
            </a:r>
            <a:r>
              <a:rPr lang="en-US" dirty="0" smtClean="0"/>
              <a:t>(perhaps ~8 </a:t>
            </a:r>
            <a:r>
              <a:rPr lang="en-US" dirty="0" err="1" smtClean="0"/>
              <a:t>GeV</a:t>
            </a:r>
            <a:r>
              <a:rPr lang="en-US" dirty="0" smtClean="0"/>
              <a:t>)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Would give </a:t>
            </a:r>
            <a:r>
              <a:rPr lang="en-US" dirty="0" smtClean="0"/>
              <a:t>gain in phase </a:t>
            </a:r>
            <a:r>
              <a:rPr lang="en-US" dirty="0" smtClean="0"/>
              <a:t>space for VBF H-&gt;WW at the cost of little extra rate</a:t>
            </a:r>
          </a:p>
          <a:p>
            <a:pPr lvl="1"/>
            <a:r>
              <a:rPr lang="en-US" dirty="0" smtClean="0"/>
              <a:t>In </a:t>
            </a:r>
            <a:r>
              <a:rPr lang="en-US" dirty="0" smtClean="0"/>
              <a:t>the tau channel, this trigger increases the number of events by 20-25%, but</a:t>
            </a:r>
            <a:r>
              <a:rPr lang="en-US" dirty="0" smtClean="0"/>
              <a:t> lower gain expected for WW channel</a:t>
            </a:r>
          </a:p>
          <a:p>
            <a:endParaRPr lang="en-US" dirty="0" smtClean="0"/>
          </a:p>
          <a:p>
            <a:r>
              <a:rPr lang="en-US" dirty="0" smtClean="0"/>
              <a:t>Questions:</a:t>
            </a:r>
          </a:p>
          <a:p>
            <a:pPr lvl="1"/>
            <a:r>
              <a:rPr lang="en-US" dirty="0" smtClean="0"/>
              <a:t>Rates too high for above single-lepton triggers at 10</a:t>
            </a:r>
            <a:r>
              <a:rPr lang="en-US" baseline="30000" dirty="0" smtClean="0"/>
              <a:t>32</a:t>
            </a:r>
            <a:r>
              <a:rPr lang="en-US" dirty="0" smtClean="0"/>
              <a:t> </a:t>
            </a:r>
            <a:r>
              <a:rPr lang="en-US" dirty="0" smtClean="0"/>
              <a:t>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. Would the ones below be ok? (I.e. how much do we loose?)</a:t>
            </a:r>
          </a:p>
          <a:p>
            <a:pPr lvl="2"/>
            <a:r>
              <a:rPr lang="en-US" dirty="0" smtClean="0"/>
              <a:t>e15_medium </a:t>
            </a:r>
            <a:r>
              <a:rPr lang="en-US" dirty="0" smtClean="0"/>
              <a:t>– primary trigger (10 Hz</a:t>
            </a:r>
            <a:r>
              <a:rPr lang="en-US" baseline="30000" dirty="0" smtClean="0"/>
              <a:t>(2)</a:t>
            </a:r>
            <a:r>
              <a:rPr lang="en-US" dirty="0" smtClean="0"/>
              <a:t> at 10</a:t>
            </a:r>
            <a:r>
              <a:rPr lang="en-US" baseline="30000" dirty="0" smtClean="0"/>
              <a:t>31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  <a:endParaRPr lang="en-US" dirty="0" smtClean="0"/>
          </a:p>
          <a:p>
            <a:pPr lvl="2"/>
            <a:r>
              <a:rPr lang="en-US" dirty="0" smtClean="0"/>
              <a:t>e20_medium </a:t>
            </a:r>
            <a:r>
              <a:rPr lang="en-US" dirty="0" smtClean="0"/>
              <a:t>– (2 Hz</a:t>
            </a:r>
            <a:r>
              <a:rPr lang="en-US" baseline="30000" dirty="0" smtClean="0"/>
              <a:t>(2)</a:t>
            </a:r>
            <a:r>
              <a:rPr lang="en-US" dirty="0" smtClean="0"/>
              <a:t> at 10</a:t>
            </a:r>
            <a:r>
              <a:rPr lang="en-US" baseline="30000" dirty="0" smtClean="0"/>
              <a:t>31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) backup for e15_medium if the rate too high</a:t>
            </a:r>
          </a:p>
          <a:p>
            <a:pPr lvl="2"/>
            <a:r>
              <a:rPr lang="en-US" dirty="0" smtClean="0"/>
              <a:t>mu13 – primary trigger (no rates found)</a:t>
            </a:r>
          </a:p>
          <a:p>
            <a:pPr lvl="2"/>
            <a:r>
              <a:rPr lang="en-US" dirty="0" smtClean="0"/>
              <a:t>mu15 – (3 Hz</a:t>
            </a:r>
            <a:r>
              <a:rPr lang="en-US" baseline="30000" dirty="0" smtClean="0"/>
              <a:t>(2)</a:t>
            </a:r>
            <a:r>
              <a:rPr lang="en-US" dirty="0" smtClean="0"/>
              <a:t> at 10</a:t>
            </a:r>
            <a:r>
              <a:rPr lang="en-US" baseline="30000" dirty="0" smtClean="0"/>
              <a:t>31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) backup for mu13</a:t>
            </a:r>
            <a:endParaRPr lang="en-US" dirty="0" smtClean="0"/>
          </a:p>
          <a:p>
            <a:pPr lvl="1"/>
            <a:r>
              <a:rPr lang="en-US" dirty="0" smtClean="0"/>
              <a:t>Would e10_loose_mu6 be useful? (with e10_medium_mu10 for higher </a:t>
            </a:r>
            <a:r>
              <a:rPr lang="en-US" dirty="0" err="1" smtClean="0"/>
              <a:t>lumi</a:t>
            </a:r>
            <a:r>
              <a:rPr lang="en-US" dirty="0" smtClean="0"/>
              <a:t>) – requested for H-&gt;</a:t>
            </a:r>
            <a:r>
              <a:rPr lang="en-US" dirty="0" err="1" smtClean="0"/>
              <a:t>ττ</a:t>
            </a:r>
            <a:endParaRPr lang="en-US" dirty="0" smtClean="0"/>
          </a:p>
          <a:p>
            <a:pPr lvl="1"/>
            <a:r>
              <a:rPr lang="en-US" dirty="0" smtClean="0"/>
              <a:t>Would be great to have lepton trigger efficiencies and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spectrum</a:t>
            </a:r>
          </a:p>
          <a:p>
            <a:pPr lvl="1"/>
            <a:r>
              <a:rPr lang="en-US" dirty="0" smtClean="0"/>
              <a:t>VBF trigger: </a:t>
            </a:r>
          </a:p>
          <a:p>
            <a:pPr lvl="2"/>
            <a:r>
              <a:rPr lang="en-US" dirty="0" smtClean="0"/>
              <a:t>Which </a:t>
            </a:r>
            <a:r>
              <a:rPr lang="en-US" dirty="0" err="1" smtClean="0"/>
              <a:t>di-jet+gap</a:t>
            </a:r>
            <a:r>
              <a:rPr lang="en-US" dirty="0" smtClean="0"/>
              <a:t> trigger? (EF_2j40_deta3_5, EF_2j20_deta3_5, EF_2j10_deta3_5, EF_2j10_deta5? </a:t>
            </a:r>
            <a:r>
              <a:rPr lang="en-US" dirty="0" err="1" smtClean="0"/>
              <a:t>Prescales</a:t>
            </a:r>
            <a:r>
              <a:rPr lang="en-US" dirty="0" smtClean="0"/>
              <a:t> not yet known)</a:t>
            </a:r>
          </a:p>
          <a:p>
            <a:pPr lvl="2"/>
            <a:r>
              <a:rPr lang="en-US" dirty="0" smtClean="0"/>
              <a:t>Can we live with  existing lepton </a:t>
            </a:r>
            <a:r>
              <a:rPr lang="en-US" dirty="0" err="1" smtClean="0"/>
              <a:t>pT</a:t>
            </a:r>
            <a:r>
              <a:rPr lang="en-US" dirty="0" smtClean="0"/>
              <a:t> cut ? </a:t>
            </a:r>
            <a:r>
              <a:rPr lang="en-US" dirty="0" smtClean="0"/>
              <a:t>E</a:t>
            </a:r>
            <a:r>
              <a:rPr lang="en-US" dirty="0" smtClean="0"/>
              <a:t>.g. electron 10GeV, </a:t>
            </a:r>
            <a:r>
              <a:rPr lang="en-US" dirty="0" err="1" smtClean="0"/>
              <a:t>muon</a:t>
            </a:r>
            <a:r>
              <a:rPr lang="en-US" dirty="0" smtClean="0"/>
              <a:t> 6GeV. What would we gain with </a:t>
            </a:r>
            <a:r>
              <a:rPr lang="en-US" dirty="0" err="1" smtClean="0"/>
              <a:t>pT</a:t>
            </a:r>
            <a:r>
              <a:rPr lang="en-US" dirty="0" smtClean="0"/>
              <a:t> &gt;5GeV for electrons? </a:t>
            </a:r>
          </a:p>
          <a:p>
            <a:pPr lvl="2"/>
            <a:r>
              <a:rPr lang="en-US" dirty="0" smtClean="0"/>
              <a:t>What is the efficiency for signal with each possibility?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88588" y="735951"/>
            <a:ext cx="1773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Gemma</a:t>
            </a:r>
            <a:r>
              <a:rPr lang="en-US" dirty="0" smtClean="0"/>
              <a:t> Wooden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326"/>
            <a:ext cx="8229600" cy="64890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dk1"/>
                </a:solidFill>
              </a:rPr>
              <a:t>HSG4: H</a:t>
            </a:r>
            <a:r>
              <a:rPr lang="en-US" dirty="0" smtClean="0">
                <a:solidFill>
                  <a:schemeClr val="dk1"/>
                </a:solidFill>
              </a:rPr>
              <a:t>-&gt;</a:t>
            </a:r>
            <a:r>
              <a:rPr lang="en-US" dirty="0" err="1" smtClean="0">
                <a:solidFill>
                  <a:schemeClr val="dk1"/>
                </a:solidFill>
              </a:rPr>
              <a:t>ττ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leptonic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smtClean="0">
                <a:solidFill>
                  <a:schemeClr val="dk1"/>
                </a:solidFill>
              </a:rPr>
              <a:t>and </a:t>
            </a:r>
            <a:r>
              <a:rPr lang="en-US" dirty="0" err="1" smtClean="0">
                <a:solidFill>
                  <a:schemeClr val="dk1"/>
                </a:solidFill>
              </a:rPr>
              <a:t>lep</a:t>
            </a:r>
            <a:r>
              <a:rPr lang="en-US" dirty="0" smtClean="0">
                <a:solidFill>
                  <a:schemeClr val="dk1"/>
                </a:solidFill>
              </a:rPr>
              <a:t>-</a:t>
            </a:r>
            <a:r>
              <a:rPr lang="en-US" dirty="0" smtClean="0">
                <a:solidFill>
                  <a:schemeClr val="dk1"/>
                </a:solidFill>
              </a:rPr>
              <a:t>had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WG meeting - 27 May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9</a:t>
            </a:fld>
            <a:endParaRPr lang="en-US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00341"/>
            <a:ext cx="9144000" cy="5904131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From</a:t>
            </a:r>
            <a:r>
              <a:rPr lang="en-US" dirty="0" smtClean="0"/>
              <a:t>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 smtClean="0">
                <a:hlinkClick r:id="rId2"/>
              </a:rPr>
              <a:t>://twiki.cern.ch/twiki/bin/view/AtlasProtected/HiggsTauTau#</a:t>
            </a:r>
            <a:r>
              <a:rPr lang="en-US" dirty="0" smtClean="0">
                <a:hlinkClick r:id="rId2"/>
              </a:rPr>
              <a:t>Trigger</a:t>
            </a:r>
            <a:r>
              <a:rPr lang="en-US" dirty="0" smtClean="0"/>
              <a:t> and input from Matthew</a:t>
            </a:r>
            <a:endParaRPr lang="en-US" dirty="0" smtClean="0">
              <a:latin typeface="Brush Script MT Italic"/>
              <a:cs typeface="Brush Script MT Italic"/>
            </a:endParaRPr>
          </a:p>
          <a:p>
            <a:r>
              <a:rPr lang="en-US" dirty="0" smtClean="0">
                <a:latin typeface="Brush Script MT Italic"/>
                <a:cs typeface="Brush Script MT Italic"/>
              </a:rPr>
              <a:t>L</a:t>
            </a:r>
            <a:r>
              <a:rPr lang="en-US" dirty="0" smtClean="0"/>
              <a:t> </a:t>
            </a:r>
            <a:r>
              <a:rPr lang="en-US" dirty="0" smtClean="0"/>
              <a:t>= 10</a:t>
            </a:r>
            <a:r>
              <a:rPr lang="en-US" baseline="30000" dirty="0" smtClean="0"/>
              <a:t>30</a:t>
            </a:r>
            <a:r>
              <a:rPr lang="en-US" dirty="0" smtClean="0"/>
              <a:t> to </a:t>
            </a:r>
            <a:r>
              <a:rPr lang="en-US" dirty="0" smtClean="0"/>
              <a:t>10</a:t>
            </a:r>
            <a:r>
              <a:rPr lang="en-US" baseline="30000" dirty="0" smtClean="0"/>
              <a:t>31</a:t>
            </a:r>
            <a:r>
              <a:rPr lang="en-US" dirty="0" smtClean="0"/>
              <a:t> </a:t>
            </a:r>
            <a:r>
              <a:rPr lang="en-US" dirty="0" smtClean="0"/>
              <a:t>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e10_medium – primary trigger (34 Hz</a:t>
            </a:r>
            <a:r>
              <a:rPr lang="en-US" baseline="30000" dirty="0" smtClean="0"/>
              <a:t>(1)</a:t>
            </a:r>
            <a:r>
              <a:rPr lang="en-US" dirty="0" smtClean="0"/>
              <a:t> or 48 Hz</a:t>
            </a:r>
            <a:r>
              <a:rPr lang="en-US" baseline="30000" dirty="0" smtClean="0"/>
              <a:t>(2) </a:t>
            </a:r>
            <a:r>
              <a:rPr lang="en-US" dirty="0" smtClean="0"/>
              <a:t>at 10</a:t>
            </a:r>
            <a:r>
              <a:rPr lang="en-US" baseline="30000" dirty="0" smtClean="0"/>
              <a:t>31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e12_medium – backup for e10_medium if rate  too high </a:t>
            </a:r>
          </a:p>
          <a:p>
            <a:pPr lvl="1"/>
            <a:r>
              <a:rPr lang="en-US" dirty="0" smtClean="0"/>
              <a:t>e10_medium_SiTrk – supporting (alternative L2 tracking)</a:t>
            </a:r>
          </a:p>
          <a:p>
            <a:pPr lvl="1"/>
            <a:r>
              <a:rPr lang="en-US" dirty="0" smtClean="0"/>
              <a:t>mu10 – primary trigger (15 Hz</a:t>
            </a:r>
            <a:r>
              <a:rPr lang="en-US" baseline="30000" dirty="0" smtClean="0"/>
              <a:t>(2)</a:t>
            </a:r>
            <a:r>
              <a:rPr lang="en-US" dirty="0" smtClean="0"/>
              <a:t> at 10</a:t>
            </a:r>
            <a:r>
              <a:rPr lang="en-US" baseline="30000" dirty="0" smtClean="0"/>
              <a:t>31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mu6 – supporting  (4.4 Hz</a:t>
            </a:r>
            <a:r>
              <a:rPr lang="en-US" baseline="30000" dirty="0" smtClean="0"/>
              <a:t>(2)</a:t>
            </a:r>
            <a:r>
              <a:rPr lang="en-US" dirty="0" smtClean="0"/>
              <a:t> – </a:t>
            </a:r>
            <a:r>
              <a:rPr lang="en-US" dirty="0" err="1" smtClean="0"/>
              <a:t>prescale</a:t>
            </a:r>
            <a:r>
              <a:rPr lang="en-US" dirty="0" smtClean="0"/>
              <a:t> 200 at 10</a:t>
            </a:r>
            <a:r>
              <a:rPr lang="en-US" baseline="30000" dirty="0" smtClean="0"/>
              <a:t>31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mu15 – backup for mu10 </a:t>
            </a:r>
            <a:r>
              <a:rPr lang="en-US" dirty="0" smtClean="0"/>
              <a:t>(3 Hz</a:t>
            </a:r>
            <a:r>
              <a:rPr lang="en-US" baseline="30000" dirty="0" smtClean="0"/>
              <a:t>(2)</a:t>
            </a:r>
            <a:r>
              <a:rPr lang="en-US" dirty="0" smtClean="0"/>
              <a:t> at 10</a:t>
            </a:r>
            <a:r>
              <a:rPr lang="en-US" baseline="30000" dirty="0" smtClean="0"/>
              <a:t>31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10_loose_mu6 </a:t>
            </a:r>
            <a:r>
              <a:rPr lang="en-US" dirty="0" smtClean="0"/>
              <a:t>– </a:t>
            </a:r>
            <a:r>
              <a:rPr lang="en-US" dirty="0" smtClean="0"/>
              <a:t>(</a:t>
            </a:r>
            <a:r>
              <a:rPr lang="en-US" dirty="0" smtClean="0"/>
              <a:t>1Hz </a:t>
            </a:r>
            <a:r>
              <a:rPr lang="en-US" baseline="30000" dirty="0" smtClean="0"/>
              <a:t>(</a:t>
            </a:r>
            <a:r>
              <a:rPr lang="en-US" baseline="30000" dirty="0" smtClean="0"/>
              <a:t>2)</a:t>
            </a:r>
            <a:r>
              <a:rPr lang="en-US" dirty="0" smtClean="0"/>
              <a:t> at 10</a:t>
            </a:r>
            <a:r>
              <a:rPr lang="en-US" baseline="30000" dirty="0" smtClean="0"/>
              <a:t>31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): 50% increase in signal efficiency </a:t>
            </a:r>
            <a:r>
              <a:rPr lang="en-US" dirty="0" err="1" smtClean="0"/>
              <a:t>wrt</a:t>
            </a:r>
            <a:r>
              <a:rPr lang="en-US" dirty="0" smtClean="0"/>
              <a:t> e10_medium || mu10 – requested into Physics menu)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e5_medium_mu4</a:t>
            </a:r>
            <a:r>
              <a:rPr lang="en-US" dirty="0" smtClean="0"/>
              <a:t> – support trigger for e10_loose_mu6 (fake rate &amp; bias studies) </a:t>
            </a:r>
          </a:p>
          <a:p>
            <a:endParaRPr lang="en-US" dirty="0" smtClean="0">
              <a:latin typeface="Brush Script MT Italic"/>
              <a:cs typeface="Brush Script MT Italic"/>
            </a:endParaRPr>
          </a:p>
          <a:p>
            <a:r>
              <a:rPr lang="en-US" dirty="0" smtClean="0">
                <a:latin typeface="Brush Script MT Italic"/>
                <a:cs typeface="Brush Script MT Italic"/>
              </a:rPr>
              <a:t>L</a:t>
            </a:r>
            <a:r>
              <a:rPr lang="en-US" dirty="0" smtClean="0"/>
              <a:t> </a:t>
            </a:r>
            <a:r>
              <a:rPr lang="en-US" dirty="0" smtClean="0"/>
              <a:t>= </a:t>
            </a:r>
            <a:r>
              <a:rPr lang="en-US" dirty="0" smtClean="0"/>
              <a:t>10</a:t>
            </a:r>
            <a:r>
              <a:rPr lang="en-US" baseline="30000" dirty="0" smtClean="0"/>
              <a:t>32</a:t>
            </a:r>
            <a:r>
              <a:rPr lang="en-US" dirty="0" smtClean="0"/>
              <a:t> </a:t>
            </a:r>
            <a:r>
              <a:rPr lang="en-US" dirty="0" smtClean="0"/>
              <a:t>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:</a:t>
            </a:r>
            <a:endParaRPr lang="en-US" dirty="0" smtClean="0"/>
          </a:p>
          <a:p>
            <a:pPr lvl="1"/>
            <a:r>
              <a:rPr lang="en-US" dirty="0" smtClean="0"/>
              <a:t>e20i_loose </a:t>
            </a:r>
            <a:r>
              <a:rPr lang="en-US" dirty="0" smtClean="0"/>
              <a:t>– primary trigger (10 Hz</a:t>
            </a:r>
            <a:r>
              <a:rPr lang="en-US" baseline="30000" dirty="0" smtClean="0"/>
              <a:t>(2)</a:t>
            </a:r>
            <a:r>
              <a:rPr lang="en-US" dirty="0" smtClean="0"/>
              <a:t> at 10</a:t>
            </a:r>
            <a:r>
              <a:rPr lang="en-US" baseline="30000" dirty="0" smtClean="0"/>
              <a:t>31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) – e20i_medium not in the menu (shall we request it?) </a:t>
            </a:r>
          </a:p>
          <a:p>
            <a:pPr lvl="1"/>
            <a:r>
              <a:rPr lang="en-US" dirty="0" smtClean="0"/>
              <a:t>e15_medium, e20_medium </a:t>
            </a:r>
            <a:r>
              <a:rPr lang="en-US" dirty="0" smtClean="0"/>
              <a:t>– </a:t>
            </a:r>
            <a:r>
              <a:rPr lang="en-US" dirty="0" smtClean="0"/>
              <a:t>supporting</a:t>
            </a:r>
          </a:p>
          <a:p>
            <a:pPr lvl="1"/>
            <a:r>
              <a:rPr lang="en-US" dirty="0" smtClean="0"/>
              <a:t>e25_medium </a:t>
            </a:r>
            <a:r>
              <a:rPr lang="en-US" dirty="0" smtClean="0"/>
              <a:t>– </a:t>
            </a:r>
            <a:r>
              <a:rPr lang="en-US" dirty="0" smtClean="0"/>
              <a:t>(≈0 Hz</a:t>
            </a:r>
            <a:r>
              <a:rPr lang="en-US" baseline="30000" dirty="0" smtClean="0"/>
              <a:t>(2)</a:t>
            </a:r>
            <a:r>
              <a:rPr lang="en-US" dirty="0" smtClean="0"/>
              <a:t> at 10</a:t>
            </a:r>
            <a:r>
              <a:rPr lang="en-US" baseline="30000" dirty="0" smtClean="0"/>
              <a:t>31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) backup for e15_medium if the rate too </a:t>
            </a:r>
            <a:r>
              <a:rPr lang="en-US" dirty="0" smtClean="0"/>
              <a:t>high – e25i_medium not in phys menu</a:t>
            </a:r>
          </a:p>
          <a:p>
            <a:pPr lvl="1"/>
            <a:r>
              <a:rPr lang="en-US" dirty="0" smtClean="0"/>
              <a:t>mu20 </a:t>
            </a:r>
            <a:r>
              <a:rPr lang="en-US" dirty="0" smtClean="0"/>
              <a:t>– primary trigger </a:t>
            </a:r>
            <a:r>
              <a:rPr lang="en-US" dirty="0" smtClean="0"/>
              <a:t>(2 </a:t>
            </a:r>
            <a:r>
              <a:rPr lang="en-US" dirty="0" smtClean="0"/>
              <a:t>Hz</a:t>
            </a:r>
            <a:r>
              <a:rPr lang="en-US" baseline="30000" dirty="0" smtClean="0"/>
              <a:t>(2)</a:t>
            </a:r>
            <a:r>
              <a:rPr lang="en-US" dirty="0" smtClean="0"/>
              <a:t> at 10</a:t>
            </a:r>
            <a:r>
              <a:rPr lang="en-US" baseline="30000" dirty="0" smtClean="0"/>
              <a:t>31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mu10 or </a:t>
            </a:r>
            <a:r>
              <a:rPr lang="en-US" dirty="0" smtClean="0"/>
              <a:t>mu15 – supporting trigger: mu15 – (3 Hz</a:t>
            </a:r>
            <a:r>
              <a:rPr lang="en-US" baseline="30000" dirty="0" smtClean="0"/>
              <a:t>(2)</a:t>
            </a:r>
            <a:r>
              <a:rPr lang="en-US" dirty="0" smtClean="0"/>
              <a:t> at 10</a:t>
            </a:r>
            <a:r>
              <a:rPr lang="en-US" baseline="30000" dirty="0" smtClean="0"/>
              <a:t>31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) backup for mu13</a:t>
            </a:r>
          </a:p>
          <a:p>
            <a:pPr lvl="1"/>
            <a:r>
              <a:rPr lang="en-US" dirty="0" smtClean="0"/>
              <a:t>e10_loose_mu6 or </a:t>
            </a:r>
            <a:r>
              <a:rPr lang="en-US" dirty="0" smtClean="0">
                <a:solidFill>
                  <a:srgbClr val="FF0000"/>
                </a:solidFill>
              </a:rPr>
              <a:t>e10_loose_mu10</a:t>
            </a:r>
            <a:r>
              <a:rPr lang="en-US" dirty="0" smtClean="0"/>
              <a:t>  – It may be necessary to go to higher </a:t>
            </a:r>
            <a:r>
              <a:rPr lang="en-US" dirty="0" err="1" smtClean="0"/>
              <a:t>muon</a:t>
            </a:r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cut, depending on luminosity</a:t>
            </a:r>
          </a:p>
          <a:p>
            <a:endParaRPr lang="en-US" dirty="0" smtClean="0"/>
          </a:p>
          <a:p>
            <a:r>
              <a:rPr lang="en-US" dirty="0" smtClean="0"/>
              <a:t>Questions:</a:t>
            </a:r>
          </a:p>
          <a:p>
            <a:pPr lvl="1"/>
            <a:r>
              <a:rPr lang="en-US" dirty="0" smtClean="0"/>
              <a:t>Is list of single-lepton triggers up to date?</a:t>
            </a:r>
          </a:p>
          <a:p>
            <a:pPr lvl="1"/>
            <a:r>
              <a:rPr lang="en-US" dirty="0" smtClean="0"/>
              <a:t>How do we gain so much (50%) by going from e10_medium || mu10 to e10_loose_mu6? (decrease in offline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cut?)</a:t>
            </a:r>
          </a:p>
          <a:p>
            <a:pPr lvl="1"/>
            <a:r>
              <a:rPr lang="en-US" dirty="0" smtClean="0"/>
              <a:t>Obs.: 2e5_medium has 2 Hz at EF (1E31) but 2mu6 has 10Hz – can’t assume they will be un-</a:t>
            </a:r>
            <a:r>
              <a:rPr lang="en-US" dirty="0" err="1" smtClean="0"/>
              <a:t>prescaled</a:t>
            </a:r>
            <a:endParaRPr lang="en-US" dirty="0" smtClean="0"/>
          </a:p>
          <a:p>
            <a:pPr lvl="1"/>
            <a:r>
              <a:rPr lang="en-US" dirty="0" smtClean="0"/>
              <a:t>Some healthy resistance in menu group to adding triggers in particular not clear about </a:t>
            </a:r>
            <a:r>
              <a:rPr lang="en-US" dirty="0" smtClean="0">
                <a:solidFill>
                  <a:srgbClr val="FF0000"/>
                </a:solidFill>
              </a:rPr>
              <a:t>e5_medium_mu4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sz="2750" baseline="30000" dirty="0" smtClean="0"/>
              <a:t>(</a:t>
            </a:r>
            <a:r>
              <a:rPr lang="en-US" sz="2750" baseline="30000" dirty="0" smtClean="0"/>
              <a:t>1)</a:t>
            </a:r>
            <a:r>
              <a:rPr lang="en-US" sz="2750" dirty="0" smtClean="0"/>
              <a:t> Extrapolated – see Rainer Stamen in </a:t>
            </a:r>
            <a:r>
              <a:rPr lang="en-US" sz="2750" dirty="0" smtClean="0">
                <a:hlinkClick r:id="rId3"/>
              </a:rPr>
              <a:t>http://indico.cern.ch/conferenceDisplay.py?confId=94961</a:t>
            </a:r>
            <a:r>
              <a:rPr lang="en-US" sz="2750" dirty="0" smtClean="0"/>
              <a:t> </a:t>
            </a:r>
          </a:p>
          <a:p>
            <a:pPr>
              <a:buNone/>
            </a:pPr>
            <a:r>
              <a:rPr lang="en-US" sz="2750" baseline="30000" dirty="0" smtClean="0"/>
              <a:t>(2)</a:t>
            </a:r>
            <a:r>
              <a:rPr lang="en-US" sz="2750" dirty="0" smtClean="0"/>
              <a:t> Estimated in MC </a:t>
            </a:r>
            <a:r>
              <a:rPr lang="en-US" sz="2750" dirty="0" smtClean="0">
                <a:hlinkClick r:id="rId4"/>
              </a:rPr>
              <a:t>https://twiki.cern.ch/twiki/bin/view/Atlas/AtlasTriggerRates</a:t>
            </a:r>
            <a:r>
              <a:rPr lang="en-US" sz="2750" dirty="0" smtClean="0"/>
              <a:t>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53200" y="1279189"/>
            <a:ext cx="2233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Matthew </a:t>
            </a:r>
            <a:r>
              <a:rPr lang="en-US" dirty="0" err="1" smtClean="0"/>
              <a:t>Beckingham</a:t>
            </a:r>
            <a:endParaRPr lang="en-US" dirty="0" smtClean="0"/>
          </a:p>
          <a:p>
            <a:pPr algn="ctr"/>
            <a:r>
              <a:rPr lang="en-US" dirty="0" err="1" smtClean="0">
                <a:solidFill>
                  <a:schemeClr val="dk1"/>
                </a:solidFill>
              </a:rPr>
              <a:t>Henrik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Nilssen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9911</TotalTime>
  <Words>5953</Words>
  <Application>Microsoft Macintosh PowerPoint</Application>
  <PresentationFormat>On-screen Show (4:3)</PresentationFormat>
  <Paragraphs>717</Paragraphs>
  <Slides>42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Higgs Trigger Menu</vt:lpstr>
      <vt:lpstr>Physics Menu</vt:lpstr>
      <vt:lpstr>Higgs Requests</vt:lpstr>
      <vt:lpstr>Higgs Trigger Gang</vt:lpstr>
      <vt:lpstr>HSG1: H -&gt; γγ</vt:lpstr>
      <vt:lpstr>HSG2:  H-&gt;ZZ*-&gt;llll</vt:lpstr>
      <vt:lpstr>ZH-&gt;inv, H-&gt;2l2τ, H-&gt;2l2ν and H-&gt;2l2b</vt:lpstr>
      <vt:lpstr>HSG3: H-&gt;WW (gg, VBF, WH, ttH, inv.) </vt:lpstr>
      <vt:lpstr>HSG4: H-&gt;ττ leptonic and lep-had</vt:lpstr>
      <vt:lpstr>H -&gt; τ τ -&gt; eν μν</vt:lpstr>
      <vt:lpstr>HSG4: H-&gt;ττ Hadronic</vt:lpstr>
      <vt:lpstr>HSG5: ttH (H-&gt;bb) semileptonic </vt:lpstr>
      <vt:lpstr>HSG5: ttH (H-&gt;bb) hadronic</vt:lpstr>
      <vt:lpstr>HSG5: Heavy charged Higgs</vt:lpstr>
      <vt:lpstr>Slide 15</vt:lpstr>
      <vt:lpstr>Slide 16</vt:lpstr>
      <vt:lpstr>Slide 17</vt:lpstr>
      <vt:lpstr>Slide 18</vt:lpstr>
      <vt:lpstr>VBF trigger for HSG3</vt:lpstr>
      <vt:lpstr>Rate estimates from Li Yuan</vt:lpstr>
      <vt:lpstr>HSG5: ttH hadronic</vt:lpstr>
      <vt:lpstr>Physics Menu Proposals from Signature Groups</vt:lpstr>
      <vt:lpstr>e/γ Proposal for 1030</vt:lpstr>
      <vt:lpstr>e/γ Proposal for 1031</vt:lpstr>
      <vt:lpstr>e/γ  Proposal for 1032 (i.e. few 1031)</vt:lpstr>
      <vt:lpstr>e/γ Proposal for 1032 (i.e. few 1031)</vt:lpstr>
      <vt:lpstr>Slide 27</vt:lpstr>
      <vt:lpstr>Slide 28</vt:lpstr>
      <vt:lpstr>Missing ET</vt:lpstr>
      <vt:lpstr>Slide 30</vt:lpstr>
      <vt:lpstr>Slide 31</vt:lpstr>
      <vt:lpstr>Slide 32</vt:lpstr>
      <vt:lpstr>Slide 33</vt:lpstr>
      <vt:lpstr>Trigger Performance</vt:lpstr>
      <vt:lpstr>Calorimeter</vt:lpstr>
      <vt:lpstr>HLT Tracking</vt:lpstr>
      <vt:lpstr>e/gamma Trigger</vt:lpstr>
      <vt:lpstr>Missing ET</vt:lpstr>
      <vt:lpstr>Tau</vt:lpstr>
      <vt:lpstr>Jets</vt:lpstr>
      <vt:lpstr>L1 Muon – RPC </vt:lpstr>
      <vt:lpstr>Rate predictions</vt:lpstr>
    </vt:vector>
  </TitlesOfParts>
  <Company>Royal Holloway University of London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Ricardo Goncalo</dc:creator>
  <cp:lastModifiedBy>Ricardo Goncalo</cp:lastModifiedBy>
  <cp:revision>87</cp:revision>
  <dcterms:created xsi:type="dcterms:W3CDTF">2010-05-26T21:03:57Z</dcterms:created>
  <dcterms:modified xsi:type="dcterms:W3CDTF">2010-05-27T10:06:44Z</dcterms:modified>
</cp:coreProperties>
</file>