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2" r:id="rId4"/>
    <p:sldId id="279" r:id="rId5"/>
    <p:sldId id="280" r:id="rId6"/>
    <p:sldId id="283" r:id="rId7"/>
    <p:sldId id="284" r:id="rId8"/>
    <p:sldId id="261" r:id="rId9"/>
    <p:sldId id="268" r:id="rId10"/>
    <p:sldId id="267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D7E6C2E-D05D-F84D-99EF-96E208D7B20F}" type="datetime1">
              <a:rPr lang="en-US"/>
              <a:pPr>
                <a:defRPr/>
              </a:pPr>
              <a:t>1/22/09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9445BC-18F7-E649-B49C-E1DB2B826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5CF60E3-228D-1D4F-BEB0-5640ED61825F}" type="datetime1">
              <a:rPr lang="en-US"/>
              <a:pPr>
                <a:defRPr/>
              </a:pPr>
              <a:t>1/22/09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106A811-BD26-D14F-B4CB-A0C174024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741F-1BE8-1347-AAC3-C349790FA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279E4-76BD-E34D-8C49-AC9E5B230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EA270-0BFE-0544-AAE4-DE4476C4A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01A4-62D3-7D43-A162-E09C0D5E8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A2E0-5B4D-F540-A9E2-887EE84D1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EA036-7951-1949-87D2-53D7183D9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7C62B-2C1F-F444-B111-6871BDA2F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2614C-BFD0-0B44-BECB-CE1931E01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2B7E0-6C1F-444D-81ED-E177F7AB2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3BB34-64D1-794E-943F-1BDA01887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75FA6-F189-B546-8B1B-DC4EE854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25457B2-C999-FD4F-89A7-241243B93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hyperlink" Target="http://tbold.web.cern.ch/tbold//view_menu.php?name=lumi1E31_no_Bphysics_14.2.20&amp;ta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http://atlas.web.cern.ch/Atlas/GROUPS/OPERATIONS/dataBases/DDDB/show_branch_tag_comments.php?tag_name=ATLAS-GEO-02-01-00" TargetMode="External"/><Relationship Id="rId5" Type="http://schemas.openxmlformats.org/officeDocument/2006/relationships/hyperlink" Target="http://tbold.web.cern.ch/tbold//view_menu.php?name=lumi1E31_no_Bphysics_no_prescale_14.2.20&amp;tag" TargetMode="Externa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hyperlink" Target="http://indico.cern.ch/confRegistrationFormDisplay.py?confId=44626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twiki.cern.ch/twiki/bin/view/Atlas/TriggerWorkshop200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Organisation</a:t>
            </a:r>
            <a:r>
              <a:rPr lang="en-US" dirty="0" smtClean="0"/>
              <a:t> of </a:t>
            </a:r>
            <a:r>
              <a:rPr lang="en-US" dirty="0" smtClean="0"/>
              <a:t>the </a:t>
            </a:r>
            <a:r>
              <a:rPr lang="en-US" dirty="0" err="1" smtClean="0"/>
              <a:t>Beatenberg</a:t>
            </a:r>
            <a:r>
              <a:rPr lang="en-US" dirty="0" smtClean="0"/>
              <a:t> Trigger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11430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Ricardo </a:t>
            </a:r>
            <a:r>
              <a:rPr lang="en-US" dirty="0" err="1" smtClean="0">
                <a:ea typeface="+mn-ea"/>
                <a:cs typeface="+mn-cs"/>
              </a:rPr>
              <a:t>Gonçalo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Higgs WG Meeting</a:t>
            </a:r>
            <a:r>
              <a:rPr lang="en-US" dirty="0" smtClean="0">
                <a:ea typeface="+mn-ea"/>
                <a:cs typeface="+mn-cs"/>
              </a:rPr>
              <a:t> - </a:t>
            </a:r>
            <a:r>
              <a:rPr lang="en-US" dirty="0" smtClean="0">
                <a:ea typeface="+mn-ea"/>
                <a:cs typeface="+mn-cs"/>
              </a:rPr>
              <a:t>22</a:t>
            </a:r>
            <a:r>
              <a:rPr lang="en-US" dirty="0" smtClean="0">
                <a:ea typeface="+mn-ea"/>
                <a:cs typeface="+mn-cs"/>
              </a:rPr>
              <a:t> Jan.09</a:t>
            </a:r>
            <a:endParaRPr lang="en-US" dirty="0" smtClean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002088"/>
            <a:ext cx="8267700" cy="2474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3"/>
          </a:xfrm>
        </p:spPr>
        <p:txBody>
          <a:bodyPr/>
          <a:lstStyle/>
          <a:p>
            <a:r>
              <a:rPr lang="en-US" smtClean="0"/>
              <a:t>Data for trigger studies</a:t>
            </a:r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76200" y="731838"/>
            <a:ext cx="8839200" cy="3382962"/>
          </a:xfrm>
        </p:spPr>
        <p:txBody>
          <a:bodyPr/>
          <a:lstStyle/>
          <a:p>
            <a:r>
              <a:rPr lang="en-US" sz="1800" smtClean="0"/>
              <a:t>In principle, there’s no time to re-do data samples before workshop</a:t>
            </a:r>
          </a:p>
          <a:p>
            <a:r>
              <a:rPr lang="en-US" sz="1800" smtClean="0"/>
              <a:t>Use trigger menu available in data currently being produced (See Junichi’s talk today)</a:t>
            </a:r>
          </a:p>
          <a:p>
            <a:r>
              <a:rPr lang="en-US" sz="1800" smtClean="0"/>
              <a:t>Data produced with release 14.2.20.3; centre of mass energy: 10TeV</a:t>
            </a:r>
          </a:p>
          <a:p>
            <a:r>
              <a:rPr lang="en-US" sz="1800" smtClean="0"/>
              <a:t>Geometry: ATLAS-GEO-02-01-00</a:t>
            </a:r>
          </a:p>
          <a:p>
            <a:pPr lvl="1"/>
            <a:r>
              <a:rPr lang="en-US" sz="1100" smtClean="0">
                <a:hlinkClick r:id="rId3"/>
              </a:rPr>
              <a:t>http://atlas.web.cern.ch/Atlas/GROUPS/OPERATIONS/dataBases/DDDB/show_branch_tag_comments.php?tag_name=ATLAS-GEO-02-01-00</a:t>
            </a:r>
          </a:p>
          <a:p>
            <a:r>
              <a:rPr lang="en-US" sz="1800" smtClean="0"/>
              <a:t>Trigger Menu: lumi1E31_no_Bphysics_no_prescale</a:t>
            </a:r>
          </a:p>
          <a:p>
            <a:pPr lvl="1"/>
            <a:r>
              <a:rPr lang="en-US" sz="1400" smtClean="0"/>
              <a:t>Prescales </a:t>
            </a:r>
            <a:r>
              <a:rPr lang="en-US" sz="1400" b="1" smtClean="0">
                <a:solidFill>
                  <a:srgbClr val="FF0000"/>
                </a:solidFill>
              </a:rPr>
              <a:t>not</a:t>
            </a:r>
            <a:r>
              <a:rPr lang="en-US" sz="1400" b="1" smtClean="0"/>
              <a:t> </a:t>
            </a:r>
            <a:r>
              <a:rPr lang="en-US" sz="1400" smtClean="0"/>
              <a:t>applied in AOD – can be found from “lumi1E31_no_Bphysics” page: and corrected by hand (easy for single triggers, ask when in doubt) </a:t>
            </a:r>
          </a:p>
          <a:p>
            <a:pPr lvl="1"/>
            <a:r>
              <a:rPr lang="en-US" sz="1400" smtClean="0"/>
              <a:t>Trigger menu pages: lumi1E31_no_Bphysics :</a:t>
            </a:r>
            <a:r>
              <a:rPr lang="en-US" sz="1400" smtClean="0">
                <a:hlinkClick r:id="rId4"/>
              </a:rPr>
              <a:t>http://tbold.web.cern.ch/tbold//view_menu.php?name=lumi1E31_no_Bphysics_14.2.20&amp;tag</a:t>
            </a:r>
            <a:r>
              <a:rPr lang="en-US" sz="1400" smtClean="0"/>
              <a:t>=</a:t>
            </a:r>
          </a:p>
          <a:p>
            <a:pPr lvl="1"/>
            <a:r>
              <a:rPr lang="en-US" sz="1400" smtClean="0"/>
              <a:t>lumi1E31_no_Bphysics_no_prescale :</a:t>
            </a:r>
            <a:r>
              <a:rPr lang="en-US" sz="1400" smtClean="0">
                <a:hlinkClick r:id="rId5"/>
              </a:rPr>
              <a:t>http://tbold.web.cern.ch/tbold//view_menu.php?name=lumi1E31_no_Bphysics_no_prescale_14.2.20&amp;tag</a:t>
            </a:r>
            <a:r>
              <a:rPr lang="en-US" sz="1400" smtClean="0"/>
              <a:t>=  </a:t>
            </a:r>
          </a:p>
          <a:p>
            <a:pPr>
              <a:buFont typeface="Arial" charset="0"/>
              <a:buNone/>
            </a:pPr>
            <a:endParaRPr lang="en-US" sz="18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A4AD2-3D89-DC41-A189-564DB77F8D1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81800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73675"/>
          </a:xfrm>
        </p:spPr>
        <p:txBody>
          <a:bodyPr rtlCol="0">
            <a:normAutofit fontScale="47500" lnSpcReduction="20000"/>
          </a:bodyPr>
          <a:lstStyle/>
          <a:p>
            <a:pPr marL="342900" lvl="1" indent="-342900" algn="ctr" eaLnBrk="1" fontAlgn="auto" hangingPunct="1">
              <a:spcAft>
                <a:spcPts val="0"/>
              </a:spcAft>
              <a:buNone/>
              <a:defRPr/>
            </a:pPr>
            <a:r>
              <a:rPr lang="en-US" sz="3500" dirty="0" smtClean="0">
                <a:hlinkClick r:id="rId3"/>
              </a:rPr>
              <a:t>https</a:t>
            </a:r>
            <a:r>
              <a:rPr lang="en-US" sz="3500" dirty="0" smtClean="0">
                <a:hlinkClick r:id="rId3"/>
              </a:rPr>
              <a:t>://twiki.cern.ch/twiki/bin/view/Atlas/TriggerWorkshop2009</a:t>
            </a:r>
            <a:r>
              <a:rPr lang="en-US" sz="3500" dirty="0" smtClean="0"/>
              <a:t> </a:t>
            </a:r>
            <a:endParaRPr lang="en-US" sz="3500" dirty="0" smtClean="0">
              <a:ea typeface="+mn-ea"/>
              <a:cs typeface="+mn-cs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sz="3500" dirty="0" smtClean="0">
                <a:ea typeface="+mn-ea"/>
                <a:cs typeface="+mn-cs"/>
                <a:hlinkClick r:id="rId4"/>
              </a:rPr>
              <a:t>http://indico.cern.ch/confRegistrationFormDisplay.py?confId=</a:t>
            </a:r>
            <a:r>
              <a:rPr lang="en-US" sz="3500" dirty="0" smtClean="0">
                <a:ea typeface="+mn-ea"/>
                <a:cs typeface="+mn-cs"/>
                <a:hlinkClick r:id="rId4"/>
              </a:rPr>
              <a:t>44626</a:t>
            </a:r>
            <a:r>
              <a:rPr lang="en-US" sz="3500" dirty="0" smtClean="0">
                <a:ea typeface="+mn-ea"/>
                <a:cs typeface="+mn-cs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</a:t>
            </a:r>
            <a:r>
              <a:rPr lang="en-US" dirty="0" smtClean="0">
                <a:ea typeface="+mn-ea"/>
                <a:cs typeface="+mn-cs"/>
              </a:rPr>
              <a:t>1: operations (including experience from 2008 run</a:t>
            </a:r>
            <a:r>
              <a:rPr lang="en-US" dirty="0" smtClean="0">
                <a:ea typeface="+mn-ea"/>
                <a:cs typeface="+mn-cs"/>
              </a:rPr>
              <a:t>) – Monday 2 Feb.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Review of menu-wide issues related to actual operation: what happened/how long it took to implement, test, deploy new menus? What problems affected the trigger operation?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2: trigger </a:t>
            </a:r>
            <a:r>
              <a:rPr lang="en-US" dirty="0" smtClean="0">
                <a:ea typeface="+mn-ea"/>
                <a:cs typeface="+mn-cs"/>
              </a:rPr>
              <a:t>motivation – Tues</a:t>
            </a:r>
            <a:r>
              <a:rPr lang="en-US" dirty="0" smtClean="0"/>
              <a:t>day</a:t>
            </a:r>
            <a:r>
              <a:rPr lang="en-US" dirty="0" smtClean="0"/>
              <a:t> 3 </a:t>
            </a:r>
            <a:r>
              <a:rPr lang="en-US" dirty="0" smtClean="0"/>
              <a:t>Feb.</a:t>
            </a:r>
            <a:endParaRPr lang="en-US" dirty="0" smtClean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Understand what is at stake in each trigger: What physics/detector commissioning/monitoring do they serve? What can be </a:t>
            </a:r>
            <a:r>
              <a:rPr lang="en-US" dirty="0" err="1" smtClean="0">
                <a:ea typeface="+mn-ea"/>
              </a:rPr>
              <a:t>prescaled</a:t>
            </a:r>
            <a:r>
              <a:rPr lang="en-US" dirty="0" smtClean="0">
                <a:ea typeface="+mn-ea"/>
              </a:rPr>
              <a:t>? How rates can be controlled? What other triggers are related and how?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Session</a:t>
            </a:r>
            <a:r>
              <a:rPr lang="en-US" dirty="0" smtClean="0"/>
              <a:t> 3: </a:t>
            </a:r>
            <a:r>
              <a:rPr lang="en-US" dirty="0" smtClean="0"/>
              <a:t>rate</a:t>
            </a:r>
            <a:r>
              <a:rPr lang="en-US" dirty="0" smtClean="0"/>
              <a:t> and resource measurement </a:t>
            </a:r>
            <a:r>
              <a:rPr lang="en-US" dirty="0" smtClean="0"/>
              <a:t>and </a:t>
            </a:r>
            <a:r>
              <a:rPr lang="en-US" dirty="0" smtClean="0"/>
              <a:t>management – </a:t>
            </a:r>
            <a:r>
              <a:rPr lang="en-US" dirty="0" smtClean="0"/>
              <a:t>Wednesday</a:t>
            </a:r>
            <a:r>
              <a:rPr lang="en-US" dirty="0" smtClean="0"/>
              <a:t> 4 </a:t>
            </a:r>
            <a:r>
              <a:rPr lang="en-US" dirty="0" smtClean="0"/>
              <a:t>Feb</a:t>
            </a:r>
            <a:r>
              <a:rPr lang="en-US" dirty="0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Review the existing tools to estimate resource usage: how much does a new trigger cost? How close are we to the limit? How best to predict the cost of a new trigger?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4: </a:t>
            </a:r>
            <a:r>
              <a:rPr lang="en-US" dirty="0" smtClean="0">
                <a:ea typeface="+mn-ea"/>
                <a:cs typeface="+mn-cs"/>
              </a:rPr>
              <a:t>trigger menu </a:t>
            </a:r>
            <a:r>
              <a:rPr lang="en-US" dirty="0" smtClean="0">
                <a:ea typeface="+mn-ea"/>
                <a:cs typeface="+mn-cs"/>
              </a:rPr>
              <a:t>evolution – Wednes</a:t>
            </a:r>
            <a:r>
              <a:rPr lang="en-US" dirty="0" smtClean="0"/>
              <a:t>day</a:t>
            </a:r>
            <a:r>
              <a:rPr lang="en-US" dirty="0" smtClean="0"/>
              <a:t> 4 Feb</a:t>
            </a:r>
            <a:r>
              <a:rPr lang="en-US" dirty="0" smtClean="0"/>
              <a:t>.</a:t>
            </a:r>
            <a:endParaRPr lang="en-US" dirty="0" smtClean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How to get a trigger online? How it evolves with changing luminosity? Who decides and based on what information?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</a:t>
            </a:r>
            <a:r>
              <a:rPr lang="en-US" dirty="0" smtClean="0">
                <a:ea typeface="+mn-ea"/>
                <a:cs typeface="+mn-cs"/>
              </a:rPr>
              <a:t> 5: </a:t>
            </a:r>
            <a:r>
              <a:rPr lang="en-US" dirty="0" smtClean="0">
                <a:ea typeface="+mn-ea"/>
                <a:cs typeface="+mn-cs"/>
              </a:rPr>
              <a:t>trigger </a:t>
            </a:r>
            <a:r>
              <a:rPr lang="en-US" dirty="0" smtClean="0">
                <a:ea typeface="+mn-ea"/>
                <a:cs typeface="+mn-cs"/>
              </a:rPr>
              <a:t>efficiency – Thursday 5 Feb.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How to determine the efficiency and bias for each trigger? What analysis data is needed for this? How much luminosity is needed for this?</a:t>
            </a: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Session 6: complements and closeout – Friday 6 Feb.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Ricardo Gonçalo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D3A8B-D335-EB42-93AE-031E92BFE0B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Higgs WG meeting 4 Dec.08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2B7E0-6C1F-444D-81ED-E177F7AB236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274637"/>
            <a:ext cx="8839200" cy="6446838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Session 2: Trigger </a:t>
            </a:r>
            <a:r>
              <a:rPr lang="en-US" sz="2000" dirty="0" err="1" smtClean="0">
                <a:solidFill>
                  <a:schemeClr val="accent2"/>
                </a:solidFill>
              </a:rPr>
              <a:t>Motivation(s)</a:t>
            </a:r>
            <a:r>
              <a:rPr lang="en-US" sz="2000" dirty="0" err="1" smtClean="0">
                <a:solidFill>
                  <a:schemeClr val="accent2"/>
                </a:solidFill>
              </a:rPr>
              <a:t>Session</a:t>
            </a:r>
            <a:endParaRPr lang="en-US" sz="2000" dirty="0" smtClean="0">
              <a:solidFill>
                <a:schemeClr val="accent2"/>
              </a:solidFill>
            </a:endParaRPr>
          </a:p>
          <a:p>
            <a:r>
              <a:rPr lang="en-US" sz="1600" dirty="0" smtClean="0"/>
              <a:t>Each </a:t>
            </a:r>
            <a:r>
              <a:rPr lang="en-US" sz="1600" dirty="0" smtClean="0"/>
              <a:t>trigger needs to be justified based on physics / performance / calibration / commissioning (as appropriate). This includes expected rates and efficiencies, as well as a ranking of priority, e.g. "never ever even consider a </a:t>
            </a:r>
            <a:r>
              <a:rPr lang="en-US" sz="1600" dirty="0" err="1" smtClean="0"/>
              <a:t>prescale</a:t>
            </a:r>
            <a:r>
              <a:rPr lang="en-US" sz="1600" dirty="0" smtClean="0"/>
              <a:t>", or "</a:t>
            </a:r>
            <a:r>
              <a:rPr lang="en-US" sz="1600" dirty="0" err="1" smtClean="0"/>
              <a:t>prescale</a:t>
            </a:r>
            <a:r>
              <a:rPr lang="en-US" sz="1600" dirty="0" smtClean="0"/>
              <a:t> only above luminosity of ..</a:t>
            </a:r>
            <a:r>
              <a:rPr lang="en-US" sz="1600" dirty="0" smtClean="0"/>
              <a:t>.”</a:t>
            </a:r>
          </a:p>
          <a:p>
            <a:r>
              <a:rPr lang="en-US" sz="1600" dirty="0" smtClean="0"/>
              <a:t>This </a:t>
            </a:r>
            <a:r>
              <a:rPr lang="en-US" sz="1600" dirty="0" smtClean="0"/>
              <a:t>justification should also describe the key characteristics of the trigger, i.e. which requirements are more important than others.</a:t>
            </a:r>
            <a:r>
              <a:rPr lang="en-US" sz="1600" dirty="0" smtClean="0"/>
              <a:t> E.g. for </a:t>
            </a:r>
            <a:r>
              <a:rPr lang="en-US" sz="1600" dirty="0" smtClean="0"/>
              <a:t>a </a:t>
            </a:r>
            <a:r>
              <a:rPr lang="en-US" sz="1600" dirty="0" smtClean="0"/>
              <a:t>Z’-&gt;</a:t>
            </a:r>
            <a:r>
              <a:rPr lang="en-US" sz="1600" dirty="0" err="1" smtClean="0"/>
              <a:t>ee</a:t>
            </a:r>
            <a:r>
              <a:rPr lang="en-US" sz="1600" dirty="0" smtClean="0"/>
              <a:t> search, </a:t>
            </a:r>
            <a:r>
              <a:rPr lang="en-US" sz="1600" dirty="0" smtClean="0"/>
              <a:t>the </a:t>
            </a:r>
            <a:r>
              <a:rPr lang="en-US" sz="1600" dirty="0" err="1" smtClean="0"/>
              <a:t>pT</a:t>
            </a:r>
            <a:r>
              <a:rPr lang="en-US" sz="1600" dirty="0" smtClean="0"/>
              <a:t> threshold is less critical than</a:t>
            </a:r>
            <a:r>
              <a:rPr lang="en-US" sz="1600" dirty="0" smtClean="0"/>
              <a:t> L1 </a:t>
            </a:r>
            <a:r>
              <a:rPr lang="en-US" sz="1600" dirty="0" smtClean="0"/>
              <a:t>isolation.</a:t>
            </a:r>
            <a:r>
              <a:rPr lang="en-US" sz="1600" dirty="0" smtClean="0"/>
              <a:t> </a:t>
            </a:r>
          </a:p>
          <a:p>
            <a:endParaRPr lang="en-US" sz="1600" b="1" dirty="0" smtClean="0"/>
          </a:p>
          <a:p>
            <a:pPr>
              <a:buNone/>
            </a:pPr>
            <a:r>
              <a:rPr lang="en-US" sz="1400" b="1" dirty="0" smtClean="0">
                <a:solidFill>
                  <a:srgbClr val="C0504D"/>
                </a:solidFill>
              </a:rPr>
              <a:t>Questions for </a:t>
            </a:r>
            <a:r>
              <a:rPr lang="en-US" sz="1400" b="1" dirty="0" smtClean="0">
                <a:solidFill>
                  <a:srgbClr val="C0504D"/>
                </a:solidFill>
              </a:rPr>
              <a:t>each trigger</a:t>
            </a:r>
            <a:r>
              <a:rPr lang="en-US" sz="1400" b="1" dirty="0" smtClean="0"/>
              <a:t>:</a:t>
            </a:r>
          </a:p>
          <a:p>
            <a:r>
              <a:rPr lang="en-US" sz="1400" b="1" dirty="0" smtClean="0"/>
              <a:t>Which </a:t>
            </a:r>
            <a:r>
              <a:rPr lang="en-US" sz="1400" b="1" dirty="0" smtClean="0"/>
              <a:t>commissioning/calibration/performance/physics studies use this trigger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What </a:t>
            </a:r>
            <a:r>
              <a:rPr lang="en-US" sz="1400" b="1" dirty="0" smtClean="0"/>
              <a:t>are the physics control channels for these studies?</a:t>
            </a:r>
            <a:r>
              <a:rPr lang="en-US" sz="1400" b="1" dirty="0" smtClean="0"/>
              <a:t> </a:t>
            </a:r>
          </a:p>
          <a:p>
            <a:r>
              <a:rPr lang="en-US" sz="1400" b="1" dirty="0" smtClean="0"/>
              <a:t>Will </a:t>
            </a:r>
            <a:r>
              <a:rPr lang="en-US" sz="1400" b="1" dirty="0" smtClean="0"/>
              <a:t>these use the </a:t>
            </a:r>
            <a:r>
              <a:rPr lang="en-US" sz="1400" b="1" dirty="0" smtClean="0"/>
              <a:t>same </a:t>
            </a:r>
            <a:r>
              <a:rPr lang="en-US" sz="1400" b="1" dirty="0" smtClean="0"/>
              <a:t>trigger? If not, how will the control </a:t>
            </a:r>
            <a:r>
              <a:rPr lang="en-US" sz="1400" b="1" dirty="0" err="1" smtClean="0"/>
              <a:t>sample(s</a:t>
            </a:r>
            <a:r>
              <a:rPr lang="en-US" sz="1400" b="1" dirty="0" smtClean="0"/>
              <a:t>) be triggered and "mapped" to the physics channel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Which </a:t>
            </a:r>
            <a:r>
              <a:rPr lang="en-US" sz="1400" b="1" dirty="0" smtClean="0"/>
              <a:t>parameters (threshold, isolation, etc.) are more important given the trigger's purpose?</a:t>
            </a:r>
            <a:r>
              <a:rPr lang="en-US" sz="1400" b="1" dirty="0" smtClean="0"/>
              <a:t> </a:t>
            </a:r>
          </a:p>
          <a:p>
            <a:r>
              <a:rPr lang="en-US" sz="1400" b="1" dirty="0" smtClean="0"/>
              <a:t>What </a:t>
            </a:r>
            <a:r>
              <a:rPr lang="en-US" sz="1400" b="1" dirty="0" smtClean="0"/>
              <a:t>is the impact of changes in the values of these parameters on the physics goals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Does </a:t>
            </a:r>
            <a:r>
              <a:rPr lang="en-US" sz="1400" b="1" dirty="0" smtClean="0"/>
              <a:t>this trigger use an algorithm which is very similar to that of another trigger? If so, what are the differences? Is this needed or could the triggers share an algorithm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Can </a:t>
            </a:r>
            <a:r>
              <a:rPr lang="en-US" sz="1400" b="1" dirty="0" smtClean="0"/>
              <a:t>this trigger be </a:t>
            </a:r>
            <a:r>
              <a:rPr lang="en-US" sz="1400" b="1" dirty="0" err="1" smtClean="0"/>
              <a:t>prescaled</a:t>
            </a:r>
            <a:r>
              <a:rPr lang="en-US" sz="1400" b="1" dirty="0" smtClean="0"/>
              <a:t>? If no, why not?</a:t>
            </a:r>
            <a:r>
              <a:rPr lang="en-US" sz="1400" b="1" dirty="0" smtClean="0"/>
              <a:t> </a:t>
            </a:r>
          </a:p>
          <a:p>
            <a:r>
              <a:rPr lang="en-US" sz="1400" b="1" dirty="0" smtClean="0"/>
              <a:t>What </a:t>
            </a:r>
            <a:r>
              <a:rPr lang="en-US" sz="1400" b="1" dirty="0" smtClean="0"/>
              <a:t>should its priority be in terms of </a:t>
            </a:r>
            <a:r>
              <a:rPr lang="en-US" sz="1400" b="1" dirty="0" err="1" smtClean="0"/>
              <a:t>prescaling</a:t>
            </a:r>
            <a:r>
              <a:rPr lang="en-US" sz="1400" b="1" dirty="0" smtClean="0"/>
              <a:t>? Only at highest luminosities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If </a:t>
            </a:r>
            <a:r>
              <a:rPr lang="en-US" sz="1400" b="1" dirty="0" smtClean="0"/>
              <a:t>this trigger cannot run for some reason, what are the primary and secondary fallback triggers? Why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Does </a:t>
            </a:r>
            <a:r>
              <a:rPr lang="en-US" sz="1400" b="1" dirty="0" smtClean="0"/>
              <a:t>this physics/performance/calibration/commissioning topic have a specific range of application? For example, are 10^6 events all that's needed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For </a:t>
            </a:r>
            <a:r>
              <a:rPr lang="en-US" sz="1400" b="1" dirty="0" smtClean="0"/>
              <a:t>specialized data: Are special runs ok? Or does the data need to be taken continuously</a:t>
            </a:r>
            <a:r>
              <a:rPr lang="en-US" sz="1400" b="1" dirty="0" smtClean="0"/>
              <a:t>?</a:t>
            </a:r>
          </a:p>
          <a:p>
            <a:r>
              <a:rPr lang="en-US" sz="1400" b="1" dirty="0" smtClean="0"/>
              <a:t>How </a:t>
            </a:r>
            <a:r>
              <a:rPr lang="en-US" sz="1400" b="1" dirty="0" smtClean="0"/>
              <a:t>stable is this trigger expected to be if pile-up effects or other backgrounds are different from expectation?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Higgs WG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3657600" cy="5211763"/>
          </a:xfrm>
        </p:spPr>
        <p:txBody>
          <a:bodyPr/>
          <a:lstStyle/>
          <a:p>
            <a:r>
              <a:rPr lang="en-US" sz="2000" dirty="0" smtClean="0"/>
              <a:t>The Higgs group can contribute directly to session 2: Trigger Motivation</a:t>
            </a:r>
          </a:p>
          <a:p>
            <a:endParaRPr lang="en-US" sz="2000" dirty="0" smtClean="0"/>
          </a:p>
          <a:p>
            <a:r>
              <a:rPr lang="en-US" sz="2000" dirty="0" smtClean="0"/>
              <a:t>Unfortunately, the talks were organized with a focus on the trigger slices and no space to present a single contribution from physics groups</a:t>
            </a:r>
          </a:p>
          <a:p>
            <a:endParaRPr lang="en-US" sz="2000" dirty="0" smtClean="0"/>
          </a:p>
          <a:p>
            <a:r>
              <a:rPr lang="en-US" sz="2000" dirty="0" smtClean="0"/>
              <a:t>This means that the Higgs WG input will need to be spread across several talks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914400"/>
            <a:ext cx="5181861" cy="54816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Higgs WG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3810000" cy="5441950"/>
          </a:xfrm>
        </p:spPr>
        <p:txBody>
          <a:bodyPr/>
          <a:lstStyle/>
          <a:p>
            <a:r>
              <a:rPr lang="en-US" sz="2000" dirty="0" smtClean="0"/>
              <a:t>Proposal: after this meeting we’ll have a good idea of the </a:t>
            </a:r>
            <a:r>
              <a:rPr lang="en-US" sz="2000" dirty="0" err="1" smtClean="0"/>
              <a:t>resultsof</a:t>
            </a:r>
            <a:r>
              <a:rPr lang="en-US" sz="2000" dirty="0" smtClean="0"/>
              <a:t> Higgs WG studies</a:t>
            </a:r>
          </a:p>
          <a:p>
            <a:endParaRPr lang="en-US" sz="2000" dirty="0" smtClean="0"/>
          </a:p>
          <a:p>
            <a:r>
              <a:rPr lang="en-US" sz="2000" dirty="0" smtClean="0"/>
              <a:t>During next week, I can contact each speaker to point him/her to the material relevant</a:t>
            </a:r>
          </a:p>
          <a:p>
            <a:endParaRPr lang="en-US" sz="2000" dirty="0" smtClean="0"/>
          </a:p>
          <a:p>
            <a:r>
              <a:rPr lang="en-US" sz="2000" dirty="0" smtClean="0"/>
              <a:t>This would be done in consultation with the authors of each study, Leandro and </a:t>
            </a:r>
            <a:r>
              <a:rPr lang="en-US" sz="2000" dirty="0" err="1" smtClean="0"/>
              <a:t>Ketevi</a:t>
            </a:r>
            <a:r>
              <a:rPr lang="en-US" sz="2000" dirty="0" smtClean="0"/>
              <a:t>, and the workshop </a:t>
            </a:r>
            <a:r>
              <a:rPr lang="en-US" sz="2000" dirty="0" err="1" smtClean="0"/>
              <a:t>organisers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aim is to make sure our trigger needs get noticed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914400"/>
            <a:ext cx="5181861" cy="54816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sz="2400" dirty="0" smtClean="0"/>
              <a:t>The Higgs WG studies will also be important for other sessions</a:t>
            </a:r>
          </a:p>
          <a:p>
            <a:pPr lvl="1"/>
            <a:r>
              <a:rPr lang="en-US" sz="2000" dirty="0" smtClean="0"/>
              <a:t>E</a:t>
            </a:r>
            <a:r>
              <a:rPr lang="en-US" sz="2000" dirty="0" smtClean="0"/>
              <a:t>.g. trigger evolution, where it will be important:</a:t>
            </a:r>
          </a:p>
          <a:p>
            <a:pPr lvl="2"/>
            <a:r>
              <a:rPr lang="en-US" sz="1800" dirty="0" smtClean="0"/>
              <a:t>To know which triggers will be available at higher luminosity</a:t>
            </a:r>
          </a:p>
          <a:p>
            <a:pPr lvl="2"/>
            <a:r>
              <a:rPr lang="en-US" sz="1800" dirty="0" smtClean="0"/>
              <a:t>To promote trigger stability – we need long running periods where trigger response stays constant</a:t>
            </a:r>
          </a:p>
          <a:p>
            <a:endParaRPr lang="en-US" sz="2400" dirty="0" smtClean="0"/>
          </a:p>
          <a:p>
            <a:r>
              <a:rPr lang="en-US" sz="2400" dirty="0" smtClean="0"/>
              <a:t>The workshop is intended for discussion and contributions from the floor – should be used to make sure the Higgs needs are noticed</a:t>
            </a:r>
          </a:p>
          <a:p>
            <a:pPr lvl="1"/>
            <a:r>
              <a:rPr lang="en-US" sz="2000" dirty="0" smtClean="0"/>
              <a:t>Several members of the group will be in </a:t>
            </a:r>
            <a:r>
              <a:rPr lang="en-US" sz="2000" dirty="0" err="1" smtClean="0"/>
              <a:t>Beatenberg</a:t>
            </a:r>
            <a:r>
              <a:rPr lang="en-US" sz="2000" dirty="0" smtClean="0"/>
              <a:t>, including Leandro</a:t>
            </a:r>
          </a:p>
          <a:p>
            <a:endParaRPr lang="en-US" sz="2400" dirty="0" smtClean="0"/>
          </a:p>
          <a:p>
            <a:r>
              <a:rPr lang="en-US" sz="2400" dirty="0" smtClean="0"/>
              <a:t>Most of all, these studies are for our own information: to know what to expect from real data, where the trigger is always present…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95600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Higgs WG meeting 4 Dec.08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901A4-62D3-7D43-A162-E09C0D5E84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295400"/>
            <a:ext cx="8229600" cy="25908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715963"/>
          </a:xfrm>
        </p:spPr>
        <p:txBody>
          <a:bodyPr/>
          <a:lstStyle/>
          <a:p>
            <a:pPr eaLnBrk="1" hangingPunct="1"/>
            <a:r>
              <a:rPr lang="en-US" sz="4000" smtClean="0"/>
              <a:t>Proposed contribution from Higgs WG - I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457200" y="958850"/>
            <a:ext cx="8229600" cy="51371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smtClean="0"/>
              <a:t>For each analysis/channel:</a:t>
            </a:r>
          </a:p>
          <a:p>
            <a:pPr eaLnBrk="1" hangingPunct="1"/>
            <a:r>
              <a:rPr lang="en-US" sz="2000" smtClean="0"/>
              <a:t>Determine the trigger efficiency for </a:t>
            </a:r>
            <a:r>
              <a:rPr lang="en-US" sz="2000" b="1" smtClean="0">
                <a:solidFill>
                  <a:srgbClr val="FF0000"/>
                </a:solidFill>
              </a:rPr>
              <a:t>signal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samples </a:t>
            </a:r>
            <a:r>
              <a:rPr lang="en-US" sz="2000" smtClean="0">
                <a:solidFill>
                  <a:srgbClr val="FF0000"/>
                </a:solidFill>
              </a:rPr>
              <a:t>with respect to the offline selection</a:t>
            </a:r>
            <a:r>
              <a:rPr lang="en-US" sz="2000" smtClean="0"/>
              <a:t> (or reasonable preselection)? </a:t>
            </a:r>
          </a:p>
          <a:p>
            <a:pPr lvl="1" eaLnBrk="1" hangingPunct="1"/>
            <a:r>
              <a:rPr lang="en-US" sz="1600" b="1" smtClean="0">
                <a:solidFill>
                  <a:schemeClr val="tx2"/>
                </a:solidFill>
              </a:rPr>
              <a:t>Be quantitative and clear</a:t>
            </a:r>
          </a:p>
          <a:p>
            <a:pPr lvl="1" eaLnBrk="1" hangingPunct="1"/>
            <a:r>
              <a:rPr lang="en-US" sz="1600" smtClean="0"/>
              <a:t>Take </a:t>
            </a:r>
            <a:r>
              <a:rPr lang="en-US" sz="1600" b="1" smtClean="0">
                <a:solidFill>
                  <a:srgbClr val="008000"/>
                </a:solidFill>
              </a:rPr>
              <a:t>prescales</a:t>
            </a:r>
            <a:r>
              <a:rPr lang="en-US" sz="1600" smtClean="0"/>
              <a:t> into account – see slide on available data below</a:t>
            </a:r>
          </a:p>
          <a:p>
            <a:pPr lvl="1" eaLnBrk="1" hangingPunct="1"/>
            <a:r>
              <a:rPr lang="en-US" sz="1600" smtClean="0"/>
              <a:t>Apply no truth/fiducial cuts at trigger level (don’t make it look nice, make it real)</a:t>
            </a:r>
          </a:p>
          <a:p>
            <a:pPr lvl="1" eaLnBrk="1" hangingPunct="1"/>
            <a:r>
              <a:rPr lang="en-US" sz="1600" b="1" smtClean="0">
                <a:solidFill>
                  <a:srgbClr val="FF0000"/>
                </a:solidFill>
              </a:rPr>
              <a:t>Use several possible triggers</a:t>
            </a:r>
            <a:r>
              <a:rPr lang="en-US" sz="1600" smtClean="0"/>
              <a:t> even if not optimal –  The interesting question is: “How much data do we loose if we have to use this trigger?”</a:t>
            </a:r>
          </a:p>
          <a:p>
            <a:pPr lvl="1" eaLnBrk="1" hangingPunct="1"/>
            <a:r>
              <a:rPr lang="en-US" sz="1600" smtClean="0"/>
              <a:t>Useful to know: what is the offline (pre-)selection efficiency?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What (if any) bias do you find in which distributions/measurements? (e.g. shift in estimated m</a:t>
            </a:r>
            <a:r>
              <a:rPr lang="en-US" sz="2000" baseline="-25000" smtClean="0"/>
              <a:t>H</a:t>
            </a:r>
            <a:r>
              <a:rPr lang="en-US" sz="2000" smtClean="0"/>
              <a:t> with /without trigger) </a:t>
            </a:r>
          </a:p>
          <a:p>
            <a:pPr lvl="1" eaLnBrk="1" hangingPunct="1"/>
            <a:r>
              <a:rPr lang="en-US" sz="1600" smtClean="0"/>
              <a:t>Would help to understand if something needs to be improved on a given trigger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How much luminosity will you need to have some sensitivity? (e.g. 1-2fb</a:t>
            </a:r>
            <a:r>
              <a:rPr lang="en-US" sz="2000" baseline="30000" smtClean="0"/>
              <a:t>-1</a:t>
            </a:r>
            <a:r>
              <a:rPr lang="en-US" sz="2000" smtClean="0"/>
              <a:t> for H -&gt; WW; 10 fb</a:t>
            </a:r>
            <a:r>
              <a:rPr lang="en-US" sz="2000" baseline="30000" smtClean="0"/>
              <a:t>-1</a:t>
            </a:r>
            <a:r>
              <a:rPr lang="en-US" sz="2000" smtClean="0"/>
              <a:t> for ttH … approximate numbers are ok here) </a:t>
            </a:r>
          </a:p>
          <a:p>
            <a:pPr lvl="1" eaLnBrk="1" hangingPunct="1"/>
            <a:r>
              <a:rPr lang="en-US" sz="1600" smtClean="0"/>
              <a:t>Helps to understand what plan should be as luminosity increases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794F9-8623-3D45-B588-AAF6BBAD36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z="3600" smtClean="0"/>
              <a:t>Proposed contribution from Higgs WG - II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89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z="2000" smtClean="0"/>
              <a:t>The first priority is described in the previous slide, but…</a:t>
            </a:r>
          </a:p>
          <a:p>
            <a:r>
              <a:rPr lang="en-US" sz="2000" smtClean="0"/>
              <a:t>Most of the work next year will be on: </a:t>
            </a:r>
          </a:p>
          <a:p>
            <a:pPr lvl="1"/>
            <a:r>
              <a:rPr lang="en-US" sz="1600" smtClean="0"/>
              <a:t>Studying and understanding the backgrounds</a:t>
            </a:r>
          </a:p>
          <a:p>
            <a:pPr lvl="1"/>
            <a:r>
              <a:rPr lang="en-US" sz="1600" smtClean="0"/>
              <a:t>Discovering methods to determine bias, systematic uncertainties, and efficiencies (incl. trigger efficiencies), etc from real data</a:t>
            </a:r>
          </a:p>
          <a:p>
            <a:endParaRPr lang="en-US" sz="2000" smtClean="0"/>
          </a:p>
          <a:p>
            <a:r>
              <a:rPr lang="en-US" sz="2000" smtClean="0"/>
              <a:t>It would be very useful to understand:</a:t>
            </a:r>
          </a:p>
          <a:p>
            <a:pPr lvl="1"/>
            <a:r>
              <a:rPr lang="en-US" sz="1600" smtClean="0"/>
              <a:t>What triggers will be used to select any control samples, samples needed for performance studies, samples to study trigger and reconstruction efficiency</a:t>
            </a:r>
          </a:p>
          <a:p>
            <a:pPr lvl="2"/>
            <a:r>
              <a:rPr lang="en-US" sz="1400" smtClean="0"/>
              <a:t>e.g. use electron and muon triggers to select ttbar background sample</a:t>
            </a:r>
          </a:p>
          <a:p>
            <a:pPr lvl="1"/>
            <a:r>
              <a:rPr lang="en-US" sz="1600" smtClean="0"/>
              <a:t>How much statistics (i.e. integrated luminosity) will be needed to achieve the required precision</a:t>
            </a:r>
          </a:p>
          <a:p>
            <a:pPr lvl="1"/>
            <a:r>
              <a:rPr lang="en-US" sz="1600" smtClean="0"/>
              <a:t>Most important issue is to suppress bias: don’t use b-tag trigger if you need to study offline b-tagging efficiency</a:t>
            </a:r>
          </a:p>
          <a:p>
            <a:endParaRPr lang="en-US" sz="2000" smtClean="0"/>
          </a:p>
          <a:p>
            <a:r>
              <a:rPr lang="en-US" sz="2000" smtClean="0"/>
              <a:t>As much quantitative information as you can provide: this will make it more likely that the right trigger will be there when you need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Ricardo Gonçalo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898989"/>
                </a:solidFill>
                <a:ea typeface="ＭＳ Ｐゴシック" charset="-128"/>
                <a:cs typeface="ＭＳ Ｐゴシック" charset="-128"/>
              </a:rPr>
              <a:t>Higgs WG meeting 4 Dec.08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EC86B-EC31-B94E-8550-53D7E331843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1528</Words>
  <Application>Microsoft Macintosh PowerPoint</Application>
  <PresentationFormat>On-screen Show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Organisation of the Beatenberg Trigger Workshop</vt:lpstr>
      <vt:lpstr>Slide 2</vt:lpstr>
      <vt:lpstr>Slide 3</vt:lpstr>
      <vt:lpstr>Higgs WG contribution</vt:lpstr>
      <vt:lpstr>Higgs WG contribution</vt:lpstr>
      <vt:lpstr>Slide 6</vt:lpstr>
      <vt:lpstr>Backup…</vt:lpstr>
      <vt:lpstr>Proposed contribution from Higgs WG - I</vt:lpstr>
      <vt:lpstr>Proposed contribution from Higgs WG - II</vt:lpstr>
      <vt:lpstr>Data for trigger studies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35</cp:revision>
  <dcterms:created xsi:type="dcterms:W3CDTF">2009-01-22T10:59:53Z</dcterms:created>
  <dcterms:modified xsi:type="dcterms:W3CDTF">2009-01-22T12:04:36Z</dcterms:modified>
</cp:coreProperties>
</file>