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docProps/core.xml" ContentType="application/vnd.openxmlformats-package.core-propertie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Default Extension="pdf" ContentType="application/pdf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95" r:id="rId3"/>
    <p:sldId id="296" r:id="rId4"/>
    <p:sldId id="298" r:id="rId5"/>
    <p:sldId id="297" r:id="rId6"/>
    <p:sldId id="299" r:id="rId7"/>
    <p:sldId id="309" r:id="rId8"/>
    <p:sldId id="304" r:id="rId9"/>
    <p:sldId id="301" r:id="rId10"/>
    <p:sldId id="303" r:id="rId11"/>
    <p:sldId id="305" r:id="rId12"/>
    <p:sldId id="307" r:id="rId13"/>
    <p:sldId id="308" r:id="rId14"/>
    <p:sldId id="300" r:id="rId1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95" d="100"/>
          <a:sy n="95" d="100"/>
        </p:scale>
        <p:origin x="-12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viewProps" Target="viewProps.xml"/><Relationship Id="rId4" Type="http://schemas.openxmlformats.org/officeDocument/2006/relationships/slide" Target="slides/slide3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D7E6C2E-D05D-F84D-99EF-96E208D7B20F}" type="datetime1">
              <a:rPr lang="en-US"/>
              <a:pPr>
                <a:defRPr/>
              </a:pPr>
              <a:t>2/18/09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79445BC-18F7-E649-B49C-E1DB2B8262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5CF60E3-228D-1D4F-BEB0-5640ED61825F}" type="datetime1">
              <a:rPr lang="en-US"/>
              <a:pPr>
                <a:defRPr/>
              </a:pPr>
              <a:t>2/18/09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106A811-BD26-D14F-B4CB-A0C174024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Higgs WG meeting 18 Jan. 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2741F-1BE8-1347-AAC3-C349790FA2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Higgs WG meeting 18 Jan. 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279E4-76BD-E34D-8C49-AC9E5B2306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Higgs WG meeting 18 Jan. 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EA270-0BFE-0544-AAE4-DE4476C4A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Higgs WG meeting 18 Jan. 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901A4-62D3-7D43-A162-E09C0D5E84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Higgs WG meeting 18 Jan. 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2A2E0-5B4D-F540-A9E2-887EE84D1A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Higgs WG meeting 18 Jan. 09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EA036-7951-1949-87D2-53D7183D9E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Higgs WG meeting 18 Jan. 09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7C62B-2C1F-F444-B111-6871BDA2FF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Higgs WG meeting 18 Jan. 09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2614C-BFD0-0B44-BECB-CE1931E011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Higgs WG meeting 18 Jan. 09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2B7E0-6C1F-444D-81ED-E177F7AB23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Higgs WG meeting 18 Jan. 09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3BB34-64D1-794E-943F-1BDA018870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Higgs WG meeting 18 Jan. 09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75FA6-F189-B546-8B1B-DC4EE8548E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Higgs WG meeting 18 Jan. 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25457B2-C999-FD4F-89A7-241243B93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df"/><Relationship Id="rId5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indico.cern.ch/conferenceOtherViews.py?view=standard&amp;confId=44626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3" Type="http://schemas.openxmlformats.org/officeDocument/2006/relationships/hyperlink" Target="http://indico.cern.ch/materialDisplay.py?contribId=0&amp;materialId=slides&amp;confId=50993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indico.cern.ch/conferenceDisplay.py?confId=47254%232009-02-17" TargetMode="External"/><Relationship Id="rId3" Type="http://schemas.openxmlformats.org/officeDocument/2006/relationships/hyperlink" Target="http://indico.cern.ch/conferenceDisplay.py?confId=47254%232009-02-16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5257800" y="2514600"/>
            <a:ext cx="3924300" cy="1470025"/>
          </a:xfrm>
        </p:spPr>
        <p:txBody>
          <a:bodyPr/>
          <a:lstStyle/>
          <a:p>
            <a:pPr algn="l" eaLnBrk="1" hangingPunct="1"/>
            <a:r>
              <a:rPr lang="en-US" sz="3200" dirty="0" smtClean="0"/>
              <a:t>News from the </a:t>
            </a:r>
            <a:r>
              <a:rPr lang="en-US" sz="3200" dirty="0" err="1" smtClean="0"/>
              <a:t>Beatenberg</a:t>
            </a:r>
            <a:r>
              <a:rPr lang="en-US" sz="3200" dirty="0" smtClean="0"/>
              <a:t> Trigger Workshop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57800" y="5867400"/>
            <a:ext cx="3810000" cy="762000"/>
          </a:xfrm>
        </p:spPr>
        <p:txBody>
          <a:bodyPr rtlCol="0">
            <a:normAutofit fontScale="55000" lnSpcReduction="20000"/>
          </a:bodyPr>
          <a:lstStyle/>
          <a:p>
            <a:pPr algn="l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  <a:cs typeface="+mn-cs"/>
              </a:rPr>
              <a:t>Ricardo </a:t>
            </a:r>
            <a:r>
              <a:rPr lang="en-US" dirty="0" err="1" smtClean="0">
                <a:ea typeface="+mn-ea"/>
                <a:cs typeface="+mn-cs"/>
              </a:rPr>
              <a:t>Gonçalo</a:t>
            </a:r>
            <a:r>
              <a:rPr lang="en-US" dirty="0" smtClean="0">
                <a:ea typeface="+mn-ea"/>
                <a:cs typeface="+mn-cs"/>
              </a:rPr>
              <a:t> - </a:t>
            </a:r>
            <a:r>
              <a:rPr lang="en-US" dirty="0" smtClean="0"/>
              <a:t>18 February 2009</a:t>
            </a:r>
            <a:endParaRPr lang="en-US" dirty="0" smtClean="0">
              <a:ea typeface="+mn-ea"/>
              <a:cs typeface="+mn-cs"/>
            </a:endParaRPr>
          </a:p>
          <a:p>
            <a:pPr algn="l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  <a:cs typeface="+mn-cs"/>
              </a:rPr>
              <a:t>Higgs WG Meeting during ATLAS Week</a:t>
            </a:r>
          </a:p>
        </p:txBody>
      </p:sp>
      <p:pic>
        <p:nvPicPr>
          <p:cNvPr id="4" name="Picture 3" descr="RHULcolour_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3033" y="0"/>
            <a:ext cx="2430967" cy="685800"/>
          </a:xfrm>
          <a:prstGeom prst="rect">
            <a:avLst/>
          </a:prstGeom>
        </p:spPr>
      </p:pic>
      <p:pic>
        <p:nvPicPr>
          <p:cNvPr id="5" name="Picture 4" descr="atlas_logo1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3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5143500" y="0"/>
            <a:ext cx="914400" cy="1066800"/>
          </a:xfrm>
          <a:prstGeom prst="rect">
            <a:avLst/>
          </a:prstGeom>
        </p:spPr>
      </p:pic>
      <p:pic>
        <p:nvPicPr>
          <p:cNvPr id="6" name="Picture 5" descr="IMG_902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we stand?…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Higgs WG meeting 18 Jan. 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901A4-62D3-7D43-A162-E09C0D5E842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0" y="1600200"/>
            <a:ext cx="4064000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838200"/>
            <a:ext cx="8382000" cy="2209800"/>
          </a:xfrm>
        </p:spPr>
        <p:txBody>
          <a:bodyPr/>
          <a:lstStyle/>
          <a:p>
            <a:r>
              <a:rPr lang="en-US" sz="2400" dirty="0" smtClean="0"/>
              <a:t>Trigger studies were done (with recent software) for several channels:</a:t>
            </a:r>
          </a:p>
          <a:p>
            <a:pPr lvl="1"/>
            <a:r>
              <a:rPr lang="en-US" sz="2000" dirty="0" smtClean="0"/>
              <a:t>H-&gt;</a:t>
            </a:r>
            <a:r>
              <a:rPr lang="en-US" sz="2000" dirty="0" err="1" smtClean="0"/>
              <a:t>γγ</a:t>
            </a:r>
            <a:r>
              <a:rPr lang="en-US" sz="2000" dirty="0" smtClean="0"/>
              <a:t>, H-&gt;4l, H-&gt;WW, H-&gt;</a:t>
            </a:r>
            <a:r>
              <a:rPr lang="en-US" sz="2000" dirty="0" err="1" smtClean="0"/>
              <a:t>ττ</a:t>
            </a:r>
            <a:r>
              <a:rPr lang="en-US" sz="2000" dirty="0" smtClean="0"/>
              <a:t>, H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-&gt;</a:t>
            </a:r>
            <a:r>
              <a:rPr lang="en-US" sz="2000" dirty="0" err="1" smtClean="0"/>
              <a:t>τν</a:t>
            </a:r>
            <a:r>
              <a:rPr lang="en-US" sz="2000" dirty="0" smtClean="0"/>
              <a:t>, </a:t>
            </a:r>
            <a:r>
              <a:rPr lang="en-US" sz="2000" dirty="0" err="1" smtClean="0"/>
              <a:t>tb</a:t>
            </a:r>
            <a:r>
              <a:rPr lang="en-US" sz="2000" dirty="0" err="1" smtClean="0"/>
              <a:t>H</a:t>
            </a:r>
            <a:r>
              <a:rPr lang="en-US" sz="2000" baseline="30000" dirty="0" err="1" smtClean="0"/>
              <a:t>+</a:t>
            </a:r>
            <a:r>
              <a:rPr lang="en-US" sz="2000" dirty="0" err="1" smtClean="0"/>
              <a:t>(</a:t>
            </a:r>
            <a:r>
              <a:rPr lang="en-US" sz="2000" dirty="0" err="1" smtClean="0"/>
              <a:t>H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-&gt;</a:t>
            </a:r>
            <a:r>
              <a:rPr lang="en-US" sz="2000" dirty="0" err="1" smtClean="0"/>
              <a:t>tb</a:t>
            </a:r>
            <a:r>
              <a:rPr lang="en-US" sz="2000" dirty="0" smtClean="0"/>
              <a:t>)</a:t>
            </a:r>
            <a:r>
              <a:rPr lang="en-US" sz="2000" dirty="0" smtClean="0"/>
              <a:t>, ZH (invisible), </a:t>
            </a:r>
            <a:r>
              <a:rPr lang="en-US" sz="2000" dirty="0" err="1" smtClean="0"/>
              <a:t>ttH</a:t>
            </a:r>
            <a:r>
              <a:rPr lang="en-US" sz="2000" dirty="0" smtClean="0"/>
              <a:t>, WH(W-&gt;</a:t>
            </a:r>
            <a:r>
              <a:rPr lang="en-US" sz="2000" dirty="0" err="1" smtClean="0"/>
              <a:t>lν</a:t>
            </a:r>
            <a:r>
              <a:rPr lang="en-US" sz="2000" dirty="0" smtClean="0"/>
              <a:t>)..</a:t>
            </a:r>
          </a:p>
          <a:p>
            <a:pPr lvl="1"/>
            <a:r>
              <a:rPr lang="en-US" sz="2000" dirty="0" smtClean="0"/>
              <a:t>Studies concentrated on the (realistic) proposed objectives: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228600" y="3581400"/>
            <a:ext cx="8610600" cy="2241550"/>
          </a:xfrm>
          <a:solidFill>
            <a:srgbClr val="FFFF00"/>
          </a:solidFill>
          <a:effectLst>
            <a:outerShdw blurRad="177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pPr eaLnBrk="1" hangingPunct="1"/>
            <a:r>
              <a:rPr lang="en-US" sz="2400" dirty="0" smtClean="0"/>
              <a:t>Determine the trigger efficiency for </a:t>
            </a:r>
            <a:r>
              <a:rPr lang="en-US" sz="2400" b="1" dirty="0" smtClean="0">
                <a:solidFill>
                  <a:srgbClr val="FF0000"/>
                </a:solidFill>
              </a:rPr>
              <a:t>signal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samples </a:t>
            </a:r>
            <a:r>
              <a:rPr lang="en-US" sz="2400" dirty="0" smtClean="0">
                <a:solidFill>
                  <a:srgbClr val="FF0000"/>
                </a:solidFill>
              </a:rPr>
              <a:t>with respect to the offline selection</a:t>
            </a:r>
            <a:r>
              <a:rPr lang="en-US" sz="2400" dirty="0" smtClean="0"/>
              <a:t> (or reasonable </a:t>
            </a:r>
            <a:r>
              <a:rPr lang="en-US" sz="2400" dirty="0" err="1" smtClean="0"/>
              <a:t>preselection</a:t>
            </a:r>
            <a:r>
              <a:rPr lang="en-US" sz="2400" dirty="0" smtClean="0"/>
              <a:t>)? </a:t>
            </a:r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What (if any) bias do you find in which distributions/measurements? (e.g. shift in estimated </a:t>
            </a:r>
            <a:r>
              <a:rPr lang="en-US" sz="2400" dirty="0" err="1" smtClean="0"/>
              <a:t>m</a:t>
            </a:r>
            <a:r>
              <a:rPr lang="en-US" sz="2400" baseline="-25000" dirty="0" err="1" smtClean="0"/>
              <a:t>H</a:t>
            </a:r>
            <a:r>
              <a:rPr lang="en-US" sz="2400" dirty="0" smtClean="0"/>
              <a:t> with /without trigger)</a:t>
            </a:r>
            <a:r>
              <a:rPr lang="en-US" sz="2000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Higgs WG meeting 18 Jan. 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72614C-BFD0-0B44-BECB-CE1931E0118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799"/>
            <a:ext cx="8763000" cy="5670551"/>
          </a:xfrm>
          <a:effectLst>
            <a:outerShdw blurRad="177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pPr>
              <a:buNone/>
            </a:pPr>
            <a:r>
              <a:rPr lang="en-US" sz="3600" dirty="0" smtClean="0"/>
              <a:t>What </a:t>
            </a:r>
            <a:r>
              <a:rPr lang="en-US" sz="3600" dirty="0" smtClean="0"/>
              <a:t>are we missing?</a:t>
            </a:r>
          </a:p>
          <a:p>
            <a:r>
              <a:rPr lang="en-US" sz="2800" dirty="0" smtClean="0"/>
              <a:t>At first glance, we miss studies on </a:t>
            </a:r>
            <a:r>
              <a:rPr lang="en-US" sz="2800" dirty="0" smtClean="0"/>
              <a:t>background</a:t>
            </a:r>
          </a:p>
          <a:p>
            <a:pPr lvl="1"/>
            <a:r>
              <a:rPr lang="en-US" sz="2400" dirty="0" smtClean="0"/>
              <a:t>E.g.: what are the trigger effects if </a:t>
            </a:r>
            <a:r>
              <a:rPr lang="en-US" sz="2400" dirty="0" err="1" smtClean="0"/>
              <a:t>m</a:t>
            </a:r>
            <a:r>
              <a:rPr lang="en-US" sz="2400" baseline="-25000" dirty="0" err="1" smtClean="0"/>
              <a:t>H</a:t>
            </a:r>
            <a:r>
              <a:rPr lang="en-US" sz="2400" dirty="0" smtClean="0"/>
              <a:t> is extracted from fit to </a:t>
            </a:r>
            <a:r>
              <a:rPr lang="en-US" sz="2400" dirty="0" err="1" smtClean="0"/>
              <a:t>data+background</a:t>
            </a:r>
            <a:r>
              <a:rPr lang="en-US" sz="2400" dirty="0" smtClean="0"/>
              <a:t>?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“Data-driven” studies:</a:t>
            </a:r>
            <a:r>
              <a:rPr lang="en-US" sz="2800" dirty="0" smtClean="0"/>
              <a:t> </a:t>
            </a:r>
          </a:p>
          <a:p>
            <a:pPr lvl="1"/>
            <a:r>
              <a:rPr lang="en-US" sz="2000" dirty="0" smtClean="0"/>
              <a:t>H</a:t>
            </a:r>
            <a:r>
              <a:rPr lang="en-US" sz="2000" dirty="0" smtClean="0"/>
              <a:t>ow </a:t>
            </a:r>
            <a:r>
              <a:rPr lang="en-US" sz="2000" dirty="0" smtClean="0"/>
              <a:t>are we going to get/verify trigger efficiency and bias?</a:t>
            </a:r>
            <a:r>
              <a:rPr lang="en-US" sz="2000" dirty="0" smtClean="0"/>
              <a:t> </a:t>
            </a:r>
          </a:p>
          <a:p>
            <a:pPr lvl="2"/>
            <a:r>
              <a:rPr lang="en-US" sz="1600" dirty="0" smtClean="0"/>
              <a:t>Work together with trigger slices as much as possible (a few good examples!)</a:t>
            </a:r>
          </a:p>
          <a:p>
            <a:pPr lvl="1"/>
            <a:r>
              <a:rPr lang="en-US" sz="2000" dirty="0" smtClean="0"/>
              <a:t>How are we going to verify the performance of reconstruction algorithms? What triggers do we need for this? Are we missing something?</a:t>
            </a:r>
          </a:p>
          <a:p>
            <a:pPr lvl="1"/>
            <a:r>
              <a:rPr lang="en-US" sz="2000" dirty="0" smtClean="0"/>
              <a:t>How are we going to normalize our data samples (and compare with Monte Carlo)? Can we calculate the luminosity if we’re using a combination of triggers? </a:t>
            </a:r>
          </a:p>
          <a:p>
            <a:pPr lvl="2"/>
            <a:r>
              <a:rPr lang="en-US" sz="1800" dirty="0" smtClean="0"/>
              <a:t>Again, see Marjorie Shapiro’s talk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Higgs WG meeting 18 Jan. 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901A4-62D3-7D43-A162-E09C0D5E842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"/>
            <a:ext cx="7620000" cy="2895600"/>
          </a:xfrm>
          <a:effectLst>
            <a:outerShdw blurRad="177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pPr>
              <a:buNone/>
            </a:pPr>
            <a:r>
              <a:rPr lang="en-US" dirty="0" smtClean="0"/>
              <a:t>What (else) are </a:t>
            </a:r>
            <a:r>
              <a:rPr lang="en-US" dirty="0" smtClean="0"/>
              <a:t>we missing?</a:t>
            </a:r>
            <a:endParaRPr lang="en-US" dirty="0" smtClean="0"/>
          </a:p>
          <a:p>
            <a:pPr>
              <a:buNone/>
            </a:pPr>
            <a:r>
              <a:rPr lang="en-US" sz="2000" dirty="0" smtClean="0"/>
              <a:t>Also, we lack </a:t>
            </a:r>
            <a:r>
              <a:rPr lang="en-US" sz="2000" dirty="0" smtClean="0"/>
              <a:t>information on some channels </a:t>
            </a:r>
          </a:p>
          <a:p>
            <a:r>
              <a:rPr lang="en-US" sz="2000" dirty="0" smtClean="0"/>
              <a:t>VBF Invisible Higgs: MET and forward jets?</a:t>
            </a:r>
          </a:p>
          <a:p>
            <a:r>
              <a:rPr lang="en-US" sz="2000" dirty="0" err="1" smtClean="0"/>
              <a:t>ttH</a:t>
            </a:r>
            <a:r>
              <a:rPr lang="en-US" sz="2000" dirty="0" smtClean="0"/>
              <a:t>: all-</a:t>
            </a:r>
            <a:r>
              <a:rPr lang="en-US" sz="2000" dirty="0" err="1" smtClean="0"/>
              <a:t>hadronic</a:t>
            </a:r>
            <a:r>
              <a:rPr lang="en-US" sz="2000" dirty="0" smtClean="0"/>
              <a:t> channel trigger?</a:t>
            </a:r>
          </a:p>
          <a:p>
            <a:r>
              <a:rPr lang="en-US" sz="2000" dirty="0" smtClean="0"/>
              <a:t>WH/ZH: </a:t>
            </a:r>
          </a:p>
          <a:p>
            <a:pPr lvl="1"/>
            <a:r>
              <a:rPr lang="en-US" sz="2000" dirty="0" smtClean="0"/>
              <a:t>WH-&gt;</a:t>
            </a:r>
            <a:r>
              <a:rPr lang="en-US" sz="2000" dirty="0" err="1" smtClean="0"/>
              <a:t>lnu</a:t>
            </a:r>
            <a:r>
              <a:rPr lang="en-US" sz="2000" dirty="0" smtClean="0"/>
              <a:t> bb and ZH-&gt;</a:t>
            </a:r>
            <a:r>
              <a:rPr lang="en-US" sz="2000" dirty="0" err="1" smtClean="0"/>
              <a:t>l+l</a:t>
            </a:r>
            <a:r>
              <a:rPr lang="en-US" sz="2000" dirty="0" smtClean="0"/>
              <a:t>- bb: lepton triggers (preliminary</a:t>
            </a:r>
            <a:r>
              <a:rPr lang="en-US" sz="2000" dirty="0" smtClean="0"/>
              <a:t> study)</a:t>
            </a:r>
          </a:p>
          <a:p>
            <a:pPr lvl="1"/>
            <a:r>
              <a:rPr lang="en-US" sz="2000" dirty="0" smtClean="0"/>
              <a:t>ZH-&gt;</a:t>
            </a:r>
            <a:r>
              <a:rPr lang="en-US" sz="2000" dirty="0" err="1" smtClean="0"/>
              <a:t>nunu</a:t>
            </a:r>
            <a:r>
              <a:rPr lang="en-US" sz="2000" dirty="0" smtClean="0"/>
              <a:t> bb: large MET&gt;100 </a:t>
            </a:r>
            <a:r>
              <a:rPr lang="en-US" sz="2000" dirty="0" err="1" smtClean="0"/>
              <a:t>GeV</a:t>
            </a:r>
            <a:r>
              <a:rPr lang="en-US" sz="2000" dirty="0" smtClean="0"/>
              <a:t> (preliminary plan</a:t>
            </a:r>
            <a:r>
              <a:rPr lang="en-US" sz="2000" dirty="0" smtClean="0"/>
              <a:t>)</a:t>
            </a:r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Higgs WG meeting 18 Jan. 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901A4-62D3-7D43-A162-E09C0D5E842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3200400"/>
            <a:ext cx="3479150" cy="3155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200400"/>
            <a:ext cx="3306390" cy="30162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5400000">
            <a:off x="7385566" y="4577834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Giacinto</a:t>
            </a:r>
            <a:r>
              <a:rPr lang="en-US" dirty="0" smtClean="0"/>
              <a:t> </a:t>
            </a:r>
            <a:r>
              <a:rPr lang="en-US" dirty="0" err="1" smtClean="0"/>
              <a:t>Piacquadio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Big </a:t>
            </a:r>
            <a:r>
              <a:rPr lang="en-US" sz="2400" dirty="0" smtClean="0"/>
              <a:t>THANK </a:t>
            </a:r>
            <a:r>
              <a:rPr lang="en-US" sz="2400" dirty="0" smtClean="0"/>
              <a:t>YOU</a:t>
            </a:r>
            <a:r>
              <a:rPr lang="en-US" sz="2400" dirty="0" smtClean="0"/>
              <a:t> t</a:t>
            </a:r>
            <a:r>
              <a:rPr lang="en-US" sz="2400" dirty="0" smtClean="0"/>
              <a:t>o Higgs group for a job well done</a:t>
            </a:r>
          </a:p>
          <a:p>
            <a:r>
              <a:rPr lang="en-US" sz="2400" dirty="0" smtClean="0"/>
              <a:t>Next steps for Higgs group: </a:t>
            </a:r>
          </a:p>
          <a:p>
            <a:pPr lvl="1"/>
            <a:r>
              <a:rPr lang="en-US" sz="2000" dirty="0" smtClean="0"/>
              <a:t>C</a:t>
            </a:r>
            <a:r>
              <a:rPr lang="en-US" sz="2000" dirty="0" smtClean="0"/>
              <a:t>ontinue to build on work done and plan ahead for use </a:t>
            </a:r>
            <a:r>
              <a:rPr lang="en-US" sz="2000" dirty="0" smtClean="0"/>
              <a:t>of trigger in</a:t>
            </a:r>
            <a:r>
              <a:rPr lang="en-US" sz="2000" dirty="0" smtClean="0"/>
              <a:t> physics analysis of 2009 run</a:t>
            </a:r>
          </a:p>
          <a:p>
            <a:pPr lvl="1"/>
            <a:r>
              <a:rPr lang="en-US" sz="2000" dirty="0" smtClean="0"/>
              <a:t>How are analyses going to use real </a:t>
            </a:r>
            <a:r>
              <a:rPr lang="en-US" sz="2000" smtClean="0"/>
              <a:t>data from 2009?</a:t>
            </a:r>
            <a:endParaRPr lang="en-US" sz="2000" dirty="0" smtClean="0"/>
          </a:p>
          <a:p>
            <a:pPr lvl="1"/>
            <a:r>
              <a:rPr lang="en-US" sz="2000" dirty="0" smtClean="0"/>
              <a:t>Fill the “holes” – some channels don’t have good estimates </a:t>
            </a:r>
            <a:r>
              <a:rPr lang="en-US" sz="2000" dirty="0" smtClean="0"/>
              <a:t>of trigger performance</a:t>
            </a:r>
            <a:endParaRPr lang="en-US" sz="2000" dirty="0" smtClean="0"/>
          </a:p>
          <a:p>
            <a:r>
              <a:rPr lang="en-US" sz="2400" dirty="0" smtClean="0"/>
              <a:t>Workshop was very exciting, busy and productive: planning for first month of new run is ±clear; need to </a:t>
            </a:r>
            <a:r>
              <a:rPr lang="en-US" sz="2400" dirty="0" smtClean="0"/>
              <a:t>plan beyond </a:t>
            </a:r>
            <a:r>
              <a:rPr lang="en-US" sz="2400" dirty="0" smtClean="0"/>
              <a:t>that</a:t>
            </a:r>
          </a:p>
          <a:p>
            <a:r>
              <a:rPr lang="en-US" sz="2400" dirty="0" smtClean="0"/>
              <a:t>More info:</a:t>
            </a:r>
          </a:p>
          <a:p>
            <a:pPr lvl="1"/>
            <a:r>
              <a:rPr lang="en-US" sz="2000" dirty="0" smtClean="0"/>
              <a:t>Workshop agenda: </a:t>
            </a:r>
            <a:r>
              <a:rPr lang="en-US" sz="1100" dirty="0" smtClean="0">
                <a:hlinkClick r:id="rId2"/>
              </a:rPr>
              <a:t>http://indico.cern.ch/conferenceOtherViews.py?view=standard&amp;confId=</a:t>
            </a:r>
            <a:r>
              <a:rPr lang="en-US" sz="1100" dirty="0" smtClean="0">
                <a:hlinkClick r:id="rId2"/>
              </a:rPr>
              <a:t>44626</a:t>
            </a:r>
            <a:r>
              <a:rPr lang="en-US" sz="1100" dirty="0" smtClean="0"/>
              <a:t> </a:t>
            </a:r>
          </a:p>
          <a:p>
            <a:pPr lvl="1"/>
            <a:r>
              <a:rPr lang="en-US" sz="2000" dirty="0" smtClean="0"/>
              <a:t>Workshop conclusions will be written up</a:t>
            </a:r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Higgs WG meeting 18 Jan. 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901A4-62D3-7D43-A162-E09C0D5E842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0"/>
            <a:ext cx="9159266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362200"/>
          </a:xfrm>
          <a:solidFill>
            <a:schemeClr val="bg1">
              <a:alpha val="70000"/>
            </a:schemeClr>
          </a:solidFill>
          <a:effectLst>
            <a:outerShdw blurRad="479425" dist="508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pPr algn="ctr">
              <a:buNone/>
            </a:pPr>
            <a:r>
              <a:rPr lang="en-US" sz="2800" dirty="0" smtClean="0"/>
              <a:t>There was lots of input  from the Higgs group; summarized in: </a:t>
            </a:r>
            <a:r>
              <a:rPr lang="en-US" sz="1200" dirty="0" smtClean="0">
                <a:hlinkClick r:id="rId3"/>
              </a:rPr>
              <a:t>http://indico.cern.ch/materialDisplay.py?contribId=0&amp;materialId=slides&amp;confId=50993</a:t>
            </a:r>
            <a:r>
              <a:rPr lang="en-US" sz="1200" dirty="0" smtClean="0"/>
              <a:t> </a:t>
            </a:r>
            <a:endParaRPr lang="en-US" sz="2800" dirty="0" smtClean="0"/>
          </a:p>
          <a:p>
            <a:pPr algn="ctr">
              <a:buNone/>
            </a:pPr>
            <a:r>
              <a:rPr lang="en-US" sz="2800" dirty="0" smtClean="0"/>
              <a:t>This was very well received and appreciated</a:t>
            </a:r>
          </a:p>
          <a:p>
            <a:pPr algn="ctr">
              <a:buNone/>
            </a:pPr>
            <a:r>
              <a:rPr lang="en-US" sz="4000" dirty="0" smtClean="0"/>
              <a:t>THANK YOU!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16675"/>
            <a:ext cx="1447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Ricardo </a:t>
            </a:r>
            <a:r>
              <a:rPr lang="en-US" dirty="0" err="1" smtClean="0"/>
              <a:t>Gonçalo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Higgs WG meeting 18 Jan. 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901A4-62D3-7D43-A162-E09C0D5E842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915400" cy="5959475"/>
          </a:xfrm>
        </p:spPr>
        <p:txBody>
          <a:bodyPr/>
          <a:lstStyle/>
          <a:p>
            <a:r>
              <a:rPr lang="en-US" sz="2400" dirty="0" smtClean="0"/>
              <a:t>This talk: won’t repeat the workshop summary – see G. </a:t>
            </a:r>
            <a:r>
              <a:rPr lang="en-US" sz="2400" dirty="0" err="1" smtClean="0"/>
              <a:t>Brooijmans</a:t>
            </a:r>
            <a:r>
              <a:rPr lang="en-US" sz="2400" dirty="0" smtClean="0"/>
              <a:t> talk yesterday: </a:t>
            </a:r>
            <a:r>
              <a:rPr lang="en-US" sz="1600" dirty="0" smtClean="0">
                <a:hlinkClick r:id="rId2"/>
              </a:rPr>
              <a:t>http://indico.cern.ch/conferenceDisplay.py?confId=47254#2009-02-17</a:t>
            </a:r>
            <a:r>
              <a:rPr lang="en-US" sz="1600" dirty="0" smtClean="0"/>
              <a:t> </a:t>
            </a:r>
            <a:endParaRPr lang="en-US" sz="2400" dirty="0" smtClean="0"/>
          </a:p>
          <a:p>
            <a:pPr lvl="1"/>
            <a:r>
              <a:rPr lang="en-US" sz="2000" dirty="0" smtClean="0"/>
              <a:t>Instead will try to look ahead to the Higgs trigger issues for the next </a:t>
            </a:r>
            <a:r>
              <a:rPr lang="en-US" sz="2000" dirty="0" smtClean="0"/>
              <a:t>year</a:t>
            </a:r>
          </a:p>
          <a:p>
            <a:pPr lvl="1"/>
            <a:r>
              <a:rPr lang="en-US" sz="2000" dirty="0" smtClean="0"/>
              <a:t>Won’t go into details: too much would be specific information</a:t>
            </a:r>
            <a:endParaRPr lang="en-US" sz="2000" dirty="0" smtClean="0"/>
          </a:p>
          <a:p>
            <a:pPr lvl="1"/>
            <a:endParaRPr lang="en-US" sz="2000" dirty="0" smtClean="0"/>
          </a:p>
          <a:p>
            <a:r>
              <a:rPr lang="en-US" sz="2400" dirty="0" smtClean="0"/>
              <a:t>The assumed scenario was a 1-2 months run followed by a long shutdown: this conditioned the discussions to some extent</a:t>
            </a:r>
            <a:endParaRPr lang="en-US" sz="2000" dirty="0" smtClean="0"/>
          </a:p>
          <a:p>
            <a:endParaRPr lang="en-US" sz="2400" dirty="0" smtClean="0"/>
          </a:p>
          <a:p>
            <a:r>
              <a:rPr lang="en-US" sz="2400" dirty="0" smtClean="0"/>
              <a:t>Current scenario includes this period but significantly expands it – see S. Meyers’ talk on Monday: </a:t>
            </a:r>
            <a:r>
              <a:rPr lang="en-US" sz="1800" dirty="0" smtClean="0">
                <a:hlinkClick r:id="rId3"/>
              </a:rPr>
              <a:t>http://indico.cern.ch/conferenceDisplay.py?confId=47254#2009-02-16</a:t>
            </a:r>
            <a:r>
              <a:rPr lang="en-US" sz="1800" dirty="0" smtClean="0"/>
              <a:t>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Higgs WG </a:t>
            </a:r>
            <a:r>
              <a:rPr lang="en-US" sz="2400" dirty="0" smtClean="0"/>
              <a:t>contributions </a:t>
            </a:r>
            <a:r>
              <a:rPr lang="en-US" sz="2400" dirty="0" smtClean="0"/>
              <a:t>to the workshop are important for guiding analysis plans for the coming year! Especially given the new running plans for </a:t>
            </a:r>
            <a:r>
              <a:rPr lang="en-US" sz="2400" dirty="0" smtClean="0"/>
              <a:t>2009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Higgs WG meeting 18 Jan. 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901A4-62D3-7D43-A162-E09C0D5E842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dirty="0" smtClean="0"/>
              <a:t>LHC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990599"/>
            <a:ext cx="8296835" cy="2133601"/>
          </a:xfrm>
        </p:spPr>
        <p:txBody>
          <a:bodyPr/>
          <a:lstStyle/>
          <a:p>
            <a:r>
              <a:rPr lang="en-US" sz="2000" dirty="0" smtClean="0"/>
              <a:t>Plans for 2009 mean that this will (finally!) be a physics run</a:t>
            </a:r>
          </a:p>
          <a:p>
            <a:r>
              <a:rPr lang="en-US" sz="2000" dirty="0" smtClean="0"/>
              <a:t>But before we get there, need to commission detector and trigger until we are taking physics-quality data</a:t>
            </a:r>
          </a:p>
          <a:p>
            <a:r>
              <a:rPr lang="en-US" sz="2000" dirty="0" smtClean="0"/>
              <a:t>Expect competition between running with stable detector and trigger needed for physics and frequent changes for testing/calibrating/fixing problems in detector and trigger</a:t>
            </a:r>
          </a:p>
        </p:txBody>
      </p:sp>
      <p:sp useBgFill="1"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52400" y="3244850"/>
            <a:ext cx="3276599" cy="3232150"/>
          </a:xfrm>
          <a:ln>
            <a:solidFill>
              <a:schemeClr val="tx1"/>
            </a:solidFill>
          </a:ln>
          <a:effectLst>
            <a:outerShdw blurRad="206375" dist="76200" dir="2700000" algn="tl" rotWithShape="0">
              <a:schemeClr val="bg1">
                <a:lumMod val="50000"/>
                <a:alpha val="43000"/>
              </a:schemeClr>
            </a:outerShdw>
          </a:effectLst>
        </p:spPr>
        <p:txBody>
          <a:bodyPr/>
          <a:lstStyle/>
          <a:p>
            <a:pPr>
              <a:buNone/>
            </a:pPr>
            <a:r>
              <a:rPr lang="en-US" sz="2000" dirty="0" smtClean="0"/>
              <a:t>Plans: </a:t>
            </a:r>
          </a:p>
          <a:p>
            <a:r>
              <a:rPr lang="en-US" sz="1800" dirty="0" smtClean="0"/>
              <a:t>Start operation in Sep/Oct, and run at 5TeV/beam during winter to get &gt;200pb</a:t>
            </a:r>
            <a:r>
              <a:rPr lang="en-US" sz="1800" baseline="30000" dirty="0" smtClean="0"/>
              <a:t>-1</a:t>
            </a:r>
          </a:p>
          <a:p>
            <a:pPr>
              <a:buFont typeface="+mj-lt"/>
              <a:buAutoNum type="arabicPeriod"/>
            </a:pPr>
            <a:r>
              <a:rPr lang="en-US" sz="1800" dirty="0" smtClean="0"/>
              <a:t>First 100 days to get ~100pb</a:t>
            </a:r>
            <a:r>
              <a:rPr lang="en-US" sz="1800" baseline="30000" dirty="0" smtClean="0"/>
              <a:t>-1</a:t>
            </a:r>
          </a:p>
          <a:p>
            <a:pPr>
              <a:buFont typeface="+mj-lt"/>
              <a:buAutoNum type="arabicPeriod"/>
            </a:pPr>
            <a:r>
              <a:rPr lang="en-US" sz="1800" dirty="0" smtClean="0"/>
              <a:t>Start at L=5x10</a:t>
            </a:r>
            <a:r>
              <a:rPr lang="en-US" sz="1800" baseline="30000" dirty="0" smtClean="0"/>
              <a:t>31</a:t>
            </a:r>
            <a:r>
              <a:rPr lang="en-US" sz="1800" dirty="0" smtClean="0"/>
              <a:t> cm</a:t>
            </a:r>
            <a:r>
              <a:rPr lang="en-US" sz="1800" baseline="30000" dirty="0" smtClean="0"/>
              <a:t>-2</a:t>
            </a:r>
            <a:r>
              <a:rPr lang="en-US" sz="1800" dirty="0" smtClean="0"/>
              <a:t>s</a:t>
            </a:r>
            <a:r>
              <a:rPr lang="en-US" sz="1800" baseline="30000" dirty="0" smtClean="0"/>
              <a:t>-1</a:t>
            </a:r>
            <a:r>
              <a:rPr lang="en-US" sz="1800" dirty="0" smtClean="0"/>
              <a:t> </a:t>
            </a:r>
          </a:p>
          <a:p>
            <a:pPr>
              <a:buFont typeface="+mj-lt"/>
              <a:buAutoNum type="arabicPeriod"/>
            </a:pPr>
            <a:r>
              <a:rPr lang="en-US" sz="1800" dirty="0" smtClean="0"/>
              <a:t>Go to L=2x10</a:t>
            </a:r>
            <a:r>
              <a:rPr lang="en-US" sz="1800" baseline="30000" dirty="0" smtClean="0"/>
              <a:t>32</a:t>
            </a:r>
            <a:r>
              <a:rPr lang="en-US" sz="1800" dirty="0" smtClean="0"/>
              <a:t> cm</a:t>
            </a:r>
            <a:r>
              <a:rPr lang="en-US" sz="1800" baseline="30000" dirty="0" smtClean="0"/>
              <a:t>-2</a:t>
            </a:r>
            <a:r>
              <a:rPr lang="en-US" sz="1800" dirty="0" smtClean="0"/>
              <a:t>s</a:t>
            </a:r>
            <a:r>
              <a:rPr lang="en-US" sz="1800" baseline="30000" dirty="0" smtClean="0"/>
              <a:t>-1</a:t>
            </a:r>
            <a:r>
              <a:rPr lang="en-US" sz="1800" dirty="0" smtClean="0"/>
              <a:t> </a:t>
            </a:r>
          </a:p>
          <a:p>
            <a:pPr>
              <a:buFont typeface="+mj-lt"/>
              <a:buAutoNum type="arabicPeriod"/>
            </a:pPr>
            <a:r>
              <a:rPr lang="en-US" sz="1800" dirty="0" smtClean="0"/>
              <a:t>Gather another ~200pb</a:t>
            </a:r>
            <a:r>
              <a:rPr lang="en-US" sz="1800" baseline="30000" dirty="0" smtClean="0"/>
              <a:t>-1</a:t>
            </a:r>
          </a:p>
          <a:p>
            <a:pPr>
              <a:buFont typeface="+mj-lt"/>
              <a:buAutoNum type="arabicPeriod"/>
            </a:pPr>
            <a:r>
              <a:rPr lang="en-US" sz="1800" dirty="0" smtClean="0"/>
              <a:t>Run heavy 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Higgs WG meeting 18 Jan. 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901A4-62D3-7D43-A162-E09C0D5E842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3200400"/>
            <a:ext cx="546847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7525870" y="598701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S.Myers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/>
          <a:lstStyle/>
          <a:p>
            <a:r>
              <a:rPr lang="en-US" dirty="0" smtClean="0"/>
              <a:t>Trigger commissioning plans -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52578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Phase 1 </a:t>
            </a:r>
            <a:r>
              <a:rPr lang="en-US" sz="2000" dirty="0" smtClean="0">
                <a:sym typeface="Symbol" charset="2"/>
              </a:rPr>
              <a:t>– phase already exercised in 2008</a:t>
            </a:r>
            <a:r>
              <a:rPr lang="en-US" sz="2000" dirty="0" smtClean="0"/>
              <a:t>:</a:t>
            </a:r>
          </a:p>
          <a:p>
            <a:pPr lvl="1" algn="just">
              <a:lnSpc>
                <a:spcPct val="90000"/>
              </a:lnSpc>
            </a:pPr>
            <a:r>
              <a:rPr lang="en-US" sz="1800" dirty="0" smtClean="0"/>
              <a:t>HLT not doing any selection but streaming according to L1 trigger type</a:t>
            </a:r>
          </a:p>
          <a:p>
            <a:pPr lvl="1" algn="just">
              <a:lnSpc>
                <a:spcPct val="90000"/>
              </a:lnSpc>
            </a:pPr>
            <a:r>
              <a:rPr lang="en-US" sz="1800" dirty="0" smtClean="0"/>
              <a:t>Output rate is adjusted by changing L1 pre-scales</a:t>
            </a:r>
            <a:endParaRPr lang="en-US" sz="2000" dirty="0" smtClean="0"/>
          </a:p>
          <a:p>
            <a:pPr algn="just">
              <a:lnSpc>
                <a:spcPct val="90000"/>
              </a:lnSpc>
            </a:pPr>
            <a:r>
              <a:rPr lang="en-US" sz="2000" dirty="0" smtClean="0">
                <a:solidFill>
                  <a:srgbClr val="FF6600"/>
                </a:solidFill>
              </a:rPr>
              <a:t>Phase 2</a:t>
            </a:r>
            <a:r>
              <a:rPr lang="en-US" sz="2000" dirty="0" smtClean="0"/>
              <a:t>:</a:t>
            </a:r>
          </a:p>
          <a:p>
            <a:pPr lvl="1" algn="just">
              <a:lnSpc>
                <a:spcPct val="90000"/>
              </a:lnSpc>
            </a:pPr>
            <a:r>
              <a:rPr lang="en-US" sz="1800" dirty="0" smtClean="0"/>
              <a:t>HLT in pass-through mode streaming according to L1 trigger type</a:t>
            </a:r>
          </a:p>
          <a:p>
            <a:pPr lvl="1" algn="just">
              <a:lnSpc>
                <a:spcPct val="90000"/>
              </a:lnSpc>
            </a:pPr>
            <a:r>
              <a:rPr lang="en-US" sz="1800" dirty="0" smtClean="0"/>
              <a:t>Output rate is adjusted by changing L1 and HLT pre-scales (streams)</a:t>
            </a:r>
            <a:endParaRPr lang="en-US" sz="2000" dirty="0" smtClean="0"/>
          </a:p>
          <a:p>
            <a:pPr algn="just">
              <a:lnSpc>
                <a:spcPct val="90000"/>
              </a:lnSpc>
            </a:pPr>
            <a:r>
              <a:rPr lang="en-US" sz="2000" dirty="0" smtClean="0">
                <a:solidFill>
                  <a:srgbClr val="008000"/>
                </a:solidFill>
              </a:rPr>
              <a:t>Phase 3 </a:t>
            </a:r>
            <a:r>
              <a:rPr lang="en-US" sz="2000" dirty="0" smtClean="0">
                <a:sym typeface="Symbol" charset="2"/>
              </a:rPr>
              <a:t>– e</a:t>
            </a:r>
            <a:r>
              <a:rPr lang="en-US" sz="2000" dirty="0" smtClean="0"/>
              <a:t>xercised for triggering cosmic rays in 2008:</a:t>
            </a:r>
          </a:p>
          <a:p>
            <a:pPr lvl="1" algn="just">
              <a:lnSpc>
                <a:spcPct val="90000"/>
              </a:lnSpc>
            </a:pPr>
            <a:r>
              <a:rPr lang="en-US" sz="1800" dirty="0" smtClean="0"/>
              <a:t>Only when the need arises (i.e. output rate to Tier0 too high):</a:t>
            </a:r>
          </a:p>
          <a:p>
            <a:pPr lvl="2" algn="just">
              <a:lnSpc>
                <a:spcPct val="90000"/>
              </a:lnSpc>
            </a:pPr>
            <a:r>
              <a:rPr lang="en-US" sz="1800" dirty="0" smtClean="0"/>
              <a:t>The HLT in active mode in a controlled and simple way first</a:t>
            </a:r>
          </a:p>
          <a:p>
            <a:pPr lvl="1" algn="just">
              <a:lnSpc>
                <a:spcPct val="90000"/>
              </a:lnSpc>
            </a:pPr>
            <a:r>
              <a:rPr lang="en-US" sz="1800" dirty="0" smtClean="0"/>
              <a:t>Output rate is adjusted by changing L1 and HLT pre-scales</a:t>
            </a:r>
          </a:p>
          <a:p>
            <a:pPr algn="just">
              <a:lnSpc>
                <a:spcPct val="90000"/>
              </a:lnSpc>
            </a:pPr>
            <a:endParaRPr lang="en-US" sz="2000" dirty="0" smtClean="0"/>
          </a:p>
          <a:p>
            <a:pPr algn="just">
              <a:lnSpc>
                <a:spcPct val="90000"/>
              </a:lnSpc>
            </a:pPr>
            <a:r>
              <a:rPr lang="en-US" sz="2000" dirty="0" smtClean="0"/>
              <a:t>Essential to use initial phases to:</a:t>
            </a:r>
          </a:p>
          <a:p>
            <a:pPr lvl="1" algn="just">
              <a:lnSpc>
                <a:spcPct val="90000"/>
              </a:lnSpc>
            </a:pPr>
            <a:r>
              <a:rPr lang="en-US" sz="1600" dirty="0" smtClean="0">
                <a:solidFill>
                  <a:srgbClr val="FF0000"/>
                </a:solidFill>
              </a:rPr>
              <a:t>Debug the trigger</a:t>
            </a:r>
            <a:r>
              <a:rPr lang="en-US" sz="1600" dirty="0" smtClean="0"/>
              <a:t> - verify every part of the DAQ chain; </a:t>
            </a:r>
            <a:r>
              <a:rPr lang="en-US" sz="1600" dirty="0" smtClean="0"/>
              <a:t>study </a:t>
            </a:r>
            <a:r>
              <a:rPr lang="en-US" sz="1600" dirty="0" smtClean="0"/>
              <a:t>HLT selection performance and bias</a:t>
            </a:r>
          </a:p>
          <a:p>
            <a:pPr lvl="1" algn="just">
              <a:lnSpc>
                <a:spcPct val="90000"/>
              </a:lnSpc>
            </a:pPr>
            <a:r>
              <a:rPr lang="en-US" sz="1600" dirty="0" smtClean="0"/>
              <a:t>Gather (as much as possible) </a:t>
            </a:r>
            <a:r>
              <a:rPr lang="en-US" sz="1600" dirty="0" smtClean="0">
                <a:solidFill>
                  <a:srgbClr val="008000"/>
                </a:solidFill>
              </a:rPr>
              <a:t>unbiased data </a:t>
            </a:r>
            <a:r>
              <a:rPr lang="en-US" sz="1600" dirty="0" smtClean="0"/>
              <a:t>for evaluating trigger/reconstruction bias</a:t>
            </a:r>
          </a:p>
          <a:p>
            <a:pPr lvl="1" algn="just">
              <a:lnSpc>
                <a:spcPct val="90000"/>
              </a:lnSpc>
            </a:pPr>
            <a:r>
              <a:rPr lang="en-US" sz="1600" dirty="0" smtClean="0"/>
              <a:t>Provide </a:t>
            </a:r>
            <a:r>
              <a:rPr lang="en-US" sz="1600" dirty="0" smtClean="0">
                <a:solidFill>
                  <a:srgbClr val="0000FF"/>
                </a:solidFill>
              </a:rPr>
              <a:t>data for detector calibration</a:t>
            </a:r>
          </a:p>
          <a:p>
            <a:pPr lvl="1" algn="just">
              <a:lnSpc>
                <a:spcPct val="90000"/>
              </a:lnSpc>
            </a:pPr>
            <a:r>
              <a:rPr lang="en-US" sz="1600" dirty="0" smtClean="0"/>
              <a:t>Last, but definitely not least: react </a:t>
            </a:r>
            <a:r>
              <a:rPr lang="en-US" sz="1600" dirty="0" smtClean="0">
                <a:solidFill>
                  <a:srgbClr val="FF0000"/>
                </a:solidFill>
              </a:rPr>
              <a:t>to unexpected problems</a:t>
            </a:r>
            <a:endParaRPr lang="en-US" sz="2000" dirty="0" smtClean="0"/>
          </a:p>
          <a:p>
            <a:pPr algn="just">
              <a:lnSpc>
                <a:spcPct val="90000"/>
              </a:lnSpc>
            </a:pPr>
            <a:endParaRPr lang="en-US" sz="1400" dirty="0" smtClean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Higgs WG meeting 18 Jan. 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901A4-62D3-7D43-A162-E09C0D5E842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dirty="0" smtClean="0"/>
              <a:t>Trigger commissioning plans -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3200400" cy="3657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 smtClean="0"/>
              <a:t>As we move from commissioning to physics running, </a:t>
            </a:r>
            <a:r>
              <a:rPr lang="en-US" sz="1800" b="1" dirty="0" smtClean="0"/>
              <a:t>stability </a:t>
            </a:r>
            <a:r>
              <a:rPr lang="en-US" sz="1800" dirty="0" smtClean="0"/>
              <a:t>will become essential</a:t>
            </a:r>
            <a:r>
              <a:rPr lang="en-US" sz="1800" dirty="0" smtClean="0"/>
              <a:t>!</a:t>
            </a:r>
          </a:p>
          <a:p>
            <a:pPr lvl="1"/>
            <a:r>
              <a:rPr lang="en-US" sz="1400" dirty="0" smtClean="0"/>
              <a:t>No frequent code changes or new triggers </a:t>
            </a:r>
          </a:p>
          <a:p>
            <a:pPr lvl="1"/>
            <a:r>
              <a:rPr lang="en-US" sz="1400" dirty="0" smtClean="0"/>
              <a:t>Manage updates: add several changes at once instead of as they come</a:t>
            </a:r>
          </a:p>
          <a:p>
            <a:endParaRPr lang="en-US" sz="1800" dirty="0" smtClean="0"/>
          </a:p>
          <a:p>
            <a:r>
              <a:rPr lang="en-US" sz="1800" dirty="0" smtClean="0"/>
              <a:t>Not optimal for data collection but optimal for analysis</a:t>
            </a:r>
          </a:p>
        </p:txBody>
      </p:sp>
      <p:sp useBgFill="1"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52400" y="4876800"/>
            <a:ext cx="8763000" cy="1479550"/>
          </a:xfrm>
          <a:effectLst>
            <a:outerShdw blurRad="219075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en-US" sz="2000" dirty="0" smtClean="0"/>
              <a:t>Will evolve from commissioning mode (frequent changes to react to problems/satisfy detector requests) to (managed) physics running mode </a:t>
            </a:r>
          </a:p>
          <a:p>
            <a:r>
              <a:rPr lang="en-US" sz="2000" dirty="0" smtClean="0"/>
              <a:t>Menu changes decided in menu coordination according to physics strategy</a:t>
            </a:r>
          </a:p>
          <a:p>
            <a:r>
              <a:rPr lang="en-US" sz="2000" dirty="0" smtClean="0"/>
              <a:t>See talks by Dave Charlton and Chris Bee</a:t>
            </a:r>
            <a:r>
              <a:rPr lang="en-US" sz="2000" dirty="0" smtClean="0"/>
              <a:t> during </a:t>
            </a:r>
            <a:r>
              <a:rPr lang="en-US" sz="2000" dirty="0" smtClean="0"/>
              <a:t>workshop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Higgs WG meeting 18 Jan. 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901A4-62D3-7D43-A162-E09C0D5E842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7" name="Content Placeholder 3" descr="Slide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1123950"/>
            <a:ext cx="4800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06375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Content Placeholder 9" descr="Decision.png"/>
          <p:cNvPicPr>
            <a:picLocks noChangeAspect="1"/>
          </p:cNvPicPr>
          <p:nvPr/>
        </p:nvPicPr>
        <p:blipFill>
          <a:blip r:embed="rId3"/>
          <a:srcRect l="-13969" r="-13969"/>
          <a:stretch>
            <a:fillRect/>
          </a:stretch>
        </p:blipFill>
        <p:spPr bwMode="auto">
          <a:xfrm>
            <a:off x="3124200" y="1143000"/>
            <a:ext cx="6477000" cy="356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/>
          <a:lstStyle/>
          <a:p>
            <a:r>
              <a:rPr lang="en-US" dirty="0" smtClean="0"/>
              <a:t>Some trigger menu issues</a:t>
            </a:r>
            <a:endParaRPr lang="en-US" dirty="0"/>
          </a:p>
        </p:txBody>
      </p:sp>
      <p:sp useBgFill="1"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1447800"/>
            <a:ext cx="8458200" cy="4756150"/>
          </a:xfrm>
          <a:effectLst>
            <a:outerShdw blurRad="219075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en-US" sz="2000" dirty="0" smtClean="0"/>
              <a:t>Online menu will start as a minimal menu with simple signatures and will gradually evolve to the L=10</a:t>
            </a:r>
            <a:r>
              <a:rPr lang="en-US" sz="2000" baseline="30000" dirty="0" smtClean="0"/>
              <a:t>31</a:t>
            </a:r>
            <a:r>
              <a:rPr lang="en-US" sz="2000" dirty="0" smtClean="0"/>
              <a:t> menu we know</a:t>
            </a:r>
          </a:p>
          <a:p>
            <a:r>
              <a:rPr lang="en-US" sz="2000" dirty="0" smtClean="0"/>
              <a:t>Online and offline menus decoupled, at least until we get to “physics mode” </a:t>
            </a:r>
          </a:p>
          <a:p>
            <a:r>
              <a:rPr lang="en-US" sz="2000" dirty="0" smtClean="0"/>
              <a:t>Ongoing work on rationalizing and simplifying menu: not all triggers optimized; not all follow naming convention…</a:t>
            </a:r>
          </a:p>
          <a:p>
            <a:r>
              <a:rPr lang="en-US" sz="2000" dirty="0" smtClean="0"/>
              <a:t>Menu for MC production will need to reflect what was run online: issues such as </a:t>
            </a:r>
            <a:r>
              <a:rPr lang="en-US" sz="2000" dirty="0" err="1" smtClean="0"/>
              <a:t>prescales</a:t>
            </a:r>
            <a:r>
              <a:rPr lang="en-US" sz="2000" dirty="0" smtClean="0"/>
              <a:t> and menu </a:t>
            </a:r>
            <a:r>
              <a:rPr lang="en-US" sz="2000" dirty="0" err="1" smtClean="0"/>
              <a:t>vs</a:t>
            </a:r>
            <a:r>
              <a:rPr lang="en-US" sz="2000" dirty="0" smtClean="0"/>
              <a:t> pileup will be important</a:t>
            </a:r>
          </a:p>
          <a:p>
            <a:r>
              <a:rPr lang="en-US" sz="2000" dirty="0" smtClean="0"/>
              <a:t>Current plan from jet trigger slice is to run HLT in </a:t>
            </a:r>
            <a:r>
              <a:rPr lang="en-US" sz="2000" dirty="0" err="1" smtClean="0"/>
              <a:t>passthrough</a:t>
            </a:r>
            <a:r>
              <a:rPr lang="en-US" sz="2000" dirty="0" smtClean="0"/>
              <a:t> mode while possible   </a:t>
            </a:r>
          </a:p>
          <a:p>
            <a:r>
              <a:rPr lang="en-US" sz="2000" dirty="0" smtClean="0"/>
              <a:t>Likely that there will be an </a:t>
            </a:r>
            <a:r>
              <a:rPr lang="en-US" sz="2000" dirty="0" err="1" smtClean="0"/>
              <a:t>unprescaled</a:t>
            </a:r>
            <a:r>
              <a:rPr lang="en-US" sz="2000" dirty="0" smtClean="0"/>
              <a:t> xe40 missing ET trigger (40GeV) for a limited time</a:t>
            </a:r>
          </a:p>
          <a:p>
            <a:r>
              <a:rPr lang="en-US" sz="2000" dirty="0" smtClean="0"/>
              <a:t>Categories of triggers (helps to read a huge menu…see next slide)</a:t>
            </a:r>
            <a:endParaRPr lang="en-US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Higgs WG meeting 18 Jan. 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EA036-7951-1949-87D2-53D7183D9EE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Higgs WG meeting 18 Jan. 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EA036-7951-1949-87D2-53D7183D9EE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" y="260350"/>
            <a:ext cx="810768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87362"/>
          </a:xfrm>
        </p:spPr>
        <p:txBody>
          <a:bodyPr/>
          <a:lstStyle/>
          <a:p>
            <a:r>
              <a:rPr lang="en-US" dirty="0" smtClean="0"/>
              <a:t>Luminosity and trigger </a:t>
            </a:r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10600" cy="1681654"/>
          </a:xfrm>
        </p:spPr>
        <p:txBody>
          <a:bodyPr/>
          <a:lstStyle/>
          <a:p>
            <a:r>
              <a:rPr lang="en-US" sz="2000" dirty="0" err="1" smtClean="0"/>
              <a:t>Prescales</a:t>
            </a:r>
            <a:r>
              <a:rPr lang="en-US" sz="2000" dirty="0" smtClean="0"/>
              <a:t> and data quality flags can change between luminosity blocks</a:t>
            </a:r>
          </a:p>
          <a:p>
            <a:r>
              <a:rPr lang="en-US" sz="2000" dirty="0" smtClean="0"/>
              <a:t>Need tools to easily:</a:t>
            </a:r>
          </a:p>
          <a:p>
            <a:pPr lvl="1"/>
            <a:r>
              <a:rPr lang="en-US" sz="1600" dirty="0" smtClean="0"/>
              <a:t>Select “good runs” (actually good </a:t>
            </a:r>
            <a:r>
              <a:rPr lang="en-US" sz="1600" dirty="0" err="1" smtClean="0"/>
              <a:t>lumi</a:t>
            </a:r>
            <a:r>
              <a:rPr lang="en-US" sz="1600" dirty="0" smtClean="0"/>
              <a:t> blocks)</a:t>
            </a:r>
            <a:r>
              <a:rPr lang="en-US" sz="1600" dirty="0" smtClean="0"/>
              <a:t> list based </a:t>
            </a:r>
            <a:r>
              <a:rPr lang="en-US" sz="1600" dirty="0" smtClean="0"/>
              <a:t>on quality </a:t>
            </a:r>
            <a:r>
              <a:rPr lang="en-US" sz="1600" dirty="0" smtClean="0"/>
              <a:t>flags and trigger needed</a:t>
            </a:r>
          </a:p>
          <a:p>
            <a:pPr lvl="1"/>
            <a:r>
              <a:rPr lang="en-US" sz="1600" dirty="0" smtClean="0"/>
              <a:t>Calculate integrated luminosity in data analyzed</a:t>
            </a:r>
          </a:p>
          <a:p>
            <a:pPr lvl="1"/>
            <a:r>
              <a:rPr lang="en-US" sz="1600" dirty="0" smtClean="0"/>
              <a:t>See Marjorie Shapiro’s talk today and </a:t>
            </a:r>
            <a:r>
              <a:rPr lang="en-US" sz="1600" dirty="0" err="1" smtClean="0"/>
              <a:t>Joerg</a:t>
            </a:r>
            <a:r>
              <a:rPr lang="en-US" sz="1600" dirty="0" smtClean="0"/>
              <a:t> </a:t>
            </a:r>
            <a:r>
              <a:rPr lang="en-US" sz="1600" dirty="0" err="1" smtClean="0"/>
              <a:t>Stelzer’s</a:t>
            </a:r>
            <a:r>
              <a:rPr lang="en-US" sz="1600" dirty="0" smtClean="0"/>
              <a:t> in plenary yesterday</a:t>
            </a:r>
            <a:endParaRPr lang="en-US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Ricardo </a:t>
            </a:r>
            <a:r>
              <a:rPr lang="en-US" dirty="0" err="1" smtClean="0"/>
              <a:t>Gonçalo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Higgs WG meeting 18 Jan. 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901A4-62D3-7D43-A162-E09C0D5E842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519854"/>
            <a:ext cx="6845300" cy="39571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4190</TotalTime>
  <Words>1392</Words>
  <Application>Microsoft Macintosh PowerPoint</Application>
  <PresentationFormat>On-screen Show (4:3)</PresentationFormat>
  <Paragraphs>142</Paragraphs>
  <Slides>14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News from the Beatenberg Trigger Workshop</vt:lpstr>
      <vt:lpstr>Slide 2</vt:lpstr>
      <vt:lpstr>Introduction</vt:lpstr>
      <vt:lpstr>LHC plans</vt:lpstr>
      <vt:lpstr>Trigger commissioning plans - I</vt:lpstr>
      <vt:lpstr>Trigger commissioning plans - II</vt:lpstr>
      <vt:lpstr>Some trigger menu issues</vt:lpstr>
      <vt:lpstr>Slide 8</vt:lpstr>
      <vt:lpstr>Luminosity and trigger issues</vt:lpstr>
      <vt:lpstr>Where do we stand?…</vt:lpstr>
      <vt:lpstr>Slide 11</vt:lpstr>
      <vt:lpstr>Slide 12</vt:lpstr>
      <vt:lpstr>Slide 13</vt:lpstr>
      <vt:lpstr>Summary</vt:lpstr>
    </vt:vector>
  </TitlesOfParts>
  <Company>Royal Holloway University of London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Ricardo Goncalo</dc:creator>
  <cp:lastModifiedBy>Ricardo Goncalo</cp:lastModifiedBy>
  <cp:revision>83</cp:revision>
  <dcterms:created xsi:type="dcterms:W3CDTF">2009-02-18T12:22:31Z</dcterms:created>
  <dcterms:modified xsi:type="dcterms:W3CDTF">2009-02-18T15:27:56Z</dcterms:modified>
</cp:coreProperties>
</file>