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Default Extension="gif" ContentType="image/gi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5" r:id="rId3"/>
    <p:sldId id="432" r:id="rId4"/>
    <p:sldId id="435" r:id="rId5"/>
    <p:sldId id="433" r:id="rId6"/>
    <p:sldId id="436" r:id="rId7"/>
    <p:sldId id="437" r:id="rId8"/>
    <p:sldId id="439" r:id="rId9"/>
    <p:sldId id="441" r:id="rId10"/>
    <p:sldId id="440" r:id="rId11"/>
    <p:sldId id="43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3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19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80A6E-5F2E-564C-8452-99611736828F}" type="datetimeFigureOut">
              <a:rPr lang="en-US" smtClean="0"/>
              <a:pPr/>
              <a:t>9/9/10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7CEB7-FBC6-4D40-852B-742319F6D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BB3F3-9A64-144F-BF45-063893EB8DD3}" type="datetimeFigureOut">
              <a:rPr lang="en-US" smtClean="0"/>
              <a:pPr/>
              <a:t>9/9/10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41B6D-599B-FC4A-A62D-9C3B1FA60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indico.cern.ch/getFile.py/access?contribId=8&amp;resId=0&amp;materialId=slides&amp;confId=74201" TargetMode="External"/><Relationship Id="rId3" Type="http://schemas.openxmlformats.org/officeDocument/2006/relationships/hyperlink" Target="http://indico.cern.ch/getFile.py/access?contribId=5&amp;sessionId=0&amp;resId=0&amp;materialId=slides&amp;confId=7420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hyperlink" Target="http://indico.cern.ch/getFile.py/access?contribId=10&amp;sessionId=0&amp;resId=0&amp;materialId=slides&amp;confId=74202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hyperlink" Target="http://trigmenu.web.cern.ch/trigmenu/scratch0/15.6.9.22/newEB/testRatesNew_30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rigg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955" y="488556"/>
            <a:ext cx="7584639" cy="1470025"/>
          </a:xfrm>
        </p:spPr>
        <p:txBody>
          <a:bodyPr>
            <a:normAutofit/>
          </a:bodyPr>
          <a:lstStyle/>
          <a:p>
            <a:r>
              <a:rPr lang="en-US" sz="6000" cap="small" dirty="0" smtClean="0">
                <a:solidFill>
                  <a:schemeClr val="bg1"/>
                </a:solidFill>
              </a:rPr>
              <a:t>Higgs Trigger</a:t>
            </a:r>
            <a:r>
              <a:rPr lang="en-US" sz="6000" cap="small" dirty="0" smtClean="0">
                <a:solidFill>
                  <a:schemeClr val="bg1"/>
                </a:solidFill>
              </a:rPr>
              <a:t> Update</a:t>
            </a:r>
            <a:endParaRPr lang="en-US" sz="6000" cap="small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3955" y="5638800"/>
            <a:ext cx="7311639" cy="934312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sz="3765" dirty="0" smtClean="0"/>
              <a:t>Higgs Working Group Meeting –</a:t>
            </a:r>
            <a:r>
              <a:rPr lang="en-US" sz="3765" dirty="0" smtClean="0"/>
              <a:t> 10</a:t>
            </a:r>
            <a:r>
              <a:rPr lang="en-US" sz="3765" baseline="30000" dirty="0" smtClean="0"/>
              <a:t>th</a:t>
            </a:r>
            <a:r>
              <a:rPr lang="en-US" sz="3765" dirty="0" smtClean="0"/>
              <a:t> September </a:t>
            </a:r>
            <a:r>
              <a:rPr lang="en-US" sz="3765" dirty="0" smtClean="0"/>
              <a:t>2010</a:t>
            </a:r>
            <a:endParaRPr lang="en-US" dirty="0" smtClean="0"/>
          </a:p>
          <a:p>
            <a:pPr algn="l"/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– Royal </a:t>
            </a:r>
            <a:r>
              <a:rPr lang="en-US" dirty="0" err="1" smtClean="0"/>
              <a:t>Holoway</a:t>
            </a:r>
            <a:r>
              <a:rPr lang="en-US" dirty="0" smtClean="0"/>
              <a:t> University of London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44" y="225778"/>
            <a:ext cx="8734778" cy="614468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Several possible advantages for: </a:t>
            </a:r>
          </a:p>
          <a:p>
            <a:pPr lvl="1"/>
            <a:r>
              <a:rPr lang="en-US" b="1" dirty="0" smtClean="0"/>
              <a:t>Operation</a:t>
            </a:r>
            <a:r>
              <a:rPr lang="en-US" dirty="0" smtClean="0"/>
              <a:t>: easier to know what </a:t>
            </a:r>
            <a:r>
              <a:rPr lang="en-US" dirty="0" smtClean="0">
                <a:solidFill>
                  <a:srgbClr val="008000"/>
                </a:solidFill>
              </a:rPr>
              <a:t>resources </a:t>
            </a:r>
            <a:r>
              <a:rPr lang="en-US" dirty="0" smtClean="0"/>
              <a:t>will be used/saved by including/excluding correlation group</a:t>
            </a:r>
            <a:r>
              <a:rPr lang="en-US" dirty="0" smtClean="0"/>
              <a:t> </a:t>
            </a:r>
          </a:p>
          <a:p>
            <a:pPr lvl="1"/>
            <a:r>
              <a:rPr lang="en-US" b="1" dirty="0" smtClean="0"/>
              <a:t>Bandwidth: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estimated rate </a:t>
            </a:r>
            <a:r>
              <a:rPr lang="en-US" dirty="0" smtClean="0"/>
              <a:t>savings of </a:t>
            </a:r>
            <a:r>
              <a:rPr lang="en-US" dirty="0" smtClean="0">
                <a:solidFill>
                  <a:srgbClr val="008000"/>
                </a:solidFill>
              </a:rPr>
              <a:t>25Hz in </a:t>
            </a:r>
            <a:r>
              <a:rPr lang="en-US" dirty="0" smtClean="0">
                <a:solidFill>
                  <a:srgbClr val="008000"/>
                </a:solidFill>
              </a:rPr>
              <a:t>200Hz </a:t>
            </a:r>
            <a:r>
              <a:rPr lang="en-US" dirty="0" smtClean="0"/>
              <a:t>– equivalent </a:t>
            </a:r>
            <a:r>
              <a:rPr lang="en-US" dirty="0" smtClean="0"/>
              <a:t>to e.g. all jet </a:t>
            </a:r>
            <a:r>
              <a:rPr lang="en-US" dirty="0" smtClean="0"/>
              <a:t>triggers</a:t>
            </a:r>
          </a:p>
          <a:p>
            <a:pPr lvl="2"/>
            <a:r>
              <a:rPr lang="en-US" dirty="0" smtClean="0"/>
              <a:t>In practice, it would mean that </a:t>
            </a:r>
            <a:r>
              <a:rPr lang="en-US" dirty="0" smtClean="0"/>
              <a:t>some</a:t>
            </a:r>
            <a:r>
              <a:rPr lang="en-US" dirty="0" smtClean="0"/>
              <a:t> resource-hungry chains </a:t>
            </a:r>
            <a:r>
              <a:rPr lang="en-US" dirty="0" smtClean="0"/>
              <a:t>like </a:t>
            </a:r>
            <a:r>
              <a:rPr lang="en-US" dirty="0" err="1" smtClean="0"/>
              <a:t>beamspot</a:t>
            </a:r>
            <a:r>
              <a:rPr lang="en-US" dirty="0" smtClean="0"/>
              <a:t> and</a:t>
            </a:r>
            <a:r>
              <a:rPr lang="en-US" dirty="0" smtClean="0"/>
              <a:t> ID full</a:t>
            </a:r>
            <a:r>
              <a:rPr lang="en-US" dirty="0" smtClean="0"/>
              <a:t>-scan would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continue to be feasible</a:t>
            </a:r>
            <a:r>
              <a:rPr lang="en-US" dirty="0" smtClean="0"/>
              <a:t> (due to caching of event data)</a:t>
            </a:r>
          </a:p>
          <a:p>
            <a:pPr lvl="1"/>
            <a:r>
              <a:rPr lang="en-US" b="1" dirty="0" smtClean="0"/>
              <a:t>Performance </a:t>
            </a:r>
            <a:r>
              <a:rPr lang="en-US" b="1" dirty="0" smtClean="0"/>
              <a:t>studies</a:t>
            </a:r>
            <a:r>
              <a:rPr lang="en-US" dirty="0" smtClean="0"/>
              <a:t>: for bootstrap studies, run on less events to get same statistical uncertainty – by a factor of </a:t>
            </a:r>
            <a:r>
              <a:rPr lang="en-US" dirty="0" err="1" smtClean="0"/>
              <a:t>Prescale(chain</a:t>
            </a:r>
            <a:r>
              <a:rPr lang="en-US" dirty="0" smtClean="0"/>
              <a:t> A) 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Prescale(chain</a:t>
            </a:r>
            <a:r>
              <a:rPr lang="en-US" dirty="0" smtClean="0"/>
              <a:t> B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Also potential </a:t>
            </a:r>
            <a:r>
              <a:rPr lang="en-US" dirty="0" smtClean="0"/>
              <a:t>dangers: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Overlook correlation between 2 chains in analysis</a:t>
            </a:r>
            <a:r>
              <a:rPr lang="en-US" dirty="0" smtClean="0"/>
              <a:t>:</a:t>
            </a:r>
            <a:endParaRPr lang="en-US" dirty="0" smtClean="0"/>
          </a:p>
          <a:p>
            <a:pPr lvl="2"/>
            <a:r>
              <a:rPr lang="en-US" dirty="0" smtClean="0"/>
              <a:t>Simple </a:t>
            </a:r>
            <a:r>
              <a:rPr lang="en-US" dirty="0" err="1" smtClean="0"/>
              <a:t>prescale</a:t>
            </a:r>
            <a:r>
              <a:rPr lang="en-US" dirty="0" smtClean="0"/>
              <a:t> </a:t>
            </a:r>
            <a:r>
              <a:rPr lang="en-US" dirty="0" smtClean="0"/>
              <a:t>de-correlates chains – allows to take events from e.g. mu4 (P=800) and mu6 (P=300) and consider them un-correlated to 1 event in 240000 – would not work with </a:t>
            </a:r>
            <a:r>
              <a:rPr lang="en-US" dirty="0" smtClean="0"/>
              <a:t>CPS</a:t>
            </a:r>
          </a:p>
          <a:p>
            <a:pPr lvl="2"/>
            <a:r>
              <a:rPr lang="en-US" dirty="0" smtClean="0"/>
              <a:t>Depends of course on use case… infinite possibilities for errors if one is not careful</a:t>
            </a:r>
          </a:p>
          <a:p>
            <a:pPr lvl="1"/>
            <a:r>
              <a:rPr lang="en-US" dirty="0" smtClean="0"/>
              <a:t>There are claims that the </a:t>
            </a:r>
            <a:r>
              <a:rPr lang="en-US" dirty="0" err="1" smtClean="0"/>
              <a:t>lumi</a:t>
            </a:r>
            <a:r>
              <a:rPr lang="en-US" dirty="0" smtClean="0"/>
              <a:t> calculation would be </a:t>
            </a:r>
            <a:r>
              <a:rPr lang="en-US" dirty="0" smtClean="0"/>
              <a:t>harder (I can’t see why)</a:t>
            </a:r>
          </a:p>
          <a:p>
            <a:endParaRPr lang="en-US" dirty="0" smtClean="0"/>
          </a:p>
          <a:p>
            <a:r>
              <a:rPr lang="en-US" dirty="0" smtClean="0"/>
              <a:t>More </a:t>
            </a:r>
            <a:r>
              <a:rPr lang="en-US" dirty="0" smtClean="0"/>
              <a:t>info: </a:t>
            </a:r>
          </a:p>
          <a:p>
            <a:pPr lvl="1"/>
            <a:r>
              <a:rPr lang="en-US" sz="2000" dirty="0" smtClean="0">
                <a:hlinkClick r:id="rId2"/>
              </a:rPr>
              <a:t>http://indico.cern.ch/getFile.py/access?contribId=8&amp;resId=0&amp;materialId=slides&amp;confId=74201</a:t>
            </a:r>
            <a:endParaRPr lang="en-US" sz="2000" dirty="0" smtClean="0"/>
          </a:p>
          <a:p>
            <a:pPr lvl="1"/>
            <a:r>
              <a:rPr lang="en-US" sz="2000" dirty="0" smtClean="0">
                <a:hlinkClick r:id="rId3"/>
              </a:rPr>
              <a:t>http://indico.cern.ch/getFile.py/access?contribId=5&amp;sessionId=0&amp;resId=0&amp;materialId=slides&amp;confId=74202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0334"/>
            <a:ext cx="8229600" cy="471311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plan is </a:t>
            </a:r>
            <a:r>
              <a:rPr lang="en-US" dirty="0" smtClean="0"/>
              <a:t>to use CPS</a:t>
            </a:r>
            <a:r>
              <a:rPr lang="en-US" dirty="0" smtClean="0"/>
              <a:t> </a:t>
            </a:r>
            <a:r>
              <a:rPr lang="en-US" u="sng" dirty="0" smtClean="0"/>
              <a:t>only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008000"/>
                </a:solidFill>
              </a:rPr>
              <a:t>monitoring/supporting </a:t>
            </a:r>
            <a:r>
              <a:rPr lang="en-US" dirty="0" smtClean="0"/>
              <a:t>items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Start from (use as case study): </a:t>
            </a:r>
            <a:endParaRPr lang="en-US" dirty="0" smtClean="0"/>
          </a:p>
          <a:p>
            <a:pPr lvl="1"/>
            <a:r>
              <a:rPr lang="en-US" dirty="0" smtClean="0"/>
              <a:t>L1_MU0 (separate mu4, mu6, mu10 groups)</a:t>
            </a:r>
          </a:p>
          <a:p>
            <a:pPr lvl="1"/>
            <a:r>
              <a:rPr lang="en-US" dirty="0" smtClean="0"/>
              <a:t>L1_EM5, L1_EM10, L1_2EM2 </a:t>
            </a:r>
          </a:p>
          <a:p>
            <a:pPr lvl="1"/>
            <a:r>
              <a:rPr lang="en-US" dirty="0" smtClean="0"/>
              <a:t>L1_TAU5 (move all </a:t>
            </a:r>
            <a:r>
              <a:rPr lang="en-US" dirty="0" err="1" smtClean="0"/>
              <a:t>trk</a:t>
            </a:r>
            <a:r>
              <a:rPr lang="en-US" dirty="0" smtClean="0"/>
              <a:t> items to start from L1_TAU5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No </a:t>
            </a:r>
            <a:r>
              <a:rPr lang="en-US" dirty="0" smtClean="0">
                <a:solidFill>
                  <a:srgbClr val="FF0000"/>
                </a:solidFill>
              </a:rPr>
              <a:t>primary/physics items will be included </a:t>
            </a:r>
            <a:r>
              <a:rPr lang="en-US" dirty="0" smtClean="0"/>
              <a:t>in CPS groups except 2e3_medium (J/psi triggers) and xe15/20_noMu (?)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Physis</a:t>
            </a:r>
            <a:r>
              <a:rPr lang="en-US" dirty="0" smtClean="0"/>
              <a:t> groups </a:t>
            </a:r>
            <a:r>
              <a:rPr lang="en-US" dirty="0" smtClean="0">
                <a:solidFill>
                  <a:srgbClr val="008000"/>
                </a:solidFill>
              </a:rPr>
              <a:t>feedback </a:t>
            </a:r>
            <a:r>
              <a:rPr lang="en-US" dirty="0" smtClean="0"/>
              <a:t>being requested to </a:t>
            </a:r>
            <a:r>
              <a:rPr lang="en-US" dirty="0" smtClean="0"/>
              <a:t>cross check CPS groups for physics items once </a:t>
            </a:r>
            <a:r>
              <a:rPr lang="en-US" dirty="0" smtClean="0"/>
              <a:t>created</a:t>
            </a:r>
          </a:p>
          <a:p>
            <a:endParaRPr lang="en-US" dirty="0" smtClean="0"/>
          </a:p>
          <a:p>
            <a:r>
              <a:rPr lang="en-US" sz="6545" dirty="0" smtClean="0"/>
              <a:t>Comments? </a:t>
            </a:r>
            <a:r>
              <a:rPr lang="en-US" sz="6545" dirty="0" err="1" smtClean="0">
                <a:solidFill>
                  <a:srgbClr val="008000"/>
                </a:solidFill>
                <a:sym typeface="Wingdings"/>
              </a:rPr>
              <a:t></a:t>
            </a:r>
            <a:endParaRPr lang="en-US" sz="6545" dirty="0">
              <a:solidFill>
                <a:srgbClr val="008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0"/>
            <a:ext cx="5366911" cy="783695"/>
          </a:xfrm>
        </p:spPr>
        <p:txBody>
          <a:bodyPr/>
          <a:lstStyle/>
          <a:p>
            <a:r>
              <a:rPr lang="en-US" dirty="0" smtClean="0"/>
              <a:t>Higgs Trigger Crew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pic>
        <p:nvPicPr>
          <p:cNvPr id="11" name="Picture 10" descr="trigGan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0170" y="807165"/>
            <a:ext cx="6946900" cy="4610100"/>
          </a:xfrm>
          <a:prstGeom prst="rect">
            <a:avLst/>
          </a:prstGeom>
          <a:effectLst>
            <a:outerShdw blurRad="165100" dist="190500" dir="408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170" y="4094929"/>
            <a:ext cx="3476070" cy="2780856"/>
          </a:xfrm>
          <a:prstGeom prst="rect">
            <a:avLst/>
          </a:prstGeom>
        </p:spPr>
      </p:pic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3183" y="27100"/>
            <a:ext cx="2340817" cy="273867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776" y="733778"/>
            <a:ext cx="8686800" cy="5903031"/>
          </a:xfrm>
          <a:noFill/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Currently in Technical Stop – no stable beams before Tuesday</a:t>
            </a:r>
          </a:p>
          <a:p>
            <a:pPr marL="742950" lvl="2" indent="-342900"/>
            <a:r>
              <a:rPr lang="en-US" dirty="0" smtClean="0"/>
              <a:t>Data-taking </a:t>
            </a:r>
            <a:r>
              <a:rPr lang="en-US" dirty="0" smtClean="0">
                <a:solidFill>
                  <a:srgbClr val="FF0000"/>
                </a:solidFill>
              </a:rPr>
              <a:t>period </a:t>
            </a:r>
            <a:r>
              <a:rPr lang="en-US" dirty="0" smtClean="0">
                <a:solidFill>
                  <a:srgbClr val="FF0000"/>
                </a:solidFill>
              </a:rPr>
              <a:t>G </a:t>
            </a:r>
            <a:r>
              <a:rPr lang="en-US" dirty="0" smtClean="0"/>
              <a:t>will start after technical </a:t>
            </a:r>
            <a:r>
              <a:rPr lang="en-US" dirty="0" smtClean="0"/>
              <a:t>stop</a:t>
            </a:r>
          </a:p>
          <a:p>
            <a:r>
              <a:rPr lang="en-US" dirty="0" smtClean="0"/>
              <a:t>Luminosity reached </a:t>
            </a:r>
            <a:r>
              <a:rPr lang="en-US" dirty="0" smtClean="0">
                <a:solidFill>
                  <a:srgbClr val="008000"/>
                </a:solidFill>
              </a:rPr>
              <a:t>10</a:t>
            </a:r>
            <a:r>
              <a:rPr lang="en-US" baseline="30000" dirty="0" smtClean="0">
                <a:solidFill>
                  <a:srgbClr val="008000"/>
                </a:solidFill>
              </a:rPr>
              <a:t>31</a:t>
            </a:r>
            <a:r>
              <a:rPr lang="en-US" dirty="0" smtClean="0">
                <a:solidFill>
                  <a:srgbClr val="008000"/>
                </a:solidFill>
              </a:rPr>
              <a:t> cm</a:t>
            </a:r>
            <a:r>
              <a:rPr lang="en-US" baseline="30000" dirty="0" smtClean="0">
                <a:solidFill>
                  <a:srgbClr val="008000"/>
                </a:solidFill>
              </a:rPr>
              <a:t>-2</a:t>
            </a:r>
            <a:r>
              <a:rPr lang="en-US" dirty="0" smtClean="0">
                <a:solidFill>
                  <a:srgbClr val="008000"/>
                </a:solidFill>
              </a:rPr>
              <a:t>s</a:t>
            </a:r>
            <a:r>
              <a:rPr lang="en-US" baseline="30000" dirty="0" smtClean="0">
                <a:solidFill>
                  <a:srgbClr val="008000"/>
                </a:solidFill>
              </a:rPr>
              <a:t>-1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/>
              <a:t>in late August</a:t>
            </a:r>
          </a:p>
          <a:p>
            <a:pPr lvl="1"/>
            <a:r>
              <a:rPr lang="en-US" dirty="0" smtClean="0"/>
              <a:t>46/50 bunches filled so far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Bunch trains </a:t>
            </a:r>
            <a:r>
              <a:rPr lang="en-US" dirty="0" smtClean="0"/>
              <a:t>to come next week (150ns)</a:t>
            </a:r>
          </a:p>
          <a:p>
            <a:endParaRPr lang="en-US" dirty="0" smtClean="0"/>
          </a:p>
          <a:p>
            <a:r>
              <a:rPr lang="en-US" dirty="0" smtClean="0"/>
              <a:t>Now approving menu for 3x10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</a:t>
            </a:r>
            <a:r>
              <a:rPr lang="en-US" baseline="30000" dirty="0" smtClean="0"/>
              <a:t>1</a:t>
            </a:r>
            <a:r>
              <a:rPr lang="en-US" dirty="0" smtClean="0"/>
              <a:t>: </a:t>
            </a:r>
            <a:r>
              <a:rPr lang="en-US" sz="2560" dirty="0" smtClean="0">
                <a:hlinkClick r:id="rId3"/>
              </a:rPr>
              <a:t>http://trigmenu.web.cern.ch/trigmenu/scratch0/15.6.9.22/newEB/testRatesNew_30</a:t>
            </a:r>
            <a:r>
              <a:rPr lang="en-US" sz="2560" dirty="0" smtClean="0">
                <a:hlinkClick r:id="rId3"/>
              </a:rPr>
              <a:t>/</a:t>
            </a:r>
            <a:endParaRPr lang="en-US" sz="2560" dirty="0" smtClean="0"/>
          </a:p>
          <a:p>
            <a:pPr lvl="1"/>
            <a:r>
              <a:rPr lang="en-US" dirty="0" smtClean="0"/>
              <a:t>Newly activated chains: </a:t>
            </a:r>
          </a:p>
          <a:p>
            <a:pPr lvl="2"/>
            <a:r>
              <a:rPr lang="en-US" dirty="0" smtClean="0"/>
              <a:t>2e10 </a:t>
            </a:r>
            <a:r>
              <a:rPr lang="en-US" dirty="0" smtClean="0"/>
              <a:t>loose, 2e10 medium, 2e15 loose, and </a:t>
            </a:r>
            <a:r>
              <a:rPr lang="en-US" dirty="0" smtClean="0"/>
              <a:t>g17_etcut_EFxe20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STANDBY </a:t>
            </a:r>
            <a:r>
              <a:rPr lang="en-US" dirty="0" smtClean="0"/>
              <a:t>stream introduced for data from warm-up period</a:t>
            </a:r>
          </a:p>
          <a:p>
            <a:endParaRPr lang="en-US" dirty="0" smtClean="0"/>
          </a:p>
          <a:p>
            <a:r>
              <a:rPr lang="en-US" dirty="0" smtClean="0"/>
              <a:t>Three </a:t>
            </a:r>
            <a:r>
              <a:rPr lang="en-US" dirty="0" smtClean="0">
                <a:solidFill>
                  <a:srgbClr val="FF0000"/>
                </a:solidFill>
              </a:rPr>
              <a:t>UNPAIRED </a:t>
            </a:r>
            <a:r>
              <a:rPr lang="en-US" dirty="0" smtClean="0">
                <a:solidFill>
                  <a:srgbClr val="008000"/>
                </a:solidFill>
              </a:rPr>
              <a:t>bunch groups</a:t>
            </a:r>
            <a:r>
              <a:rPr lang="en-US" dirty="0" smtClean="0"/>
              <a:t> introduced:</a:t>
            </a:r>
          </a:p>
          <a:p>
            <a:pPr lvl="1"/>
            <a:r>
              <a:rPr lang="en-US" dirty="0" smtClean="0"/>
              <a:t>U</a:t>
            </a:r>
            <a:r>
              <a:rPr lang="en-US" dirty="0" smtClean="0"/>
              <a:t>seful for beam background estimation 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UNPAIRED_ISO</a:t>
            </a:r>
            <a:r>
              <a:rPr lang="en-US" dirty="0" smtClean="0"/>
              <a:t>: bunches &gt; 3 </a:t>
            </a:r>
            <a:r>
              <a:rPr lang="en-US" dirty="0" err="1" smtClean="0"/>
              <a:t>BCIDs</a:t>
            </a:r>
            <a:r>
              <a:rPr lang="en-US" dirty="0" smtClean="0"/>
              <a:t> from other beam filled bunches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UNPAIRED_NONISO</a:t>
            </a:r>
            <a:r>
              <a:rPr lang="en-US" dirty="0" smtClean="0"/>
              <a:t>: bunches &lt; </a:t>
            </a:r>
            <a:r>
              <a:rPr lang="en-US" dirty="0" smtClean="0"/>
              <a:t>3 </a:t>
            </a:r>
            <a:r>
              <a:rPr lang="en-US" dirty="0" err="1" smtClean="0"/>
              <a:t>BCIDs</a:t>
            </a:r>
            <a:r>
              <a:rPr lang="en-US" dirty="0" smtClean="0"/>
              <a:t> from other beam filled bunches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UNPAIRED</a:t>
            </a:r>
            <a:r>
              <a:rPr lang="en-US" dirty="0" smtClean="0"/>
              <a:t>: OR of above bunch groups</a:t>
            </a:r>
          </a:p>
          <a:p>
            <a:endParaRPr lang="en-US" dirty="0" smtClean="0"/>
          </a:p>
          <a:p>
            <a:r>
              <a:rPr lang="en-US" dirty="0" smtClean="0"/>
              <a:t>See menu expert report in last Trigger General Meeting </a:t>
            </a:r>
            <a:r>
              <a:rPr lang="en-US" dirty="0" smtClean="0"/>
              <a:t>(yesterday): </a:t>
            </a:r>
            <a:r>
              <a:rPr lang="en-US" sz="2240" dirty="0" smtClean="0">
                <a:hlinkClick r:id="rId4"/>
              </a:rPr>
              <a:t>http://indico.cern.ch/getFile.py/access?contribId=10&amp;sessionId=0&amp;resId=0&amp;materialId=slides&amp;confId=</a:t>
            </a:r>
            <a:r>
              <a:rPr lang="en-US" sz="2240" dirty="0" smtClean="0">
                <a:hlinkClick r:id="rId4"/>
              </a:rPr>
              <a:t>74202</a:t>
            </a:r>
            <a:r>
              <a:rPr lang="en-US" sz="2240" dirty="0" smtClean="0"/>
              <a:t> 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5804"/>
            <a:ext cx="8229600" cy="784958"/>
          </a:xfrm>
        </p:spPr>
        <p:txBody>
          <a:bodyPr/>
          <a:lstStyle/>
          <a:p>
            <a:r>
              <a:rPr lang="en-US" dirty="0" smtClean="0"/>
              <a:t>Online Issues and Menu Status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97555" y="338666"/>
          <a:ext cx="8777111" cy="5989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972"/>
                <a:gridCol w="2312473"/>
                <a:gridCol w="2173111"/>
                <a:gridCol w="2610555"/>
              </a:tblGrid>
              <a:tr h="4257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 = 1 </a:t>
                      </a:r>
                      <a:r>
                        <a:rPr lang="en-US" dirty="0" err="1" smtClean="0"/>
                        <a:t>x</a:t>
                      </a:r>
                      <a:r>
                        <a:rPr lang="en-US" dirty="0" smtClean="0"/>
                        <a:t> 10</a:t>
                      </a:r>
                      <a:r>
                        <a:rPr lang="en-US" baseline="30000" dirty="0" smtClean="0"/>
                        <a:t>31</a:t>
                      </a:r>
                      <a:r>
                        <a:rPr lang="en-US" dirty="0" smtClean="0"/>
                        <a:t> cm</a:t>
                      </a:r>
                      <a:r>
                        <a:rPr lang="en-US" baseline="30000" dirty="0" smtClean="0"/>
                        <a:t>-2</a:t>
                      </a:r>
                      <a:r>
                        <a:rPr lang="en-US" dirty="0" smtClean="0"/>
                        <a:t>s</a:t>
                      </a:r>
                      <a:r>
                        <a:rPr lang="en-US" baseline="30000" dirty="0" smtClean="0"/>
                        <a:t>-1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 = 2 </a:t>
                      </a:r>
                      <a:r>
                        <a:rPr lang="en-US" dirty="0" err="1" smtClean="0"/>
                        <a:t>x</a:t>
                      </a:r>
                      <a:r>
                        <a:rPr lang="en-US" dirty="0" smtClean="0"/>
                        <a:t> 10</a:t>
                      </a:r>
                      <a:r>
                        <a:rPr lang="en-US" baseline="30000" dirty="0" smtClean="0"/>
                        <a:t>31</a:t>
                      </a:r>
                      <a:r>
                        <a:rPr lang="en-US" dirty="0" smtClean="0"/>
                        <a:t> cm</a:t>
                      </a:r>
                      <a:r>
                        <a:rPr lang="en-US" baseline="30000" dirty="0" smtClean="0"/>
                        <a:t>-2</a:t>
                      </a:r>
                      <a:r>
                        <a:rPr lang="en-US" dirty="0" smtClean="0"/>
                        <a:t>s</a:t>
                      </a:r>
                      <a:r>
                        <a:rPr lang="en-US" baseline="30000" dirty="0" smtClean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 = 3 </a:t>
                      </a:r>
                      <a:r>
                        <a:rPr lang="en-US" dirty="0" err="1" smtClean="0"/>
                        <a:t>x</a:t>
                      </a:r>
                      <a:r>
                        <a:rPr lang="en-US" dirty="0" smtClean="0"/>
                        <a:t> 10</a:t>
                      </a:r>
                      <a:r>
                        <a:rPr lang="en-US" baseline="30000" dirty="0" smtClean="0"/>
                        <a:t>31</a:t>
                      </a:r>
                      <a:r>
                        <a:rPr lang="en-US" dirty="0" smtClean="0"/>
                        <a:t> cm</a:t>
                      </a:r>
                      <a:r>
                        <a:rPr lang="en-US" baseline="30000" dirty="0" smtClean="0"/>
                        <a:t>-2</a:t>
                      </a:r>
                      <a:r>
                        <a:rPr lang="en-US" dirty="0" smtClean="0"/>
                        <a:t>s</a:t>
                      </a:r>
                      <a:r>
                        <a:rPr lang="en-US" baseline="30000" dirty="0" smtClean="0"/>
                        <a:t>-1</a:t>
                      </a:r>
                    </a:p>
                  </a:txBody>
                  <a:tcPr/>
                </a:tc>
              </a:tr>
              <a:tr h="1364688">
                <a:tc>
                  <a:txBody>
                    <a:bodyPr/>
                    <a:lstStyle/>
                    <a:p>
                      <a:r>
                        <a:rPr lang="en-US" dirty="0" smtClean="0"/>
                        <a:t>Lowest </a:t>
                      </a:r>
                      <a:r>
                        <a:rPr lang="en-US" dirty="0" err="1" smtClean="0"/>
                        <a:t>unprescaled</a:t>
                      </a:r>
                      <a:r>
                        <a:rPr lang="en-US" dirty="0" smtClean="0"/>
                        <a:t> chains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e10_medium</a:t>
                      </a:r>
                    </a:p>
                    <a:p>
                      <a:r>
                        <a:rPr lang="en-US" dirty="0" smtClean="0"/>
                        <a:t>mu10_msonly_tight</a:t>
                      </a:r>
                    </a:p>
                    <a:p>
                      <a:r>
                        <a:rPr lang="en-US" dirty="0" smtClean="0"/>
                        <a:t>tau_tau38_loose</a:t>
                      </a:r>
                    </a:p>
                    <a:p>
                      <a:r>
                        <a:rPr lang="en-US" dirty="0" smtClean="0"/>
                        <a:t>xe30_noMu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e10_tight mu10_msonly_tight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tau38_loose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xe30_noMu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e10_tight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mu10_MG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tau50_loose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xe30_noMu</a:t>
                      </a:r>
                      <a:endParaRPr lang="en-US" dirty="0"/>
                    </a:p>
                  </a:txBody>
                  <a:tcPr/>
                </a:tc>
              </a:tr>
              <a:tr h="4199038">
                <a:tc>
                  <a:txBody>
                    <a:bodyPr/>
                    <a:lstStyle/>
                    <a:p>
                      <a:r>
                        <a:rPr lang="en-US" dirty="0" smtClean="0"/>
                        <a:t>Disabling or </a:t>
                      </a:r>
                      <a:r>
                        <a:rPr lang="en-US" dirty="0" err="1" smtClean="0"/>
                        <a:t>prescaling</a:t>
                      </a:r>
                      <a:r>
                        <a:rPr lang="en-US" dirty="0" smtClean="0"/>
                        <a:t> chains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L2_xe17_tight_noMu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L2_mu10_Msonly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L2_g15_loose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L1_2J30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L1_4J5_J15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e10_medium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e15_loose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mu4_L1J5_matched mu4_L1J10_matched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L1_3J15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J30_XE10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tau38_loose and tau38_medium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L2_tau12_loose xe15_noMu L2_tau12_loose_IdScan 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xe15_noMu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2mu6_noAlg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mu10_Msonly_tight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2mu4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g20_loose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286978" y="6124222"/>
            <a:ext cx="1857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</a:t>
            </a:r>
            <a:r>
              <a:rPr lang="en-US" dirty="0" err="1" smtClean="0"/>
              <a:t>E.Strauss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9584"/>
          </a:xfrm>
        </p:spPr>
        <p:txBody>
          <a:bodyPr/>
          <a:lstStyle/>
          <a:p>
            <a:r>
              <a:rPr lang="en-US" dirty="0" smtClean="0"/>
              <a:t>Other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8223"/>
            <a:ext cx="8229600" cy="2130777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Level 1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Presampler</a:t>
            </a:r>
            <a:r>
              <a:rPr lang="en-US" dirty="0" smtClean="0">
                <a:solidFill>
                  <a:srgbClr val="FF0000"/>
                </a:solidFill>
              </a:rPr>
              <a:t> noise</a:t>
            </a:r>
            <a:r>
              <a:rPr lang="en-US" dirty="0" smtClean="0"/>
              <a:t> started in early August and has been affecting trigger rates – </a:t>
            </a:r>
            <a:r>
              <a:rPr lang="en-US" dirty="0" err="1" smtClean="0"/>
              <a:t>LAr</a:t>
            </a:r>
            <a:r>
              <a:rPr lang="en-US" dirty="0" smtClean="0"/>
              <a:t> experts investigating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L1_J10</a:t>
            </a:r>
            <a:r>
              <a:rPr lang="en-US" dirty="0" smtClean="0"/>
              <a:t> is main Level 1 item affected</a:t>
            </a:r>
          </a:p>
          <a:p>
            <a:pPr lvl="1"/>
            <a:r>
              <a:rPr lang="en-US" dirty="0" smtClean="0"/>
              <a:t>Possible way to deal with issue is to </a:t>
            </a:r>
            <a:r>
              <a:rPr lang="en-US" dirty="0" smtClean="0">
                <a:solidFill>
                  <a:srgbClr val="FF0000"/>
                </a:solidFill>
              </a:rPr>
              <a:t>automatically </a:t>
            </a:r>
            <a:r>
              <a:rPr lang="en-US" dirty="0" err="1" smtClean="0">
                <a:solidFill>
                  <a:srgbClr val="FF0000"/>
                </a:solidFill>
              </a:rPr>
              <a:t>prescale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chain when rate goes above a threshold – under tests and discussion</a:t>
            </a:r>
          </a:p>
          <a:p>
            <a:pPr lvl="1"/>
            <a:r>
              <a:rPr lang="en-US" dirty="0" smtClean="0"/>
              <a:t>Can only be done safely for </a:t>
            </a:r>
            <a:r>
              <a:rPr lang="en-US" dirty="0" smtClean="0">
                <a:solidFill>
                  <a:srgbClr val="008000"/>
                </a:solidFill>
              </a:rPr>
              <a:t>“*_EMPTY</a:t>
            </a:r>
            <a:r>
              <a:rPr lang="en-US" dirty="0" smtClean="0"/>
              <a:t>” triggers – i.e. in empty bunch group, </a:t>
            </a:r>
            <a:r>
              <a:rPr lang="en-US" dirty="0" smtClean="0">
                <a:solidFill>
                  <a:srgbClr val="008000"/>
                </a:solidFill>
              </a:rPr>
              <a:t>not for physics triggers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20" y="3697111"/>
            <a:ext cx="8460919" cy="24830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117639" y="3920446"/>
            <a:ext cx="170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T.Bold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12887" y="479778"/>
            <a:ext cx="4600223" cy="5646385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Jets</a:t>
            </a:r>
          </a:p>
          <a:p>
            <a:pPr lvl="1"/>
            <a:r>
              <a:rPr lang="en-US" dirty="0" smtClean="0"/>
              <a:t>Level 2 jet chains validated</a:t>
            </a:r>
          </a:p>
          <a:p>
            <a:pPr lvl="1"/>
            <a:r>
              <a:rPr lang="en-US" dirty="0" smtClean="0"/>
              <a:t>See details in: </a:t>
            </a:r>
            <a:r>
              <a:rPr lang="en-US" b="1" dirty="0" smtClean="0"/>
              <a:t>ATL-COM-DAQ-2010-</a:t>
            </a:r>
            <a:r>
              <a:rPr lang="en-US" b="1" dirty="0" smtClean="0"/>
              <a:t>136</a:t>
            </a:r>
          </a:p>
          <a:p>
            <a:pPr lvl="1"/>
            <a:r>
              <a:rPr lang="en-US" dirty="0" smtClean="0"/>
              <a:t>Expect </a:t>
            </a:r>
            <a:r>
              <a:rPr lang="en-US" u="sng" dirty="0" smtClean="0"/>
              <a:t>all</a:t>
            </a:r>
            <a:r>
              <a:rPr lang="en-US" dirty="0" smtClean="0"/>
              <a:t> L2 jet chains to be </a:t>
            </a:r>
            <a:r>
              <a:rPr lang="en-US" dirty="0" smtClean="0">
                <a:solidFill>
                  <a:srgbClr val="008000"/>
                </a:solidFill>
              </a:rPr>
              <a:t>activated </a:t>
            </a:r>
            <a:r>
              <a:rPr lang="en-US" dirty="0" smtClean="0"/>
              <a:t>when run re-starts next week, including multi-jet chains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 err="1" smtClean="0"/>
              <a:t>Taus</a:t>
            </a:r>
            <a:endParaRPr lang="en-US" b="1" dirty="0" smtClean="0"/>
          </a:p>
          <a:p>
            <a:pPr lvl="1"/>
            <a:r>
              <a:rPr lang="en-US" dirty="0" smtClean="0"/>
              <a:t>Tau chain </a:t>
            </a:r>
            <a:r>
              <a:rPr lang="en-US" dirty="0" smtClean="0">
                <a:solidFill>
                  <a:srgbClr val="008000"/>
                </a:solidFill>
              </a:rPr>
              <a:t>optimization </a:t>
            </a:r>
            <a:r>
              <a:rPr lang="en-US" dirty="0" smtClean="0"/>
              <a:t>softened </a:t>
            </a:r>
            <a:r>
              <a:rPr lang="en-US" dirty="0" smtClean="0"/>
              <a:t>cuts </a:t>
            </a:r>
            <a:r>
              <a:rPr lang="en-US" dirty="0" smtClean="0"/>
              <a:t>for: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tau38_loose </a:t>
            </a:r>
          </a:p>
          <a:p>
            <a:pPr lvl="2"/>
            <a:r>
              <a:rPr lang="en-US" dirty="0" smtClean="0"/>
              <a:t>N</a:t>
            </a:r>
            <a:r>
              <a:rPr lang="en-US" dirty="0" smtClean="0"/>
              <a:t>o rate change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tau50_loose </a:t>
            </a:r>
          </a:p>
          <a:p>
            <a:pPr lvl="2"/>
            <a:r>
              <a:rPr lang="en-US" dirty="0" smtClean="0"/>
              <a:t>I</a:t>
            </a:r>
            <a:r>
              <a:rPr lang="en-US" dirty="0" smtClean="0"/>
              <a:t>ncreases </a:t>
            </a:r>
            <a:r>
              <a:rPr lang="en-US" dirty="0" smtClean="0"/>
              <a:t>from 4Hz to 9Hz at</a:t>
            </a:r>
            <a:r>
              <a:rPr lang="en-US" dirty="0" smtClean="0"/>
              <a:t> </a:t>
            </a:r>
            <a:r>
              <a:rPr lang="en-US" dirty="0" smtClean="0"/>
              <a:t>3</a:t>
            </a:r>
            <a:r>
              <a:rPr lang="en-US" dirty="0" smtClean="0"/>
              <a:t>E31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tau84_loose </a:t>
            </a:r>
          </a:p>
          <a:p>
            <a:pPr lvl="2"/>
            <a:r>
              <a:rPr lang="en-US" dirty="0" smtClean="0"/>
              <a:t>I</a:t>
            </a:r>
            <a:r>
              <a:rPr lang="en-US" dirty="0" smtClean="0"/>
              <a:t>ncreases from 0.5Hz to 1Hz at 3E31</a:t>
            </a:r>
          </a:p>
          <a:p>
            <a:pPr lvl="1"/>
            <a:r>
              <a:rPr lang="en-US" dirty="0" smtClean="0"/>
              <a:t>Efficiency improvement, especially near threshold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53645" y="6356350"/>
            <a:ext cx="2322689" cy="365125"/>
          </a:xfrm>
        </p:spPr>
        <p:txBody>
          <a:bodyPr/>
          <a:lstStyle/>
          <a:p>
            <a:r>
              <a:rPr lang="en-US" dirty="0" smtClean="0"/>
              <a:t>Higgs WG Meeting 10/9/2010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4669" y="3215730"/>
            <a:ext cx="3612444" cy="360452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222" y="0"/>
            <a:ext cx="3698779" cy="354983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069667" y="84666"/>
            <a:ext cx="1890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P.Conde-Muino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741355" y="6015240"/>
            <a:ext cx="945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S.Xella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8526" y="3499557"/>
            <a:ext cx="4223044" cy="29679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1812" y="280460"/>
            <a:ext cx="5660628" cy="310444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79237"/>
            <a:ext cx="5037667" cy="634223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Missing ET Trigger</a:t>
            </a:r>
            <a:r>
              <a:rPr lang="en-US" dirty="0" smtClean="0"/>
              <a:t>:</a:t>
            </a:r>
          </a:p>
          <a:p>
            <a:pPr marL="342900" lvl="1" indent="-342900"/>
            <a:endParaRPr lang="en-US" dirty="0" smtClean="0"/>
          </a:p>
          <a:p>
            <a:pPr marL="342900" lvl="1" indent="-342900"/>
            <a:r>
              <a:rPr lang="en-US" dirty="0" err="1" smtClean="0"/>
              <a:t>MET</a:t>
            </a:r>
            <a:r>
              <a:rPr lang="en-US" dirty="0" err="1" smtClean="0"/>
              <a:t>+forward</a:t>
            </a:r>
            <a:r>
              <a:rPr lang="en-US" dirty="0" smtClean="0"/>
              <a:t> jet veto:</a:t>
            </a:r>
          </a:p>
          <a:p>
            <a:pPr marL="742950" lvl="2" indent="-342900"/>
            <a:r>
              <a:rPr lang="en-US" sz="2571" dirty="0" smtClean="0"/>
              <a:t>Spacing of </a:t>
            </a:r>
            <a:r>
              <a:rPr lang="en-US" sz="2571" dirty="0" smtClean="0">
                <a:solidFill>
                  <a:srgbClr val="FF0000"/>
                </a:solidFill>
              </a:rPr>
              <a:t>5GeV </a:t>
            </a:r>
            <a:r>
              <a:rPr lang="en-US" sz="2571" dirty="0" smtClean="0"/>
              <a:t>between MET </a:t>
            </a:r>
            <a:r>
              <a:rPr lang="en-US" sz="2571" dirty="0" smtClean="0"/>
              <a:t>trigger thresholds </a:t>
            </a:r>
            <a:r>
              <a:rPr lang="en-US" sz="2571" dirty="0" smtClean="0"/>
              <a:t>means </a:t>
            </a:r>
            <a:r>
              <a:rPr lang="en-US" sz="2571" dirty="0" smtClean="0">
                <a:solidFill>
                  <a:srgbClr val="FF0000"/>
                </a:solidFill>
              </a:rPr>
              <a:t>factor 10x in rate</a:t>
            </a:r>
            <a:endParaRPr lang="en-US" sz="2571" dirty="0" smtClean="0">
              <a:solidFill>
                <a:srgbClr val="FF0000"/>
              </a:solidFill>
            </a:endParaRPr>
          </a:p>
          <a:p>
            <a:pPr marL="742950" lvl="2" indent="-342900"/>
            <a:r>
              <a:rPr lang="en-US" sz="2571" dirty="0" smtClean="0"/>
              <a:t>To allow smaller steps, MET </a:t>
            </a:r>
            <a:r>
              <a:rPr lang="en-US" sz="2571" dirty="0" smtClean="0"/>
              <a:t>slice proposed to introduce MET chains with Forward Jet </a:t>
            </a:r>
            <a:r>
              <a:rPr lang="en-US" sz="2571" dirty="0" smtClean="0"/>
              <a:t>Veto “</a:t>
            </a:r>
            <a:r>
              <a:rPr lang="en-US" sz="2571" dirty="0" smtClean="0">
                <a:solidFill>
                  <a:srgbClr val="FF0000"/>
                </a:solidFill>
              </a:rPr>
              <a:t>_</a:t>
            </a:r>
            <a:r>
              <a:rPr lang="en-US" sz="2571" dirty="0" err="1" smtClean="0">
                <a:solidFill>
                  <a:srgbClr val="FF0000"/>
                </a:solidFill>
              </a:rPr>
              <a:t>vfj</a:t>
            </a:r>
            <a:r>
              <a:rPr lang="en-US" sz="2571" dirty="0" smtClean="0"/>
              <a:t>”:</a:t>
            </a:r>
          </a:p>
          <a:p>
            <a:pPr marL="1200150" lvl="3" indent="-342900"/>
            <a:r>
              <a:rPr lang="en-US" sz="2286" dirty="0" smtClean="0">
                <a:solidFill>
                  <a:srgbClr val="0000FF"/>
                </a:solidFill>
              </a:rPr>
              <a:t>xe30_vfj_noMu  </a:t>
            </a:r>
          </a:p>
          <a:p>
            <a:pPr marL="1200150" lvl="3" indent="-342900"/>
            <a:r>
              <a:rPr lang="en-US" sz="2286" dirty="0" smtClean="0">
                <a:solidFill>
                  <a:srgbClr val="0000FF"/>
                </a:solidFill>
              </a:rPr>
              <a:t>xe30_vfj_medium_noMu</a:t>
            </a:r>
          </a:p>
          <a:p>
            <a:pPr marL="1200150" lvl="3" indent="-342900"/>
            <a:r>
              <a:rPr lang="en-US" sz="2286" dirty="0" smtClean="0">
                <a:solidFill>
                  <a:srgbClr val="0000FF"/>
                </a:solidFill>
              </a:rPr>
              <a:t>xe30_vfj_tight_noMu  </a:t>
            </a:r>
          </a:p>
          <a:p>
            <a:pPr marL="742950" lvl="2" indent="-342900"/>
            <a:r>
              <a:rPr lang="en-US" sz="2571" dirty="0" smtClean="0">
                <a:solidFill>
                  <a:srgbClr val="FF0000"/>
                </a:solidFill>
              </a:rPr>
              <a:t>Not </a:t>
            </a:r>
            <a:r>
              <a:rPr lang="en-US" sz="2571" dirty="0" smtClean="0">
                <a:solidFill>
                  <a:srgbClr val="FF0000"/>
                </a:solidFill>
              </a:rPr>
              <a:t>good for VBF</a:t>
            </a:r>
            <a:r>
              <a:rPr lang="en-US" sz="2571" dirty="0" smtClean="0"/>
              <a:t> </a:t>
            </a:r>
            <a:r>
              <a:rPr lang="en-US" sz="2571" dirty="0" smtClean="0"/>
              <a:t>channels! </a:t>
            </a:r>
            <a:r>
              <a:rPr lang="en-US" sz="2571" dirty="0" smtClean="0">
                <a:solidFill>
                  <a:srgbClr val="008000"/>
                </a:solidFill>
              </a:rPr>
              <a:t>BUT</a:t>
            </a:r>
            <a:r>
              <a:rPr lang="en-US" sz="2571" dirty="0" smtClean="0"/>
              <a:t> these </a:t>
            </a:r>
            <a:r>
              <a:rPr lang="en-US" sz="2571" dirty="0" smtClean="0"/>
              <a:t>are </a:t>
            </a:r>
            <a:r>
              <a:rPr lang="en-US" sz="2571" u="sng" dirty="0" smtClean="0"/>
              <a:t>always</a:t>
            </a:r>
            <a:r>
              <a:rPr lang="en-US" sz="2571" dirty="0" smtClean="0"/>
              <a:t> in </a:t>
            </a:r>
            <a:r>
              <a:rPr lang="en-US" sz="2571" dirty="0" smtClean="0">
                <a:solidFill>
                  <a:srgbClr val="008000"/>
                </a:solidFill>
              </a:rPr>
              <a:t>addition to plain MET </a:t>
            </a:r>
            <a:r>
              <a:rPr lang="en-US" sz="2571" dirty="0" smtClean="0"/>
              <a:t>triggers</a:t>
            </a:r>
          </a:p>
          <a:p>
            <a:pPr marL="742950" lvl="2" indent="-342900"/>
            <a:r>
              <a:rPr lang="en-US" sz="2571" dirty="0" smtClean="0"/>
              <a:t>Not</a:t>
            </a:r>
            <a:r>
              <a:rPr lang="en-US" sz="2571" dirty="0" smtClean="0"/>
              <a:t> added </a:t>
            </a:r>
            <a:r>
              <a:rPr lang="en-US" sz="2571" dirty="0" smtClean="0"/>
              <a:t>for the </a:t>
            </a:r>
            <a:r>
              <a:rPr lang="en-US" sz="2571" dirty="0" smtClean="0"/>
              <a:t>moment </a:t>
            </a:r>
            <a:r>
              <a:rPr lang="en-US" sz="2571" dirty="0" smtClean="0"/>
              <a:t>until use case more clear</a:t>
            </a:r>
            <a:endParaRPr lang="en-US" sz="2571" dirty="0" smtClean="0"/>
          </a:p>
          <a:p>
            <a:endParaRPr lang="en-US" sz="2857" dirty="0" smtClean="0"/>
          </a:p>
          <a:p>
            <a:r>
              <a:rPr lang="en-US" sz="2857" dirty="0" smtClean="0"/>
              <a:t>L1 </a:t>
            </a:r>
            <a:r>
              <a:rPr lang="en-US" sz="2857" dirty="0" smtClean="0"/>
              <a:t>jet + EF </a:t>
            </a:r>
            <a:r>
              <a:rPr lang="en-US" sz="2857" dirty="0" smtClean="0"/>
              <a:t>MET:</a:t>
            </a:r>
          </a:p>
          <a:p>
            <a:pPr lvl="1"/>
            <a:r>
              <a:rPr lang="en-US" sz="2571" dirty="0" smtClean="0"/>
              <a:t>SUSY group proposed</a:t>
            </a:r>
            <a:r>
              <a:rPr lang="en-US" sz="2571" dirty="0" smtClean="0"/>
              <a:t> </a:t>
            </a:r>
            <a:r>
              <a:rPr lang="en-US" sz="2571" dirty="0" smtClean="0">
                <a:solidFill>
                  <a:srgbClr val="FF0000"/>
                </a:solidFill>
              </a:rPr>
              <a:t>L1_Jet </a:t>
            </a:r>
            <a:r>
              <a:rPr lang="en-US" sz="2571" dirty="0" smtClean="0">
                <a:solidFill>
                  <a:srgbClr val="FF0000"/>
                </a:solidFill>
              </a:rPr>
              <a:t>+ </a:t>
            </a:r>
            <a:r>
              <a:rPr lang="en-US" sz="2571" dirty="0" smtClean="0">
                <a:solidFill>
                  <a:srgbClr val="FF0000"/>
                </a:solidFill>
              </a:rPr>
              <a:t>EF_MET</a:t>
            </a:r>
            <a:r>
              <a:rPr lang="en-US" sz="2571" dirty="0" smtClean="0"/>
              <a:t> triggers</a:t>
            </a:r>
          </a:p>
          <a:p>
            <a:pPr lvl="1"/>
            <a:r>
              <a:rPr lang="en-US" sz="2571" dirty="0" smtClean="0"/>
              <a:t>I</a:t>
            </a:r>
            <a:r>
              <a:rPr lang="en-US" sz="2571" dirty="0" smtClean="0"/>
              <a:t>mprove reach in some channels and avoid difficulties in L1 MET:</a:t>
            </a:r>
          </a:p>
          <a:p>
            <a:pPr lvl="1"/>
            <a:r>
              <a:rPr lang="en-US" sz="2571" dirty="0" smtClean="0">
                <a:solidFill>
                  <a:srgbClr val="0000FF"/>
                </a:solidFill>
              </a:rPr>
              <a:t>j75_jetNoCut_EFxe20/25/30/35/40_noMu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22728" y="70555"/>
            <a:ext cx="2016269" cy="37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L1_XE + </a:t>
            </a:r>
            <a:r>
              <a:rPr lang="en-US" dirty="0" err="1" smtClean="0">
                <a:solidFill>
                  <a:srgbClr val="FF0000"/>
                </a:solidFill>
              </a:rPr>
              <a:t>EF_xe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3885" y="3251730"/>
            <a:ext cx="2016269" cy="37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L1_J + </a:t>
            </a:r>
            <a:r>
              <a:rPr lang="en-US" dirty="0" err="1" smtClean="0">
                <a:solidFill>
                  <a:srgbClr val="FF0000"/>
                </a:solidFill>
              </a:rPr>
              <a:t>EF_xe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45778" y="5715000"/>
            <a:ext cx="1205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A.Pinder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Coherent </a:t>
            </a:r>
            <a:r>
              <a:rPr lang="en-US" dirty="0" err="1" smtClean="0"/>
              <a:t>Prescales</a:t>
            </a:r>
            <a:r>
              <a:rPr lang="en-US" dirty="0" smtClean="0"/>
              <a:t> (CPS)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Possible to have groups of (</a:t>
            </a:r>
            <a:r>
              <a:rPr lang="en-US" dirty="0" err="1" smtClean="0"/>
              <a:t>prescaled</a:t>
            </a:r>
            <a:r>
              <a:rPr lang="en-US" dirty="0" smtClean="0"/>
              <a:t>) triggers with fully correlated </a:t>
            </a:r>
            <a:r>
              <a:rPr lang="en-US" dirty="0" err="1" smtClean="0"/>
              <a:t>prescale</a:t>
            </a:r>
            <a:r>
              <a:rPr lang="en-US" dirty="0" smtClean="0"/>
              <a:t> rejection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I.e. if triggers A and B have </a:t>
            </a:r>
            <a:r>
              <a:rPr lang="en-US" dirty="0" err="1" smtClean="0">
                <a:solidFill>
                  <a:srgbClr val="008000"/>
                </a:solidFill>
              </a:rPr>
              <a:t>prescales</a:t>
            </a:r>
            <a:r>
              <a:rPr lang="en-US" dirty="0" smtClean="0">
                <a:solidFill>
                  <a:srgbClr val="008000"/>
                </a:solidFill>
              </a:rPr>
              <a:t> 2 and 5 respectively, then B would run only in 5/2 of the events where A also runs and in no other events</a:t>
            </a:r>
          </a:p>
          <a:p>
            <a:endParaRPr lang="en-US" dirty="0" smtClean="0"/>
          </a:p>
          <a:p>
            <a:r>
              <a:rPr lang="en-US" dirty="0" smtClean="0"/>
              <a:t>Notes:</a:t>
            </a:r>
          </a:p>
          <a:p>
            <a:pPr lvl="1"/>
            <a:r>
              <a:rPr lang="en-US" dirty="0" smtClean="0"/>
              <a:t>Only </a:t>
            </a:r>
            <a:r>
              <a:rPr lang="en-US" dirty="0" smtClean="0"/>
              <a:t>items with </a:t>
            </a:r>
            <a:r>
              <a:rPr lang="en-US" dirty="0" smtClean="0">
                <a:solidFill>
                  <a:srgbClr val="FF0000"/>
                </a:solidFill>
              </a:rPr>
              <a:t>the same L1 input </a:t>
            </a:r>
            <a:r>
              <a:rPr lang="en-US" dirty="0" smtClean="0"/>
              <a:t>could be coherent</a:t>
            </a:r>
          </a:p>
          <a:p>
            <a:pPr lvl="1"/>
            <a:r>
              <a:rPr lang="en-US" dirty="0" smtClean="0"/>
              <a:t>Correlated </a:t>
            </a:r>
            <a:r>
              <a:rPr lang="en-US" dirty="0" err="1" smtClean="0"/>
              <a:t>prescales</a:t>
            </a:r>
            <a:r>
              <a:rPr lang="en-US" dirty="0" smtClean="0"/>
              <a:t> are done </a:t>
            </a:r>
            <a:r>
              <a:rPr lang="en-US" dirty="0" smtClean="0">
                <a:solidFill>
                  <a:srgbClr val="FF0000"/>
                </a:solidFill>
              </a:rPr>
              <a:t>before L2 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No bearing on </a:t>
            </a:r>
            <a:r>
              <a:rPr lang="en-US" dirty="0" smtClean="0">
                <a:solidFill>
                  <a:srgbClr val="008000"/>
                </a:solidFill>
              </a:rPr>
              <a:t>L2 </a:t>
            </a:r>
            <a:r>
              <a:rPr lang="en-US" dirty="0" smtClean="0">
                <a:solidFill>
                  <a:srgbClr val="008000"/>
                </a:solidFill>
              </a:rPr>
              <a:t>decision </a:t>
            </a:r>
          </a:p>
          <a:p>
            <a:pPr lvl="2"/>
            <a:r>
              <a:rPr lang="en-US" dirty="0" smtClean="0"/>
              <a:t>T</a:t>
            </a:r>
            <a:r>
              <a:rPr lang="en-US" dirty="0" smtClean="0"/>
              <a:t>he correlated chains only run on the same events. They don’t necessarily accept the same events</a:t>
            </a:r>
          </a:p>
          <a:p>
            <a:pPr lvl="1"/>
            <a:r>
              <a:rPr lang="en-US" dirty="0" smtClean="0"/>
              <a:t>No coherent </a:t>
            </a:r>
            <a:r>
              <a:rPr lang="en-US" dirty="0" err="1" smtClean="0"/>
              <a:t>passthrough</a:t>
            </a:r>
            <a:r>
              <a:rPr lang="en-US" dirty="0" smtClean="0"/>
              <a:t> </a:t>
            </a:r>
            <a:r>
              <a:rPr lang="en-US" dirty="0" smtClean="0"/>
              <a:t>(CPT</a:t>
            </a:r>
            <a:r>
              <a:rPr lang="en-US" dirty="0" smtClean="0"/>
              <a:t>) so far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10/9/2010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400" y="431800"/>
            <a:ext cx="9194800" cy="5994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772400" y="6113312"/>
            <a:ext cx="139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T.Bold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14383</TotalTime>
  <Words>1141</Words>
  <Application>Microsoft Macintosh PowerPoint</Application>
  <PresentationFormat>On-screen Show (4:3)</PresentationFormat>
  <Paragraphs>171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Higgs Trigger Update</vt:lpstr>
      <vt:lpstr>Higgs Trigger Crew</vt:lpstr>
      <vt:lpstr>Online Issues and Menu Status</vt:lpstr>
      <vt:lpstr>Slide 4</vt:lpstr>
      <vt:lpstr>Other News</vt:lpstr>
      <vt:lpstr>Slide 6</vt:lpstr>
      <vt:lpstr>Slide 7</vt:lpstr>
      <vt:lpstr>Coherent Prescales (CPS)</vt:lpstr>
      <vt:lpstr>Slide 9</vt:lpstr>
      <vt:lpstr>Slide 10</vt:lpstr>
      <vt:lpstr>Slide 11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 Goncalo</dc:creator>
  <cp:lastModifiedBy>Ricardo Goncalo</cp:lastModifiedBy>
  <cp:revision>121</cp:revision>
  <dcterms:created xsi:type="dcterms:W3CDTF">2010-09-09T18:18:39Z</dcterms:created>
  <dcterms:modified xsi:type="dcterms:W3CDTF">2010-09-10T06:51:48Z</dcterms:modified>
</cp:coreProperties>
</file>