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16" r:id="rId3"/>
    <p:sldId id="517" r:id="rId4"/>
    <p:sldId id="518" r:id="rId5"/>
    <p:sldId id="521" r:id="rId6"/>
    <p:sldId id="498" r:id="rId7"/>
    <p:sldId id="522" r:id="rId8"/>
    <p:sldId id="523" r:id="rId9"/>
    <p:sldId id="524" r:id="rId10"/>
    <p:sldId id="525" r:id="rId11"/>
    <p:sldId id="493" r:id="rId12"/>
    <p:sldId id="495" r:id="rId13"/>
    <p:sldId id="474" r:id="rId14"/>
    <p:sldId id="4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53.png"/><Relationship Id="rId7" Type="http://schemas.openxmlformats.org/officeDocument/2006/relationships/image" Target="../media/image22.pdf"/><Relationship Id="rId8" Type="http://schemas.openxmlformats.org/officeDocument/2006/relationships/image" Target="../media/image55.png"/><Relationship Id="rId9" Type="http://schemas.openxmlformats.org/officeDocument/2006/relationships/image" Target="../media/image23.pdf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twiki.cern.ch/twiki/bin/view/AtlasProtected/WHInclusiveNoteWinter2011%23Performance_Studies_for_H_b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4" Type="http://schemas.openxmlformats.org/officeDocument/2006/relationships/image" Target="../media/image13.pdf"/><Relationship Id="rId5" Type="http://schemas.openxmlformats.org/officeDocument/2006/relationships/image" Target="../media/image30.png"/><Relationship Id="rId6" Type="http://schemas.openxmlformats.org/officeDocument/2006/relationships/image" Target="../media/image14.pdf"/><Relationship Id="rId7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6.pdf"/><Relationship Id="rId5" Type="http://schemas.openxmlformats.org/officeDocument/2006/relationships/image" Target="../media/image40.png"/><Relationship Id="rId6" Type="http://schemas.openxmlformats.org/officeDocument/2006/relationships/image" Target="../media/image17.pd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df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50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2.pdf"/><Relationship Id="rId8" Type="http://schemas.openxmlformats.org/officeDocument/2006/relationships/image" Target="../media/image55.png"/><Relationship Id="rId9" Type="http://schemas.openxmlformats.org/officeDocument/2006/relationships/image" Target="../media/image23.pdf"/><Relationship Id="rId10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HSG5: </a:t>
            </a:r>
            <a:r>
              <a:rPr lang="en-US" sz="4800" dirty="0" err="1" smtClean="0"/>
              <a:t>H</a:t>
            </a:r>
            <a:r>
              <a:rPr lang="en-US" sz="4800" dirty="0" err="1" smtClean="0">
                <a:solidFill>
                  <a:schemeClr val="tx2"/>
                </a:solidFill>
              </a:rPr>
              <a:t>➝</a:t>
            </a:r>
            <a:r>
              <a:rPr lang="en-US" sz="4800" dirty="0" err="1" smtClean="0"/>
              <a:t>bb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47" y="5828260"/>
            <a:ext cx="8510463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smtClean="0"/>
              <a:t>Goncalo for the HSG5 group</a:t>
            </a:r>
          </a:p>
          <a:p>
            <a:r>
              <a:rPr lang="en-US" dirty="0" smtClean="0"/>
              <a:t>Higgs Working Group Meeting</a:t>
            </a:r>
            <a:r>
              <a:rPr lang="en-US" dirty="0" smtClean="0"/>
              <a:t>,</a:t>
            </a:r>
            <a:r>
              <a:rPr lang="en-US" dirty="0" smtClean="0"/>
              <a:t> 10 November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9" name="Picture 28" descr="DijetMassWC.12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69226" y="0"/>
            <a:ext cx="4600179" cy="330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0" y="2996190"/>
            <a:ext cx="3386142" cy="2714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ATLAS-CMS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653" y="1032705"/>
            <a:ext cx="8560896" cy="19634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Jonas and </a:t>
            </a:r>
            <a:r>
              <a:rPr lang="en-US" dirty="0" err="1" smtClean="0"/>
              <a:t>Jike</a:t>
            </a:r>
            <a:r>
              <a:rPr lang="en-US" dirty="0" smtClean="0"/>
              <a:t> have emulated CMS’s cuts in 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r>
              <a:rPr lang="en-US" dirty="0" smtClean="0"/>
              <a:t>Differences not yet clear – need to continue to pursue this</a:t>
            </a:r>
          </a:p>
          <a:p>
            <a:r>
              <a:rPr lang="en-US" dirty="0" smtClean="0"/>
              <a:t>Similar significances in WH -&gt;</a:t>
            </a:r>
            <a:r>
              <a:rPr lang="en-US" dirty="0" err="1" smtClean="0"/>
              <a:t>lνbb</a:t>
            </a:r>
            <a:r>
              <a:rPr lang="en-US" dirty="0" smtClean="0"/>
              <a:t> when applying mass window cut</a:t>
            </a:r>
          </a:p>
          <a:p>
            <a:pPr lvl="1"/>
            <a:r>
              <a:rPr lang="en-US" dirty="0" smtClean="0"/>
              <a:t>But very different event numbers – by factor 10-100 depending on channel</a:t>
            </a:r>
          </a:p>
          <a:p>
            <a:r>
              <a:rPr lang="en-US" dirty="0" smtClean="0"/>
              <a:t>CMS seems to get a lower QCD background than us in ZH-&gt;</a:t>
            </a:r>
            <a:r>
              <a:rPr lang="en-US" dirty="0" err="1" smtClean="0"/>
              <a:t>ννbb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06" y="2995072"/>
            <a:ext cx="2782794" cy="273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996190"/>
            <a:ext cx="3130240" cy="2728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45163"/>
            <a:ext cx="9144000" cy="7424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602" y="6090553"/>
            <a:ext cx="759651" cy="3614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3561" y="6090553"/>
            <a:ext cx="759651" cy="3614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75584" y="3471775"/>
            <a:ext cx="13205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2996190"/>
            <a:ext cx="3237006" cy="271458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2" y="148693"/>
            <a:ext cx="4907835" cy="89286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63" y="1041557"/>
            <a:ext cx="4955873" cy="53147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systematics</a:t>
            </a:r>
            <a:r>
              <a:rPr lang="en-US" dirty="0" smtClean="0"/>
              <a:t> are jet and </a:t>
            </a:r>
            <a:r>
              <a:rPr lang="en-US" dirty="0" err="1" smtClean="0"/>
              <a:t>b</a:t>
            </a:r>
            <a:r>
              <a:rPr lang="en-US" dirty="0" smtClean="0"/>
              <a:t>-tagging related</a:t>
            </a:r>
          </a:p>
          <a:p>
            <a:endParaRPr lang="en-US" dirty="0" smtClean="0"/>
          </a:p>
          <a:p>
            <a:r>
              <a:rPr lang="en-US" dirty="0" smtClean="0"/>
              <a:t>Current tasks listed in </a:t>
            </a:r>
            <a:r>
              <a:rPr lang="en-US" dirty="0" smtClean="0">
                <a:hlinkClick r:id="rId2"/>
              </a:rPr>
              <a:t>Wiki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questions than answers at the moment, but pursuing several threads:</a:t>
            </a:r>
          </a:p>
          <a:p>
            <a:r>
              <a:rPr lang="en-US" dirty="0" smtClean="0"/>
              <a:t>Jet resolution:</a:t>
            </a:r>
          </a:p>
          <a:p>
            <a:pPr lvl="1"/>
            <a:r>
              <a:rPr lang="en-US" dirty="0" smtClean="0"/>
              <a:t>We seem to be affected by out-of-cone losses </a:t>
            </a:r>
          </a:p>
          <a:p>
            <a:pPr lvl="1"/>
            <a:r>
              <a:rPr lang="en-US" dirty="0" smtClean="0"/>
              <a:t>Will try different jets </a:t>
            </a:r>
          </a:p>
          <a:p>
            <a:r>
              <a:rPr lang="en-US" dirty="0" smtClean="0"/>
              <a:t>B-tagging:</a:t>
            </a:r>
          </a:p>
          <a:p>
            <a:pPr lvl="1"/>
            <a:r>
              <a:rPr lang="en-US" dirty="0" smtClean="0"/>
              <a:t>Find how much improvement needed to reduce </a:t>
            </a:r>
            <a:r>
              <a:rPr lang="en-US" dirty="0" err="1" smtClean="0"/>
              <a:t>syst</a:t>
            </a:r>
            <a:endParaRPr lang="en-US" dirty="0" smtClean="0"/>
          </a:p>
          <a:p>
            <a:pPr lvl="1"/>
            <a:r>
              <a:rPr lang="en-US" dirty="0" smtClean="0"/>
              <a:t>Improve MC statistics term of </a:t>
            </a:r>
            <a:r>
              <a:rPr lang="en-US" dirty="0" err="1" smtClean="0"/>
              <a:t>b</a:t>
            </a:r>
            <a:r>
              <a:rPr lang="en-US" dirty="0" smtClean="0"/>
              <a:t>-tagging uncertainty with AFII – requesting some AFII validation samples</a:t>
            </a:r>
          </a:p>
          <a:p>
            <a:pPr lvl="1"/>
            <a:r>
              <a:rPr lang="en-US" dirty="0" smtClean="0"/>
              <a:t>Differences between </a:t>
            </a:r>
            <a:r>
              <a:rPr lang="en-US" dirty="0" err="1" smtClean="0"/>
              <a:t>hadronic</a:t>
            </a:r>
            <a:r>
              <a:rPr lang="en-US" dirty="0" smtClean="0"/>
              <a:t> and </a:t>
            </a:r>
            <a:r>
              <a:rPr lang="en-US" dirty="0" err="1" smtClean="0"/>
              <a:t>semileptonic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-jets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mBB_pTH200_canvas_WH_nor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551" y="3430483"/>
            <a:ext cx="3493519" cy="3281790"/>
          </a:xfrm>
          <a:prstGeom prst="rect">
            <a:avLst/>
          </a:prstGeom>
        </p:spPr>
      </p:pic>
      <p:pic>
        <p:nvPicPr>
          <p:cNvPr id="11" name="Picture 10" descr="mBB_cut4_canvas_WH_nor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551" y="148693"/>
            <a:ext cx="3493519" cy="32817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669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H</a:t>
            </a:r>
            <a:r>
              <a:rPr lang="en-US" dirty="0" err="1" smtClean="0">
                <a:latin typeface="Wingdings 3" charset="2"/>
                <a:ea typeface="+mj-ea"/>
                <a:cs typeface="Wingdings 3" charset="2"/>
              </a:rPr>
              <a:t>g</a:t>
            </a:r>
            <a:r>
              <a:rPr lang="en-US" dirty="0" err="1" smtClean="0">
                <a:ea typeface="+mj-ea"/>
                <a:cs typeface="Calibri"/>
              </a:rPr>
              <a:t>bb</a:t>
            </a:r>
            <a:r>
              <a:rPr lang="en-US" dirty="0" smtClean="0">
                <a:ea typeface="+mj-ea"/>
                <a:cs typeface="Calibri"/>
              </a:rPr>
              <a:t> – Reconstruction Performance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4349750" cy="51403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Main limitations from jet reconstruction and </a:t>
            </a:r>
            <a:r>
              <a:rPr lang="en-US" dirty="0" err="1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-tagging uncertainties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Try to improve </a:t>
            </a:r>
            <a:r>
              <a:rPr lang="en-US" dirty="0" err="1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-tagging efficiency/fake rate uncertainty: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Dominant  uncertainty on signal yield in EPS analyses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Try to optimize </a:t>
            </a:r>
            <a:r>
              <a:rPr lang="en-US" dirty="0" err="1" smtClean="0">
                <a:ea typeface="+mn-ea"/>
                <a:cs typeface="+mn-cs"/>
              </a:rPr>
              <a:t>di</a:t>
            </a:r>
            <a:r>
              <a:rPr lang="en-US" dirty="0" smtClean="0">
                <a:ea typeface="+mn-ea"/>
                <a:cs typeface="+mn-cs"/>
              </a:rPr>
              <a:t>-jet mass resolution: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 sharper peak improves analysis sensitivity (10% width reduction ≈4% limit improvement)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Try to reduce jet energy scale uncertainty: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Large effect in limit through changes in </a:t>
            </a:r>
            <a:r>
              <a:rPr lang="en-US" dirty="0" err="1" smtClean="0">
                <a:ea typeface="+mn-ea"/>
              </a:rPr>
              <a:t>m</a:t>
            </a:r>
            <a:r>
              <a:rPr lang="en-US" baseline="-25000" dirty="0" err="1" smtClean="0">
                <a:ea typeface="+mn-ea"/>
              </a:rPr>
              <a:t>bb</a:t>
            </a:r>
            <a:r>
              <a:rPr lang="en-US" dirty="0" smtClean="0">
                <a:ea typeface="+mn-ea"/>
              </a:rPr>
              <a:t> shape</a:t>
            </a:r>
            <a:endParaRPr lang="en-US" dirty="0">
              <a:ea typeface="+mn-ea"/>
            </a:endParaRPr>
          </a:p>
        </p:txBody>
      </p:sp>
      <p:pic>
        <p:nvPicPr>
          <p:cNvPr id="16388" name="Picture 3" descr="btag_sys_mb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1208088"/>
            <a:ext cx="35147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limits_sy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38" y="3732213"/>
            <a:ext cx="35274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73550" cy="758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Backup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3"/>
            <a:ext cx="4106863" cy="271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Replaced signal with fitted Gaussian to manipulate signal width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Estimated improvement in  limits (1fb</a:t>
            </a:r>
            <a:r>
              <a:rPr lang="en-US" baseline="30000" dirty="0" smtClean="0">
                <a:ea typeface="+mn-ea"/>
                <a:cs typeface="+mn-cs"/>
              </a:rPr>
              <a:t>-1</a:t>
            </a:r>
            <a:r>
              <a:rPr lang="en-US" dirty="0" smtClean="0">
                <a:ea typeface="+mn-ea"/>
                <a:cs typeface="+mn-cs"/>
              </a:rPr>
              <a:t>) with reduced signal width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Reduction to 80% gives 8% improved limits (magenta line, bottom left)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8436" name="Picture 3" descr="compared_limi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247650"/>
            <a:ext cx="4413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WHthin0.7mbb1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05250"/>
            <a:ext cx="373538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H2bbThinSignalRati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3417888"/>
            <a:ext cx="4413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the 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7" y="1140550"/>
            <a:ext cx="8969013" cy="251229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channels seem possible for the CERN Council meeting: </a:t>
            </a:r>
          </a:p>
          <a:p>
            <a:pPr lvl="1"/>
            <a:r>
              <a:rPr lang="en-US" dirty="0" err="1" smtClean="0"/>
              <a:t>WH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 and </a:t>
            </a:r>
            <a:r>
              <a:rPr lang="en-US" dirty="0" err="1" smtClean="0"/>
              <a:t>ZH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llbb</a:t>
            </a:r>
            <a:endParaRPr lang="en-US" dirty="0" smtClean="0"/>
          </a:p>
          <a:p>
            <a:r>
              <a:rPr lang="en-US" dirty="0" smtClean="0"/>
              <a:t>Other channels need more time: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, jet substructure in VH (</a:t>
            </a:r>
            <a:r>
              <a:rPr lang="en-US" dirty="0" err="1" smtClean="0"/>
              <a:t>WH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, </a:t>
            </a:r>
            <a:r>
              <a:rPr lang="en-US" dirty="0" err="1" smtClean="0"/>
              <a:t>ZH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llbb</a:t>
            </a:r>
            <a:r>
              <a:rPr lang="en-US" dirty="0" smtClean="0"/>
              <a:t>, </a:t>
            </a:r>
            <a:r>
              <a:rPr lang="en-US" dirty="0" err="1" smtClean="0"/>
              <a:t>ZH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ttH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ttbb</a:t>
            </a:r>
            <a:endParaRPr lang="en-US" dirty="0" smtClean="0"/>
          </a:p>
          <a:p>
            <a:r>
              <a:rPr lang="en-US" dirty="0" err="1" smtClean="0"/>
              <a:t>WH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ZH</a:t>
            </a:r>
            <a:r>
              <a:rPr lang="en-US" dirty="0" err="1" smtClean="0">
                <a:solidFill>
                  <a:schemeClr val="tx2"/>
                </a:solidFill>
              </a:rPr>
              <a:t>➝</a:t>
            </a:r>
            <a:r>
              <a:rPr lang="en-US" dirty="0" err="1" smtClean="0"/>
              <a:t>llbb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Analysis: select a good W or Z boson and search Higgs in </a:t>
            </a:r>
            <a:r>
              <a:rPr lang="en-US" dirty="0" err="1" smtClean="0"/>
              <a:t>mbb</a:t>
            </a:r>
            <a:r>
              <a:rPr lang="en-US" dirty="0" smtClean="0"/>
              <a:t> spectrum</a:t>
            </a:r>
          </a:p>
          <a:p>
            <a:pPr lvl="1"/>
            <a:r>
              <a:rPr lang="en-US" dirty="0" smtClean="0"/>
              <a:t>First results made public in EPS with 1fb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Analyses optimized for 5fb</a:t>
            </a:r>
            <a:r>
              <a:rPr lang="en-US" baseline="30000" dirty="0" smtClean="0"/>
              <a:t>-1</a:t>
            </a:r>
            <a:r>
              <a:rPr lang="en-US" dirty="0" smtClean="0"/>
              <a:t> in release 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2844"/>
            <a:ext cx="4016231" cy="270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650" y="3652844"/>
            <a:ext cx="4079350" cy="27035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57200" y="5702752"/>
            <a:ext cx="3559031" cy="11758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>
            <a:off x="4891696" y="3797916"/>
            <a:ext cx="246938" cy="230416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4016231" y="5702752"/>
            <a:ext cx="181690" cy="399324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1"/>
            <a:endCxn id="18" idx="1"/>
          </p:cNvCxnSpPr>
          <p:nvPr/>
        </p:nvCxnSpPr>
        <p:spPr>
          <a:xfrm rot="10800000" flipH="1">
            <a:off x="4197920" y="4949996"/>
            <a:ext cx="693775" cy="95241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30607" y="3314290"/>
            <a:ext cx="151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Paul Thompson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err="1" smtClean="0"/>
              <a:t>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34" y="1417636"/>
            <a:ext cx="4616437" cy="37969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Changes to suppress top </a:t>
            </a:r>
            <a:r>
              <a:rPr lang="en-US" dirty="0" err="1" smtClean="0"/>
              <a:t>bkgr</a:t>
            </a:r>
            <a:r>
              <a:rPr lang="en-US" dirty="0" smtClean="0"/>
              <a:t> in WH</a:t>
            </a:r>
          </a:p>
          <a:p>
            <a:pPr lvl="1"/>
            <a:r>
              <a:rPr lang="en-US" dirty="0" smtClean="0"/>
              <a:t>Looser </a:t>
            </a:r>
            <a:r>
              <a:rPr lang="en-US" dirty="0" err="1" smtClean="0"/>
              <a:t>η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cuts on additional </a:t>
            </a:r>
            <a:r>
              <a:rPr lang="en-US" dirty="0" smtClean="0"/>
              <a:t>lepton</a:t>
            </a:r>
            <a:r>
              <a:rPr lang="en-US" dirty="0" smtClean="0"/>
              <a:t> veto</a:t>
            </a:r>
          </a:p>
          <a:p>
            <a:pPr lvl="1"/>
            <a:r>
              <a:rPr lang="en-US" dirty="0" smtClean="0"/>
              <a:t>Looser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 on additional jet veto 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ow at the same level as </a:t>
            </a:r>
            <a:r>
              <a:rPr lang="en-US" dirty="0" err="1" smtClean="0"/>
              <a:t>W+jets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Improve efficiency and significance</a:t>
            </a:r>
          </a:p>
          <a:p>
            <a:pPr lvl="1"/>
            <a:r>
              <a:rPr lang="en-US" dirty="0" err="1" smtClean="0"/>
              <a:t>JetNNComb</a:t>
            </a:r>
            <a:r>
              <a:rPr lang="en-US" dirty="0" smtClean="0"/>
              <a:t> instead of IP3D+SV1</a:t>
            </a:r>
          </a:p>
          <a:p>
            <a:pPr lvl="1"/>
            <a:r>
              <a:rPr lang="en-US" dirty="0" smtClean="0"/>
              <a:t>Tuned cuts in separate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Z</a:t>
            </a:r>
            <a:r>
              <a:rPr lang="en-US" dirty="0" smtClean="0"/>
              <a:t> bins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71" y="1417637"/>
            <a:ext cx="4176816" cy="3523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2" y="5214546"/>
            <a:ext cx="4132291" cy="1197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314" y="5214546"/>
            <a:ext cx="4346800" cy="1031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7794" y="1079083"/>
            <a:ext cx="151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Paul Thompson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5407" cy="701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Stumbling blocks…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7" y="1199342"/>
            <a:ext cx="5185670" cy="52311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Monte Carlo!!!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We don’t have the rel.17 MC yet</a:t>
            </a:r>
          </a:p>
          <a:p>
            <a:pPr lvl="1"/>
            <a:r>
              <a:rPr lang="en-US" dirty="0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t’s not yet clear if we’ll have it in time</a:t>
            </a:r>
          </a:p>
          <a:p>
            <a:pPr lvl="1"/>
            <a:r>
              <a:rPr lang="en-US" dirty="0" smtClean="0">
                <a:sym typeface="Wingdings"/>
              </a:rPr>
              <a:t>H-&gt;bb signal in plans with priority 1 (end of November)</a:t>
            </a:r>
          </a:p>
          <a:p>
            <a:pPr lvl="1"/>
            <a:r>
              <a:rPr lang="en-US" dirty="0" smtClean="0">
                <a:sym typeface="Wingdings"/>
              </a:rPr>
              <a:t>Many backgrounds have priority 0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Main concern is </a:t>
            </a:r>
            <a:r>
              <a:rPr lang="en-US" dirty="0" err="1" smtClean="0">
                <a:sym typeface="Wingdings"/>
              </a:rPr>
              <a:t>W+h.f</a:t>
            </a:r>
            <a:r>
              <a:rPr lang="en-US" dirty="0" smtClean="0">
                <a:sym typeface="Wingdings"/>
              </a:rPr>
              <a:t>. </a:t>
            </a:r>
          </a:p>
          <a:p>
            <a:pPr lvl="1"/>
            <a:r>
              <a:rPr lang="en-US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hould be solved now with </a:t>
            </a:r>
            <a:r>
              <a:rPr lang="en-US" dirty="0" err="1" smtClean="0">
                <a:sym typeface="Wingdings"/>
              </a:rPr>
              <a:t>Atlfast</a:t>
            </a:r>
            <a:r>
              <a:rPr lang="en-US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II</a:t>
            </a:r>
          </a:p>
          <a:p>
            <a:pPr lvl="1"/>
            <a:r>
              <a:rPr lang="en-US" dirty="0" smtClean="0">
                <a:sym typeface="Wingdings"/>
              </a:rPr>
              <a:t>Validated this week and looks ok for our purposes</a:t>
            </a:r>
          </a:p>
          <a:p>
            <a:endParaRPr lang="en-US" dirty="0" smtClean="0"/>
          </a:p>
          <a:p>
            <a:r>
              <a:rPr lang="en-US" dirty="0" smtClean="0"/>
              <a:t>AFII/FS differences from cut flow:</a:t>
            </a:r>
          </a:p>
          <a:p>
            <a:pPr lvl="1"/>
            <a:r>
              <a:rPr lang="en-US" dirty="0" smtClean="0"/>
              <a:t>0.5</a:t>
            </a:r>
            <a:r>
              <a:rPr lang="en-US" dirty="0" smtClean="0"/>
              <a:t>%</a:t>
            </a:r>
            <a:r>
              <a:rPr lang="en-US" dirty="0" smtClean="0"/>
              <a:t> in </a:t>
            </a:r>
            <a:r>
              <a:rPr lang="en-US" dirty="0" err="1" smtClean="0"/>
              <a:t>muon</a:t>
            </a:r>
            <a:r>
              <a:rPr lang="en-US" dirty="0" smtClean="0"/>
              <a:t> isolation</a:t>
            </a:r>
          </a:p>
          <a:p>
            <a:pPr lvl="1"/>
            <a:r>
              <a:rPr lang="en-US" dirty="0" smtClean="0"/>
              <a:t>1</a:t>
            </a:r>
            <a:r>
              <a:rPr lang="en-US" dirty="0" smtClean="0"/>
              <a:t>%</a:t>
            </a:r>
            <a:r>
              <a:rPr lang="en-US" dirty="0" smtClean="0"/>
              <a:t> in electron ID</a:t>
            </a:r>
          </a:p>
          <a:p>
            <a:pPr lvl="1"/>
            <a:r>
              <a:rPr lang="en-US" dirty="0" smtClean="0"/>
              <a:t>2% in electron </a:t>
            </a:r>
            <a:r>
              <a:rPr lang="en-US" dirty="0" err="1" smtClean="0"/>
              <a:t>calo</a:t>
            </a:r>
            <a:r>
              <a:rPr lang="en-US" dirty="0" smtClean="0"/>
              <a:t> </a:t>
            </a:r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5% in </a:t>
            </a:r>
            <a:r>
              <a:rPr lang="en-US" dirty="0" smtClean="0"/>
              <a:t>MET below</a:t>
            </a:r>
            <a:r>
              <a:rPr lang="en-US" dirty="0" smtClean="0"/>
              <a:t> ≈80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Small differences in jet </a:t>
            </a:r>
            <a:r>
              <a:rPr lang="en-US" dirty="0" smtClean="0"/>
              <a:t>energy scale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7" y="442028"/>
            <a:ext cx="3257210" cy="302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07" y="3465568"/>
            <a:ext cx="3257210" cy="296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608" y="-22402"/>
            <a:ext cx="32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Giacinto</a:t>
            </a:r>
            <a:r>
              <a:rPr lang="en-US" sz="1400" dirty="0" smtClean="0"/>
              <a:t> </a:t>
            </a:r>
            <a:r>
              <a:rPr lang="en-US" sz="1400" dirty="0" err="1" smtClean="0"/>
              <a:t>Piacquadio</a:t>
            </a:r>
            <a:r>
              <a:rPr lang="en-US" sz="1400" dirty="0" smtClean="0"/>
              <a:t>, </a:t>
            </a:r>
            <a:r>
              <a:rPr lang="en-US" sz="1400" dirty="0" err="1" smtClean="0"/>
              <a:t>Chiara</a:t>
            </a:r>
            <a:r>
              <a:rPr lang="en-US" sz="1400" dirty="0" smtClean="0"/>
              <a:t> </a:t>
            </a:r>
            <a:r>
              <a:rPr lang="en-US" sz="1400" dirty="0" err="1" smtClean="0"/>
              <a:t>Debenedetti</a:t>
            </a:r>
            <a:r>
              <a:rPr lang="en-US" sz="1400" dirty="0" smtClean="0"/>
              <a:t>, Heather Gray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5407" cy="701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Stumbling blocks…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7" y="1199342"/>
            <a:ext cx="4421339" cy="51570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Scaling factors, fake rates, etc</a:t>
            </a:r>
          </a:p>
          <a:p>
            <a:pPr lvl="1"/>
            <a:r>
              <a:rPr lang="en-US" dirty="0" smtClean="0"/>
              <a:t>Expect preliminary values from H.F.-tagging group</a:t>
            </a:r>
          </a:p>
          <a:p>
            <a:pPr lvl="1"/>
            <a:r>
              <a:rPr lang="en-US" dirty="0" smtClean="0"/>
              <a:t>Hope to have best possible information from jets and MET</a:t>
            </a:r>
          </a:p>
          <a:p>
            <a:endParaRPr lang="en-US" dirty="0" smtClean="0"/>
          </a:p>
          <a:p>
            <a:r>
              <a:rPr lang="en-US" dirty="0" smtClean="0"/>
              <a:t>Data/MC agreement in all control variables not yet seen</a:t>
            </a:r>
          </a:p>
          <a:p>
            <a:pPr lvl="1"/>
            <a:r>
              <a:rPr lang="en-US" dirty="0" smtClean="0"/>
              <a:t>But already pretty good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broken crystal ball…</a:t>
            </a:r>
          </a:p>
          <a:p>
            <a:pPr lvl="1"/>
            <a:r>
              <a:rPr lang="en-US" dirty="0" smtClean="0"/>
              <a:t>What else will happen? </a:t>
            </a:r>
          </a:p>
          <a:p>
            <a:pPr lvl="1"/>
            <a:r>
              <a:rPr lang="en-US" dirty="0" smtClean="0"/>
              <a:t>Not much time to let analysis mature</a:t>
            </a:r>
          </a:p>
          <a:p>
            <a:pPr lvl="1"/>
            <a:r>
              <a:rPr lang="en-US" dirty="0" smtClean="0"/>
              <a:t>But very good starting point!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7186" y="193041"/>
            <a:ext cx="184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Paul Thompson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18" y="500818"/>
            <a:ext cx="3612304" cy="2931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18" y="3431945"/>
            <a:ext cx="3612304" cy="3051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493" y="2666599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Backup</a:t>
            </a:r>
            <a:endParaRPr lang="en-US" sz="6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Meeting - 10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0" y="194862"/>
            <a:ext cx="4258911" cy="70656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ZH➝llbb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91" y="901427"/>
            <a:ext cx="4258910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2e/2μ trigger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&gt;12GeV)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leptons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20GeV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Opposite charge  for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Z mass cut: 76 &lt; </a:t>
            </a:r>
            <a:r>
              <a:rPr lang="en-US" dirty="0" err="1" smtClean="0">
                <a:solidFill>
                  <a:srgbClr val="595959"/>
                </a:solidFill>
              </a:rPr>
              <a:t>m</a:t>
            </a:r>
            <a:r>
              <a:rPr lang="en-US" baseline="-25000" dirty="0" err="1" smtClean="0">
                <a:solidFill>
                  <a:srgbClr val="595959"/>
                </a:solidFill>
              </a:rPr>
              <a:t>ll</a:t>
            </a:r>
            <a:r>
              <a:rPr lang="en-US" dirty="0" smtClean="0">
                <a:solidFill>
                  <a:srgbClr val="595959"/>
                </a:solidFill>
              </a:rPr>
              <a:t> &lt; 106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&lt; 50GeV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Two leading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Picture 15" descr="ZmumuMass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99001" y="202907"/>
            <a:ext cx="4286244" cy="3076722"/>
          </a:xfrm>
          <a:prstGeom prst="rect">
            <a:avLst/>
          </a:prstGeom>
        </p:spPr>
      </p:pic>
      <p:pic>
        <p:nvPicPr>
          <p:cNvPr id="17" name="Picture 16" descr="METMZ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090" y="3275389"/>
            <a:ext cx="4292149" cy="3080961"/>
          </a:xfrm>
          <a:prstGeom prst="rect">
            <a:avLst/>
          </a:prstGeom>
        </p:spPr>
      </p:pic>
      <p:pic>
        <p:nvPicPr>
          <p:cNvPr id="18" name="Picture 17" descr="NBJet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9001" y="3279629"/>
            <a:ext cx="4286244" cy="307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TMuon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287" y="3299439"/>
            <a:ext cx="4473039" cy="3210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1" y="274638"/>
            <a:ext cx="4244798" cy="76138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WH➝lνbb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1036022"/>
            <a:ext cx="4431714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1 lepton –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</a:t>
            </a:r>
            <a:r>
              <a:rPr lang="en-US" baseline="-25000" dirty="0" smtClean="0">
                <a:solidFill>
                  <a:srgbClr val="595959"/>
                </a:solidFill>
              </a:rPr>
              <a:t>T </a:t>
            </a:r>
            <a:r>
              <a:rPr lang="en-US" dirty="0" smtClean="0">
                <a:solidFill>
                  <a:srgbClr val="595959"/>
                </a:solidFill>
              </a:rPr>
              <a:t>=  √2p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l</a:t>
            </a:r>
            <a:r>
              <a:rPr lang="en-US" dirty="0" smtClean="0">
                <a:solidFill>
                  <a:srgbClr val="595959"/>
                </a:solidFill>
              </a:rPr>
              <a:t>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(1 - </a:t>
            </a:r>
            <a:r>
              <a:rPr lang="en-US" dirty="0" err="1" smtClean="0">
                <a:solidFill>
                  <a:srgbClr val="595959"/>
                </a:solidFill>
              </a:rPr>
              <a:t>cos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Δφ</a:t>
            </a:r>
            <a:r>
              <a:rPr lang="en-US" baseline="-25000" dirty="0" err="1" smtClean="0">
                <a:solidFill>
                  <a:srgbClr val="595959"/>
                </a:solidFill>
              </a:rPr>
              <a:t>lν</a:t>
            </a:r>
            <a:r>
              <a:rPr lang="en-US" dirty="0" smtClean="0">
                <a:solidFill>
                  <a:srgbClr val="595959"/>
                </a:solidFill>
              </a:rPr>
              <a:t> ) &gt; 40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&gt; 25GeV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jets (anti-</a:t>
            </a:r>
            <a:r>
              <a:rPr lang="en-US" dirty="0" err="1" smtClean="0">
                <a:solidFill>
                  <a:srgbClr val="595959"/>
                </a:solidFill>
              </a:rPr>
              <a:t>k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0.4; E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25GeV) to reduce top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Both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" name="Picture 15" descr="WeMass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5922" y="142442"/>
            <a:ext cx="4398078" cy="3156997"/>
          </a:xfrm>
          <a:prstGeom prst="rect">
            <a:avLst/>
          </a:prstGeom>
        </p:spPr>
      </p:pic>
      <p:pic>
        <p:nvPicPr>
          <p:cNvPr id="17" name="Picture 16" descr="NBJetNJet2Lo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45922" y="3299439"/>
            <a:ext cx="4473040" cy="321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9" name="Picture 28" descr="DijetMassWC.12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69226" y="0"/>
            <a:ext cx="4600179" cy="3302069"/>
          </a:xfrm>
          <a:prstGeom prst="rect">
            <a:avLst/>
          </a:prstGeom>
        </p:spPr>
      </p:pic>
      <p:pic>
        <p:nvPicPr>
          <p:cNvPr id="27" name="Picture 26" descr="DijetMassWC.130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469223" y="1"/>
            <a:ext cx="4600179" cy="330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159393</TotalTime>
  <Words>931</Words>
  <Application>Microsoft Macintosh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HSG5: H➝bb </vt:lpstr>
      <vt:lpstr>State of the art…</vt:lpstr>
      <vt:lpstr>WH-&gt;lνbb and ZH-&gt;llbb Optimisation</vt:lpstr>
      <vt:lpstr>Stumbling blocks…</vt:lpstr>
      <vt:lpstr>Stumbling blocks…</vt:lpstr>
      <vt:lpstr>Backup</vt:lpstr>
      <vt:lpstr>ZH➝llbb Selection</vt:lpstr>
      <vt:lpstr>WH➝lνbb Selection</vt:lpstr>
      <vt:lpstr>ZH➝llbb </vt:lpstr>
      <vt:lpstr>ZH➝llbb </vt:lpstr>
      <vt:lpstr>ATLAS-CMS comparisons</vt:lpstr>
      <vt:lpstr>Performance studies</vt:lpstr>
      <vt:lpstr>Hgbb – Reconstruction Performance</vt:lpstr>
      <vt:lpstr>Backup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282</cp:revision>
  <cp:lastPrinted>2011-04-11T11:26:17Z</cp:lastPrinted>
  <dcterms:created xsi:type="dcterms:W3CDTF">2011-11-04T17:45:29Z</dcterms:created>
  <dcterms:modified xsi:type="dcterms:W3CDTF">2011-11-10T12:26:40Z</dcterms:modified>
</cp:coreProperties>
</file>